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2"/>
  </p:notesMasterIdLst>
  <p:sldIdLst>
    <p:sldId id="338" r:id="rId2"/>
    <p:sldId id="256" r:id="rId3"/>
    <p:sldId id="339" r:id="rId4"/>
    <p:sldId id="340" r:id="rId5"/>
    <p:sldId id="261" r:id="rId6"/>
    <p:sldId id="345" r:id="rId7"/>
    <p:sldId id="341" r:id="rId8"/>
    <p:sldId id="343" r:id="rId9"/>
    <p:sldId id="342" r:id="rId10"/>
    <p:sldId id="344" r:id="rId11"/>
    <p:sldId id="280" r:id="rId12"/>
    <p:sldId id="346" r:id="rId13"/>
    <p:sldId id="347" r:id="rId14"/>
    <p:sldId id="284" r:id="rId15"/>
    <p:sldId id="268" r:id="rId16"/>
    <p:sldId id="269" r:id="rId17"/>
    <p:sldId id="270" r:id="rId18"/>
    <p:sldId id="272" r:id="rId19"/>
    <p:sldId id="257" r:id="rId20"/>
    <p:sldId id="273" r:id="rId21"/>
    <p:sldId id="274" r:id="rId22"/>
    <p:sldId id="258" r:id="rId23"/>
    <p:sldId id="276" r:id="rId24"/>
    <p:sldId id="348" r:id="rId25"/>
    <p:sldId id="275" r:id="rId26"/>
    <p:sldId id="278" r:id="rId27"/>
    <p:sldId id="264" r:id="rId28"/>
    <p:sldId id="281" r:id="rId29"/>
    <p:sldId id="277" r:id="rId30"/>
    <p:sldId id="267"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768" autoAdjust="0"/>
    <p:restoredTop sz="71982" autoAdjust="0"/>
  </p:normalViewPr>
  <p:slideViewPr>
    <p:cSldViewPr snapToGrid="0">
      <p:cViewPr varScale="1">
        <p:scale>
          <a:sx n="57" d="100"/>
          <a:sy n="57" d="100"/>
        </p:scale>
        <p:origin x="450"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B8B0E06-3F54-43D3-AD00-B807EF05A252}" type="datetimeFigureOut">
              <a:rPr lang="en-US" smtClean="0"/>
              <a:t>3/11/2021</a:t>
            </a:fld>
            <a:endParaRPr 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68959B-8DB4-4498-86BB-20F6CF6401D7}" type="slidenum">
              <a:rPr lang="en-US" smtClean="0"/>
              <a:t>‹#›</a:t>
            </a:fld>
            <a:endParaRPr lang="en-US"/>
          </a:p>
        </p:txBody>
      </p:sp>
    </p:spTree>
    <p:extLst>
      <p:ext uri="{BB962C8B-B14F-4D97-AF65-F5344CB8AC3E}">
        <p14:creationId xmlns:p14="http://schemas.microsoft.com/office/powerpoint/2010/main" val="29660463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4"/>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lgn="l" eaLnBrk="0" hangingPunct="0">
              <a:defRPr>
                <a:solidFill>
                  <a:schemeClr val="tx1"/>
                </a:solidFill>
                <a:latin typeface="Arial" panose="020B0604020202020204" pitchFamily="34" charset="0"/>
              </a:defRPr>
            </a:lvl1pPr>
            <a:lvl2pPr marL="742950" indent="-285750" algn="l" eaLnBrk="0" hangingPunct="0">
              <a:defRPr>
                <a:solidFill>
                  <a:schemeClr val="tx1"/>
                </a:solidFill>
                <a:latin typeface="Arial" panose="020B0604020202020204" pitchFamily="34" charset="0"/>
              </a:defRPr>
            </a:lvl2pPr>
            <a:lvl3pPr marL="1143000" indent="-228600" algn="l" eaLnBrk="0" hangingPunct="0">
              <a:defRPr>
                <a:solidFill>
                  <a:schemeClr val="tx1"/>
                </a:solidFill>
                <a:latin typeface="Arial" panose="020B0604020202020204" pitchFamily="34" charset="0"/>
              </a:defRPr>
            </a:lvl3pPr>
            <a:lvl4pPr marL="1600200" indent="-228600" algn="l" eaLnBrk="0" hangingPunct="0">
              <a:defRPr>
                <a:solidFill>
                  <a:schemeClr val="tx1"/>
                </a:solidFill>
                <a:latin typeface="Arial" panose="020B0604020202020204" pitchFamily="34" charset="0"/>
              </a:defRPr>
            </a:lvl4pPr>
            <a:lvl5pPr marL="2057400" indent="-228600" algn="l"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r" eaLnBrk="1" hangingPunct="1"/>
            <a:fld id="{5ADF0BB5-E2BC-4EBA-B488-2A99F1BD95CE}" type="slidenum">
              <a:rPr lang="en-GB" sz="1200" b="0"/>
              <a:pPr algn="r" eaLnBrk="1" hangingPunct="1"/>
              <a:t>1</a:t>
            </a:fld>
            <a:endParaRPr lang="en-GB" sz="1200" b="0"/>
          </a:p>
        </p:txBody>
      </p:sp>
      <p:sp>
        <p:nvSpPr>
          <p:cNvPr id="123907" name="Rectangle 40961"/>
          <p:cNvSpPr>
            <a:spLocks noGrp="1" noRot="1" noChangeAspect="1" noChangeArrowheads="1" noTextEdit="1"/>
          </p:cNvSpPr>
          <p:nvPr>
            <p:ph type="sldImg"/>
          </p:nvPr>
        </p:nvSpPr>
        <p:spPr>
          <a:ln w="9525" cap="flat" algn="ctr">
            <a:headEnd type="none" w="med" len="med"/>
            <a:tailEnd type="none" w="med" len="med"/>
          </a:ln>
        </p:spPr>
      </p:sp>
      <p:sp>
        <p:nvSpPr>
          <p:cNvPr id="123908" name="Rectangle 40962"/>
          <p:cNvSpPr>
            <a:spLocks noGrp="1" noChangeArrowheads="1"/>
          </p:cNvSpPr>
          <p:nvPr>
            <p:ph type="body" idx="1"/>
          </p:nvPr>
        </p:nvSpPr>
        <p:spPr>
          <a:noFill/>
          <a:ln/>
        </p:spPr>
        <p:txBody>
          <a:bodyPr/>
          <a:lstStyle/>
          <a:p>
            <a:pPr eaLnBrk="1" hangingPunct="1"/>
            <a:endParaRPr lang="en-US" dirty="0">
              <a:latin typeface="Arial" panose="020B0604020202020204" pitchFamily="34" charset="0"/>
            </a:endParaRPr>
          </a:p>
        </p:txBody>
      </p:sp>
    </p:spTree>
    <p:extLst>
      <p:ext uri="{BB962C8B-B14F-4D97-AF65-F5344CB8AC3E}">
        <p14:creationId xmlns:p14="http://schemas.microsoft.com/office/powerpoint/2010/main" val="38614509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This figure shows a simple example, which gives us a glimpse of the graph structure. The nodes in the graph stand for robot poses and landmark positions. And the edges connecting the nodes are the constraints, either odometry constraint or landmark constraint.  </a:t>
            </a:r>
          </a:p>
          <a:p>
            <a:r>
              <a:rPr lang="en-US" dirty="0"/>
              <a:t>in reality, the process will involve hundreds and thousands of robot poses and landmarks, and also it includes many loops </a:t>
            </a:r>
          </a:p>
          <a:p>
            <a:r>
              <a:rPr lang="en-US" dirty="0"/>
              <a:t>The structure of the graph will be very complex, then how to solve this problem? </a:t>
            </a:r>
          </a:p>
          <a:p>
            <a:endParaRPr lang="en-US" dirty="0"/>
          </a:p>
          <a:p>
            <a:endParaRPr lang="en-US" dirty="0"/>
          </a:p>
        </p:txBody>
      </p:sp>
      <p:sp>
        <p:nvSpPr>
          <p:cNvPr id="4" name="灯片编号占位符 3"/>
          <p:cNvSpPr>
            <a:spLocks noGrp="1"/>
          </p:cNvSpPr>
          <p:nvPr>
            <p:ph type="sldNum" sz="quarter" idx="5"/>
          </p:nvPr>
        </p:nvSpPr>
        <p:spPr/>
        <p:txBody>
          <a:bodyPr/>
          <a:lstStyle/>
          <a:p>
            <a:fld id="{6968959B-8DB4-4498-86BB-20F6CF6401D7}" type="slidenum">
              <a:rPr lang="en-US" smtClean="0"/>
              <a:t>11</a:t>
            </a:fld>
            <a:endParaRPr lang="en-US"/>
          </a:p>
        </p:txBody>
      </p:sp>
    </p:spTree>
    <p:extLst>
      <p:ext uri="{BB962C8B-B14F-4D97-AF65-F5344CB8AC3E}">
        <p14:creationId xmlns:p14="http://schemas.microsoft.com/office/powerpoint/2010/main" val="39250980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68959B-8DB4-4498-86BB-20F6CF6401D7}" type="slidenum">
              <a:rPr lang="en-US" smtClean="0"/>
              <a:t>12</a:t>
            </a:fld>
            <a:endParaRPr lang="en-US"/>
          </a:p>
        </p:txBody>
      </p:sp>
    </p:spTree>
    <p:extLst>
      <p:ext uri="{BB962C8B-B14F-4D97-AF65-F5344CB8AC3E}">
        <p14:creationId xmlns:p14="http://schemas.microsoft.com/office/powerpoint/2010/main" val="2030999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What is a graph model? Let’s reuse previous example. Assume a robot moves from x0 to x2, and perceives two landmarks. Its graph structure is shown here. The red nodes stand for robot poses and the green for landmarks. The lines between them represent constraints: odometry constraints and landmark constraints. Each constraint represent a probability model. For example, assuming gaussian noise, p(u01) , now we want to</a:t>
            </a:r>
            <a:r>
              <a:rPr lang="en-US" baseline="0" dirty="0"/>
              <a:t> estimate the value for variables x0 x1 x2 l0 and l1 that maximize the likelihood of the joint probability of this graph structure. By using log operation and remove the constant items, this maximize likelihood problem is converted into a nonlinear least square problem. The vector e incorporates residual error of each constraint, where sigma contains the corresponding measurement variance. </a:t>
            </a:r>
            <a:r>
              <a:rPr lang="en-US" dirty="0"/>
              <a:t>Then it can be solved using an iterative nonlinear optimization method like gauss newton, gradient descendent or Levenberg–Marquardt algorithm.  The linearized version can be represented by a matrix A and a vector b. A is called measurement </a:t>
            </a:r>
            <a:r>
              <a:rPr lang="en-US" dirty="0" err="1"/>
              <a:t>jacobian</a:t>
            </a:r>
            <a:r>
              <a:rPr lang="en-US" dirty="0"/>
              <a:t> and b include entries of the residual for each constraint.  Later we will explain how they are constructed. </a:t>
            </a:r>
          </a:p>
          <a:p>
            <a:endParaRPr lang="en-US" dirty="0"/>
          </a:p>
          <a:p>
            <a:endParaRPr lang="en-US" dirty="0"/>
          </a:p>
          <a:p>
            <a:endParaRPr lang="en-US" dirty="0"/>
          </a:p>
          <a:p>
            <a:endParaRPr lang="en-US" dirty="0"/>
          </a:p>
        </p:txBody>
      </p:sp>
      <p:sp>
        <p:nvSpPr>
          <p:cNvPr id="4" name="灯片编号占位符 3"/>
          <p:cNvSpPr>
            <a:spLocks noGrp="1"/>
          </p:cNvSpPr>
          <p:nvPr>
            <p:ph type="sldNum" sz="quarter" idx="5"/>
          </p:nvPr>
        </p:nvSpPr>
        <p:spPr/>
        <p:txBody>
          <a:bodyPr/>
          <a:lstStyle/>
          <a:p>
            <a:fld id="{6968959B-8DB4-4498-86BB-20F6CF6401D7}" type="slidenum">
              <a:rPr lang="en-US" smtClean="0"/>
              <a:t>13</a:t>
            </a:fld>
            <a:endParaRPr lang="en-US"/>
          </a:p>
        </p:txBody>
      </p:sp>
    </p:spTree>
    <p:extLst>
      <p:ext uri="{BB962C8B-B14F-4D97-AF65-F5344CB8AC3E}">
        <p14:creationId xmlns:p14="http://schemas.microsoft.com/office/powerpoint/2010/main" val="14962821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Sensor fusion</a:t>
            </a:r>
          </a:p>
        </p:txBody>
      </p:sp>
      <p:sp>
        <p:nvSpPr>
          <p:cNvPr id="4" name="灯片编号占位符 3"/>
          <p:cNvSpPr>
            <a:spLocks noGrp="1"/>
          </p:cNvSpPr>
          <p:nvPr>
            <p:ph type="sldNum" sz="quarter" idx="5"/>
          </p:nvPr>
        </p:nvSpPr>
        <p:spPr/>
        <p:txBody>
          <a:bodyPr/>
          <a:lstStyle/>
          <a:p>
            <a:fld id="{6968959B-8DB4-4498-86BB-20F6CF6401D7}" type="slidenum">
              <a:rPr lang="en-US" smtClean="0"/>
              <a:t>14</a:t>
            </a:fld>
            <a:endParaRPr lang="en-US"/>
          </a:p>
        </p:txBody>
      </p:sp>
    </p:spTree>
    <p:extLst>
      <p:ext uri="{BB962C8B-B14F-4D97-AF65-F5344CB8AC3E}">
        <p14:creationId xmlns:p14="http://schemas.microsoft.com/office/powerpoint/2010/main" val="13305657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Graph SLAM will collect all these constraints, and use them to find out the most likelihood estimations for the robot poses and landmark positions that fulfill these constraints. Just imagine the constraint as a rubber band, the optimization process is to stretch or shrink these rubber bands, to find the best solution. </a:t>
            </a:r>
          </a:p>
        </p:txBody>
      </p:sp>
      <p:sp>
        <p:nvSpPr>
          <p:cNvPr id="4" name="灯片编号占位符 3"/>
          <p:cNvSpPr>
            <a:spLocks noGrp="1"/>
          </p:cNvSpPr>
          <p:nvPr>
            <p:ph type="sldNum" sz="quarter" idx="5"/>
          </p:nvPr>
        </p:nvSpPr>
        <p:spPr/>
        <p:txBody>
          <a:bodyPr/>
          <a:lstStyle/>
          <a:p>
            <a:fld id="{6968959B-8DB4-4498-86BB-20F6CF6401D7}" type="slidenum">
              <a:rPr lang="en-US" smtClean="0"/>
              <a:t>15</a:t>
            </a:fld>
            <a:endParaRPr lang="en-US"/>
          </a:p>
        </p:txBody>
      </p:sp>
    </p:spTree>
    <p:extLst>
      <p:ext uri="{BB962C8B-B14F-4D97-AF65-F5344CB8AC3E}">
        <p14:creationId xmlns:p14="http://schemas.microsoft.com/office/powerpoint/2010/main" val="628698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To solve this problem, what we do here is to build a matrix and a vector that come from these constraints. We build a quadratic matrix, the row and column stand for the poses and landmarks.  And</a:t>
            </a:r>
            <a:r>
              <a:rPr lang="zh-CN" altLang="en-US" dirty="0"/>
              <a:t> </a:t>
            </a:r>
            <a:r>
              <a:rPr lang="en-US" altLang="zh-CN" dirty="0"/>
              <a:t>every time we make an observation, say a odometry u01, this will affect locally four elements in the matrix. Here the robot moves from x0 to x1, given u01, </a:t>
            </a:r>
          </a:p>
          <a:p>
            <a:r>
              <a:rPr lang="en-US" dirty="0"/>
              <a:t>Means x1 = x0 + 10, it has two ways to the matrix. First, x0 – x1 = -10, second, we let x1 be positive, in the second row, we have –x0 + x1 equal to 10.  One rule here is that keep the diagonal entries positive and another is that the constraints are locally addictive to the corresponding entries. OK, based on these two rules, if the robot moves from x1 to x2 given u12, may I ask you what are the values in the matrix will be like? Let me give you a hint, the constraint u12 only affects the entries in these red boxes. </a:t>
            </a:r>
          </a:p>
        </p:txBody>
      </p:sp>
      <p:sp>
        <p:nvSpPr>
          <p:cNvPr id="4" name="灯片编号占位符 3"/>
          <p:cNvSpPr>
            <a:spLocks noGrp="1"/>
          </p:cNvSpPr>
          <p:nvPr>
            <p:ph type="sldNum" sz="quarter" idx="5"/>
          </p:nvPr>
        </p:nvSpPr>
        <p:spPr/>
        <p:txBody>
          <a:bodyPr/>
          <a:lstStyle/>
          <a:p>
            <a:fld id="{6968959B-8DB4-4498-86BB-20F6CF6401D7}" type="slidenum">
              <a:rPr lang="en-US" smtClean="0"/>
              <a:t>16</a:t>
            </a:fld>
            <a:endParaRPr lang="en-US"/>
          </a:p>
        </p:txBody>
      </p:sp>
    </p:spTree>
    <p:extLst>
      <p:ext uri="{BB962C8B-B14F-4D97-AF65-F5344CB8AC3E}">
        <p14:creationId xmlns:p14="http://schemas.microsoft.com/office/powerpoint/2010/main" val="35678080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The second row will become, -x0 + 2 x1 – x2 = 13, where does it come from? It is derived by summing u01 and u12 together with x1 is positive. Exactly like this equation, x1 – x2 + x1 – x0 = 3 + 10 = 13 </a:t>
            </a:r>
          </a:p>
          <a:p>
            <a:r>
              <a:rPr lang="en-US" dirty="0"/>
              <a:t>The third row will become –x1 + x2 = -3 which is exact the same with u12. </a:t>
            </a:r>
          </a:p>
          <a:p>
            <a:r>
              <a:rPr lang="en-US" dirty="0"/>
              <a:t>Then what will happen by adding landmark constraint m00? The affected entries are contained in the green boxes? </a:t>
            </a:r>
          </a:p>
          <a:p>
            <a:endParaRPr lang="en-US" dirty="0"/>
          </a:p>
        </p:txBody>
      </p:sp>
      <p:sp>
        <p:nvSpPr>
          <p:cNvPr id="4" name="灯片编号占位符 3"/>
          <p:cNvSpPr>
            <a:spLocks noGrp="1"/>
          </p:cNvSpPr>
          <p:nvPr>
            <p:ph type="sldNum" sz="quarter" idx="5"/>
          </p:nvPr>
        </p:nvSpPr>
        <p:spPr/>
        <p:txBody>
          <a:bodyPr/>
          <a:lstStyle/>
          <a:p>
            <a:fld id="{6968959B-8DB4-4498-86BB-20F6CF6401D7}" type="slidenum">
              <a:rPr lang="en-US" smtClean="0"/>
              <a:t>17</a:t>
            </a:fld>
            <a:endParaRPr lang="en-US"/>
          </a:p>
        </p:txBody>
      </p:sp>
    </p:spTree>
    <p:extLst>
      <p:ext uri="{BB962C8B-B14F-4D97-AF65-F5344CB8AC3E}">
        <p14:creationId xmlns:p14="http://schemas.microsoft.com/office/powerpoint/2010/main" val="36075704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The first row will become 2x0 – x1 – l0 = -25, the fourth row will become –x0 + l0 = 15, pretty easy, right? </a:t>
            </a:r>
          </a:p>
        </p:txBody>
      </p:sp>
      <p:sp>
        <p:nvSpPr>
          <p:cNvPr id="4" name="灯片编号占位符 3"/>
          <p:cNvSpPr>
            <a:spLocks noGrp="1"/>
          </p:cNvSpPr>
          <p:nvPr>
            <p:ph type="sldNum" sz="quarter" idx="5"/>
          </p:nvPr>
        </p:nvSpPr>
        <p:spPr/>
        <p:txBody>
          <a:bodyPr/>
          <a:lstStyle/>
          <a:p>
            <a:fld id="{6968959B-8DB4-4498-86BB-20F6CF6401D7}" type="slidenum">
              <a:rPr lang="en-US" smtClean="0"/>
              <a:t>18</a:t>
            </a:fld>
            <a:endParaRPr lang="en-US"/>
          </a:p>
        </p:txBody>
      </p:sp>
    </p:spTree>
    <p:extLst>
      <p:ext uri="{BB962C8B-B14F-4D97-AF65-F5344CB8AC3E}">
        <p14:creationId xmlns:p14="http://schemas.microsoft.com/office/powerpoint/2010/main" val="1593204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Similarly, when we add all these constraints, the matrix A and vector b. Remember matrix A corresponds to measurement </a:t>
            </a:r>
            <a:r>
              <a:rPr lang="en-US" dirty="0" err="1"/>
              <a:t>jacobian</a:t>
            </a:r>
            <a:r>
              <a:rPr lang="en-US" dirty="0"/>
              <a:t> and b include residuals for each constraint. Then the magic part for graph slam is that the direct solution is inverse A times vector b, mu contains the robot poses x and landmark positions. </a:t>
            </a:r>
          </a:p>
          <a:p>
            <a:r>
              <a:rPr lang="en-US" dirty="0"/>
              <a:t>Therefore the major step for graph slam is that you keep adding the constraints into the </a:t>
            </a:r>
            <a:r>
              <a:rPr lang="en-US" dirty="0" err="1"/>
              <a:t>jacobian</a:t>
            </a:r>
            <a:r>
              <a:rPr lang="en-US" dirty="0"/>
              <a:t> matrix and the residual vector. When you done with that, you just need a very simple operation, then outcomes the best estimation for the robot poses and landmark positions. </a:t>
            </a:r>
          </a:p>
        </p:txBody>
      </p:sp>
      <p:sp>
        <p:nvSpPr>
          <p:cNvPr id="4" name="灯片编号占位符 3"/>
          <p:cNvSpPr>
            <a:spLocks noGrp="1"/>
          </p:cNvSpPr>
          <p:nvPr>
            <p:ph type="sldNum" sz="quarter" idx="5"/>
          </p:nvPr>
        </p:nvSpPr>
        <p:spPr/>
        <p:txBody>
          <a:bodyPr/>
          <a:lstStyle/>
          <a:p>
            <a:fld id="{6968959B-8DB4-4498-86BB-20F6CF6401D7}" type="slidenum">
              <a:rPr lang="en-US" smtClean="0"/>
              <a:t>19</a:t>
            </a:fld>
            <a:endParaRPr lang="en-US"/>
          </a:p>
        </p:txBody>
      </p:sp>
    </p:spTree>
    <p:extLst>
      <p:ext uri="{BB962C8B-B14F-4D97-AF65-F5344CB8AC3E}">
        <p14:creationId xmlns:p14="http://schemas.microsoft.com/office/powerpoint/2010/main" val="37697375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Similarly, when we add all these constraints, the matrix A and vector b. Remember matrix A corresponds to measurement </a:t>
            </a:r>
            <a:r>
              <a:rPr lang="en-US" dirty="0" err="1"/>
              <a:t>jacobian</a:t>
            </a:r>
            <a:r>
              <a:rPr lang="en-US" dirty="0"/>
              <a:t> and b include residuals for each constraint. Then the magic part for graph slam is that the direct solution is inverse A times vector b, mu contains the robot poses x and landmark positions. </a:t>
            </a:r>
          </a:p>
          <a:p>
            <a:r>
              <a:rPr lang="en-US" dirty="0"/>
              <a:t>Therefore the major step for graph slam is that you keep adding the constraints into the </a:t>
            </a:r>
            <a:r>
              <a:rPr lang="en-US" dirty="0" err="1"/>
              <a:t>jacobian</a:t>
            </a:r>
            <a:r>
              <a:rPr lang="en-US" dirty="0"/>
              <a:t> matrix and the residual vector. When you done with that, you just need a very simple operation, then outcomes the best estimation for the robot poses and landmark positions. </a:t>
            </a:r>
          </a:p>
        </p:txBody>
      </p:sp>
      <p:sp>
        <p:nvSpPr>
          <p:cNvPr id="4" name="灯片编号占位符 3"/>
          <p:cNvSpPr>
            <a:spLocks noGrp="1"/>
          </p:cNvSpPr>
          <p:nvPr>
            <p:ph type="sldNum" sz="quarter" idx="5"/>
          </p:nvPr>
        </p:nvSpPr>
        <p:spPr/>
        <p:txBody>
          <a:bodyPr/>
          <a:lstStyle/>
          <a:p>
            <a:fld id="{6968959B-8DB4-4498-86BB-20F6CF6401D7}" type="slidenum">
              <a:rPr lang="en-US" smtClean="0"/>
              <a:t>20</a:t>
            </a:fld>
            <a:endParaRPr lang="en-US"/>
          </a:p>
        </p:txBody>
      </p:sp>
    </p:spTree>
    <p:extLst>
      <p:ext uri="{BB962C8B-B14F-4D97-AF65-F5344CB8AC3E}">
        <p14:creationId xmlns:p14="http://schemas.microsoft.com/office/powerpoint/2010/main" val="40823892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Today I will give a lecture about graph slam, </a:t>
            </a:r>
          </a:p>
        </p:txBody>
      </p:sp>
      <p:sp>
        <p:nvSpPr>
          <p:cNvPr id="4" name="灯片编号占位符 3"/>
          <p:cNvSpPr>
            <a:spLocks noGrp="1"/>
          </p:cNvSpPr>
          <p:nvPr>
            <p:ph type="sldNum" sz="quarter" idx="5"/>
          </p:nvPr>
        </p:nvSpPr>
        <p:spPr/>
        <p:txBody>
          <a:bodyPr/>
          <a:lstStyle/>
          <a:p>
            <a:fld id="{6968959B-8DB4-4498-86BB-20F6CF6401D7}" type="slidenum">
              <a:rPr lang="en-US" smtClean="0"/>
              <a:t>2</a:t>
            </a:fld>
            <a:endParaRPr lang="en-US"/>
          </a:p>
        </p:txBody>
      </p:sp>
    </p:spTree>
    <p:extLst>
      <p:ext uri="{BB962C8B-B14F-4D97-AF65-F5344CB8AC3E}">
        <p14:creationId xmlns:p14="http://schemas.microsoft.com/office/powerpoint/2010/main" val="238452210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Now, constraints in the graph are valued as shown in the right, from which we can easily calculate the values of the poses and landmark positions.  With x0 equal to 2, x1 8, x2 5, what is the value of l0. Now let’s verify whether the matrix solution can output the these values. </a:t>
            </a:r>
          </a:p>
          <a:p>
            <a:endParaRPr lang="en-US" dirty="0"/>
          </a:p>
        </p:txBody>
      </p:sp>
      <p:sp>
        <p:nvSpPr>
          <p:cNvPr id="4" name="灯片编号占位符 3"/>
          <p:cNvSpPr>
            <a:spLocks noGrp="1"/>
          </p:cNvSpPr>
          <p:nvPr>
            <p:ph type="sldNum" sz="quarter" idx="5"/>
          </p:nvPr>
        </p:nvSpPr>
        <p:spPr/>
        <p:txBody>
          <a:bodyPr/>
          <a:lstStyle/>
          <a:p>
            <a:fld id="{6968959B-8DB4-4498-86BB-20F6CF6401D7}" type="slidenum">
              <a:rPr lang="en-US" smtClean="0"/>
              <a:t>21</a:t>
            </a:fld>
            <a:endParaRPr lang="en-US"/>
          </a:p>
        </p:txBody>
      </p:sp>
    </p:spTree>
    <p:extLst>
      <p:ext uri="{BB962C8B-B14F-4D97-AF65-F5344CB8AC3E}">
        <p14:creationId xmlns:p14="http://schemas.microsoft.com/office/powerpoint/2010/main" val="1084426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Now let’s modify this graph a little bit, here the observation between x2 and l0 is not 8 but 7, then what’s the output of x2 and l0? I give you three options. X2 is larger than 5, while l0 is less than 13</a:t>
            </a:r>
          </a:p>
          <a:p>
            <a:r>
              <a:rPr lang="en-US" dirty="0"/>
              <a:t>Why ? Let’s recall the idea of rubber band. The rubber band between x2 and l0 is become shorter, which needs to pull these two nodes together so, the x2 is pulled towards right while l0 to the left. This picture does not explain it well since it is 2D picture, but in 1D it is exact what’s happening. </a:t>
            </a:r>
          </a:p>
          <a:p>
            <a:r>
              <a:rPr lang="en-US" dirty="0"/>
              <a:t>X0 is the only absolute constraint, all the other are relative constraints, no matter what these relative constraints change, they put no influence to the value of the x0. It is always -2. </a:t>
            </a:r>
          </a:p>
          <a:p>
            <a:r>
              <a:rPr lang="en-US" dirty="0"/>
              <a:t>X2 and l0 are pulled closer, while the rubber band between x0 and x1, x1 and x2 are stretch out. </a:t>
            </a:r>
          </a:p>
          <a:p>
            <a:endParaRPr lang="en-US" dirty="0"/>
          </a:p>
          <a:p>
            <a:r>
              <a:rPr lang="en-US" dirty="0"/>
              <a:t>How does this happen? This is where the magic of graph slam plays. There are loops in the graph structure which might not added up. Because of motion noise and measurement noise. What graph slam does, by computing A inverse times b, we find the best solution to the relaxation of those rubber bands. </a:t>
            </a:r>
          </a:p>
          <a:p>
            <a:endParaRPr lang="en-US" dirty="0"/>
          </a:p>
          <a:p>
            <a:endParaRPr lang="en-US" dirty="0"/>
          </a:p>
          <a:p>
            <a:endParaRPr lang="en-US" dirty="0"/>
          </a:p>
        </p:txBody>
      </p:sp>
      <p:sp>
        <p:nvSpPr>
          <p:cNvPr id="4" name="灯片编号占位符 3"/>
          <p:cNvSpPr>
            <a:spLocks noGrp="1"/>
          </p:cNvSpPr>
          <p:nvPr>
            <p:ph type="sldNum" sz="quarter" idx="5"/>
          </p:nvPr>
        </p:nvSpPr>
        <p:spPr/>
        <p:txBody>
          <a:bodyPr/>
          <a:lstStyle/>
          <a:p>
            <a:fld id="{6968959B-8DB4-4498-86BB-20F6CF6401D7}" type="slidenum">
              <a:rPr lang="en-US" smtClean="0"/>
              <a:t>22</a:t>
            </a:fld>
            <a:endParaRPr lang="en-US"/>
          </a:p>
        </p:txBody>
      </p:sp>
    </p:spTree>
    <p:extLst>
      <p:ext uri="{BB962C8B-B14F-4D97-AF65-F5344CB8AC3E}">
        <p14:creationId xmlns:p14="http://schemas.microsoft.com/office/powerpoint/2010/main" val="92500446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Let’s recall a little bit math about how it works. Each constraint represent a gaussian distribution. To maximize the likelihood of the joint probability is equal to minimize the summation of the </a:t>
            </a:r>
            <a:r>
              <a:rPr lang="en-US" dirty="0" err="1"/>
              <a:t>Mahalanobis</a:t>
            </a:r>
            <a:r>
              <a:rPr lang="en-US" dirty="0"/>
              <a:t> distance. M-distance means we take the variance into consideration. Now let me give me a glimpse explanation about the role of variance. Take the measurement m02 as example, given its standard deviation, its value added to the matrix will be like this. Smaller sigma, larger weight or larger confident, or larger strength, power in the rubber band. </a:t>
            </a:r>
          </a:p>
          <a:p>
            <a:endParaRPr lang="en-US" dirty="0"/>
          </a:p>
          <a:p>
            <a:r>
              <a:rPr lang="en-US" dirty="0"/>
              <a:t>Let’s set the sigma for m02 as 0.1, which equally increases its weight by ten times. In this case, the constraint m02 will be over-proportional to the other constraints, let’s what will happen.   </a:t>
            </a:r>
          </a:p>
        </p:txBody>
      </p:sp>
      <p:sp>
        <p:nvSpPr>
          <p:cNvPr id="4" name="灯片编号占位符 3"/>
          <p:cNvSpPr>
            <a:spLocks noGrp="1"/>
          </p:cNvSpPr>
          <p:nvPr>
            <p:ph type="sldNum" sz="quarter" idx="5"/>
          </p:nvPr>
        </p:nvSpPr>
        <p:spPr/>
        <p:txBody>
          <a:bodyPr/>
          <a:lstStyle/>
          <a:p>
            <a:fld id="{6968959B-8DB4-4498-86BB-20F6CF6401D7}" type="slidenum">
              <a:rPr lang="en-US" smtClean="0"/>
              <a:t>23</a:t>
            </a:fld>
            <a:endParaRPr lang="en-US"/>
          </a:p>
        </p:txBody>
      </p:sp>
    </p:spTree>
    <p:extLst>
      <p:ext uri="{BB962C8B-B14F-4D97-AF65-F5344CB8AC3E}">
        <p14:creationId xmlns:p14="http://schemas.microsoft.com/office/powerpoint/2010/main" val="25735250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68959B-8DB4-4498-86BB-20F6CF6401D7}" type="slidenum">
              <a:rPr lang="en-US" smtClean="0"/>
              <a:t>24</a:t>
            </a:fld>
            <a:endParaRPr lang="en-US"/>
          </a:p>
        </p:txBody>
      </p:sp>
    </p:spTree>
    <p:extLst>
      <p:ext uri="{BB962C8B-B14F-4D97-AF65-F5344CB8AC3E}">
        <p14:creationId xmlns:p14="http://schemas.microsoft.com/office/powerpoint/2010/main" val="112817257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Now we have learned the linear graph slam. At start we have initial position, it is a absolute constraint. Then motion, relative odometry constraint, and measurement, relative landmark constraint. We add them into a matrix A and a vector b. But each time the value of the constraint is multiplied by a weight factor, its nothing else but 1/sigma, the uncertainty in motion or measurement.  After we done with this adding, we simply compute the mu by inverse A times b. And then its done and outputs the best possible trajectory and along with the map of the landmark. </a:t>
            </a:r>
          </a:p>
          <a:p>
            <a:endParaRPr lang="en-US" dirty="0"/>
          </a:p>
          <a:p>
            <a:r>
              <a:rPr lang="en-US" dirty="0"/>
              <a:t>Now let’s dive into a real robot example. </a:t>
            </a:r>
          </a:p>
        </p:txBody>
      </p:sp>
      <p:sp>
        <p:nvSpPr>
          <p:cNvPr id="4" name="灯片编号占位符 3"/>
          <p:cNvSpPr>
            <a:spLocks noGrp="1"/>
          </p:cNvSpPr>
          <p:nvPr>
            <p:ph type="sldNum" sz="quarter" idx="5"/>
          </p:nvPr>
        </p:nvSpPr>
        <p:spPr/>
        <p:txBody>
          <a:bodyPr/>
          <a:lstStyle/>
          <a:p>
            <a:fld id="{6968959B-8DB4-4498-86BB-20F6CF6401D7}" type="slidenum">
              <a:rPr lang="en-US" smtClean="0"/>
              <a:t>25</a:t>
            </a:fld>
            <a:endParaRPr lang="en-US"/>
          </a:p>
        </p:txBody>
      </p:sp>
    </p:spTree>
    <p:extLst>
      <p:ext uri="{BB962C8B-B14F-4D97-AF65-F5344CB8AC3E}">
        <p14:creationId xmlns:p14="http://schemas.microsoft.com/office/powerpoint/2010/main" val="232934098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Is Graph SLAM a new technique? No, actually, 1997, this is the first time in the robotics literature, the SLAM problem is formulated as a graph model. Since it was proposed about 20 years ago, why it is only become popular recently? A direct answer is efficiency. Direct solve the graph model involves to compute a inverse of a large matrix </a:t>
            </a:r>
            <a:r>
              <a:rPr lang="en-US" dirty="0" err="1"/>
              <a:t>AtA</a:t>
            </a:r>
            <a:r>
              <a:rPr lang="en-US" dirty="0"/>
              <a:t>. In the case of large-scale environment, direct computation of the inverse of the matrix </a:t>
            </a:r>
            <a:r>
              <a:rPr lang="en-US" dirty="0" err="1"/>
              <a:t>AtA</a:t>
            </a:r>
            <a:r>
              <a:rPr lang="en-US" dirty="0"/>
              <a:t> will be very time-consuming.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Recent advancement in sparse linear algebra greatly improves its efficiency. This enables graph slam undergone a renaissance and currently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belong to the state-of-the-art techniques with respect to speed and accuracy. In the next two classes, I will introduce a general framework for graph optimization, g2o, and </a:t>
            </a:r>
            <a:r>
              <a:rPr lang="en-US" dirty="0" err="1"/>
              <a:t>isam</a:t>
            </a:r>
            <a:r>
              <a:rPr lang="en-US" dirty="0"/>
              <a:t>, respectively.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let me give you a toy example to understand how the standard graph model works.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灯片编号占位符 3"/>
          <p:cNvSpPr>
            <a:spLocks noGrp="1"/>
          </p:cNvSpPr>
          <p:nvPr>
            <p:ph type="sldNum" sz="quarter" idx="5"/>
          </p:nvPr>
        </p:nvSpPr>
        <p:spPr/>
        <p:txBody>
          <a:bodyPr/>
          <a:lstStyle/>
          <a:p>
            <a:fld id="{6968959B-8DB4-4498-86BB-20F6CF6401D7}" type="slidenum">
              <a:rPr lang="en-US" smtClean="0"/>
              <a:t>27</a:t>
            </a:fld>
            <a:endParaRPr lang="en-US"/>
          </a:p>
        </p:txBody>
      </p:sp>
    </p:spTree>
    <p:extLst>
      <p:ext uri="{BB962C8B-B14F-4D97-AF65-F5344CB8AC3E}">
        <p14:creationId xmlns:p14="http://schemas.microsoft.com/office/powerpoint/2010/main" val="274627241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The robot starts at X0, as it moves to X1 given the odometry measurement U01. Actually x1 </a:t>
            </a:r>
            <a:r>
              <a:rPr lang="en-US" altLang="zh-CN" dirty="0"/>
              <a:t>has </a:t>
            </a:r>
            <a:r>
              <a:rPr lang="en-US" dirty="0"/>
              <a:t>a gaussian distribution, its peak equal to x0 + u01, with some uncertainty. This step is called prediction. Then given the landmark measurement m10, in EKF, it’s called </a:t>
            </a:r>
            <a:r>
              <a:rPr lang="en-US" altLang="zh-CN" dirty="0"/>
              <a:t>observation, </a:t>
            </a:r>
            <a:r>
              <a:rPr lang="en-US" dirty="0"/>
              <a:t> innovation. </a:t>
            </a:r>
          </a:p>
          <a:p>
            <a:endParaRPr lang="en-US" dirty="0"/>
          </a:p>
          <a:p>
            <a:r>
              <a:rPr lang="en-US" dirty="0"/>
              <a:t>We use the red eclipse to represent the value of the uncertainty. This step is called update, which update the robot’s position and uncertainty by using the innovation information. The predict-update loop repeated as the robots moves. </a:t>
            </a:r>
          </a:p>
          <a:p>
            <a:endParaRPr lang="en-US" dirty="0"/>
          </a:p>
          <a:p>
            <a:r>
              <a:rPr lang="en-US" dirty="0"/>
              <a:t>However, in EKF, it only estimate the current pose. The previous poses are marginalized. The advantage is high efficiency, since it has few variables to estimate. The disadvantage is low accuracy, since it can not re-linearize </a:t>
            </a:r>
            <a:r>
              <a:rPr lang="en-US" dirty="0" err="1"/>
              <a:t>jacobians</a:t>
            </a:r>
            <a:r>
              <a:rPr lang="en-US" dirty="0"/>
              <a:t>. As shown in this figure, the initial estimate for a variable x is w0, while its true value is wt. The linear approximation of its </a:t>
            </a:r>
            <a:r>
              <a:rPr lang="en-US" dirty="0" err="1"/>
              <a:t>jacobian</a:t>
            </a:r>
            <a:r>
              <a:rPr lang="en-US" dirty="0"/>
              <a:t> is shown as the slope of this red dash line. This </a:t>
            </a:r>
            <a:r>
              <a:rPr lang="en-US" dirty="0" err="1"/>
              <a:t>jacobian</a:t>
            </a:r>
            <a:r>
              <a:rPr lang="en-US" dirty="0"/>
              <a:t> is quite different from its true model at wt. In this case EKF will produce large error and the filter may diverge quickly. </a:t>
            </a:r>
          </a:p>
          <a:p>
            <a:endParaRPr lang="en-US" dirty="0"/>
          </a:p>
          <a:p>
            <a:r>
              <a:rPr lang="en-US" altLang="zh-CN" dirty="0"/>
              <a:t>Recall EKF </a:t>
            </a:r>
          </a:p>
          <a:p>
            <a:endParaRPr lang="en-US" dirty="0"/>
          </a:p>
          <a:p>
            <a:endParaRPr lang="en-US" dirty="0"/>
          </a:p>
          <a:p>
            <a:endParaRPr lang="en-US" dirty="0"/>
          </a:p>
        </p:txBody>
      </p:sp>
      <p:sp>
        <p:nvSpPr>
          <p:cNvPr id="4" name="灯片编号占位符 3"/>
          <p:cNvSpPr>
            <a:spLocks noGrp="1"/>
          </p:cNvSpPr>
          <p:nvPr>
            <p:ph type="sldNum" sz="quarter" idx="5"/>
          </p:nvPr>
        </p:nvSpPr>
        <p:spPr/>
        <p:txBody>
          <a:bodyPr/>
          <a:lstStyle/>
          <a:p>
            <a:fld id="{6968959B-8DB4-4498-86BB-20F6CF6401D7}" type="slidenum">
              <a:rPr lang="en-US" smtClean="0"/>
              <a:t>28</a:t>
            </a:fld>
            <a:endParaRPr lang="en-US"/>
          </a:p>
        </p:txBody>
      </p:sp>
    </p:spTree>
    <p:extLst>
      <p:ext uri="{BB962C8B-B14F-4D97-AF65-F5344CB8AC3E}">
        <p14:creationId xmlns:p14="http://schemas.microsoft.com/office/powerpoint/2010/main" val="229589070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This figure shows a simple example, which gives us a glimpse of the graph structure. The nodes in the graph stand for robot poses and landmark positions. And the edges connecting the nodes are the constraints, either odometry constraint or landmark constraint.  </a:t>
            </a:r>
          </a:p>
          <a:p>
            <a:r>
              <a:rPr lang="en-US" dirty="0"/>
              <a:t>in reality, the process will involve hundreds and thousands of robot poses and landmarks, and also it includes many loops </a:t>
            </a:r>
          </a:p>
          <a:p>
            <a:r>
              <a:rPr lang="en-US" dirty="0"/>
              <a:t>The structure of the graph will be very complex, then how to solve this problem? </a:t>
            </a:r>
          </a:p>
        </p:txBody>
      </p:sp>
      <p:sp>
        <p:nvSpPr>
          <p:cNvPr id="4" name="灯片编号占位符 3"/>
          <p:cNvSpPr>
            <a:spLocks noGrp="1"/>
          </p:cNvSpPr>
          <p:nvPr>
            <p:ph type="sldNum" sz="quarter" idx="5"/>
          </p:nvPr>
        </p:nvSpPr>
        <p:spPr/>
        <p:txBody>
          <a:bodyPr/>
          <a:lstStyle/>
          <a:p>
            <a:fld id="{6968959B-8DB4-4498-86BB-20F6CF6401D7}" type="slidenum">
              <a:rPr lang="en-US" smtClean="0"/>
              <a:t>29</a:t>
            </a:fld>
            <a:endParaRPr lang="en-US"/>
          </a:p>
        </p:txBody>
      </p:sp>
    </p:spTree>
    <p:extLst>
      <p:ext uri="{BB962C8B-B14F-4D97-AF65-F5344CB8AC3E}">
        <p14:creationId xmlns:p14="http://schemas.microsoft.com/office/powerpoint/2010/main" val="91240058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In contrast, not only the current robot pose, but also graph slam will estimate all the previous robot poses in a iterative process. This process will iteratively update robot poses, and re-linearize the </a:t>
            </a:r>
            <a:r>
              <a:rPr lang="en-US" dirty="0" err="1"/>
              <a:t>jacobians</a:t>
            </a:r>
            <a:r>
              <a:rPr lang="en-US" dirty="0"/>
              <a:t> given the update variable value. Therefore, it can achieve higher accuracy. As shown in the left figure, the estimation iteratively approaches to </a:t>
            </a:r>
            <a:r>
              <a:rPr lang="en-US" dirty="0" err="1"/>
              <a:t>wt</a:t>
            </a:r>
            <a:r>
              <a:rPr lang="en-US" dirty="0"/>
              <a:t>, where its </a:t>
            </a:r>
            <a:r>
              <a:rPr lang="en-US" dirty="0" err="1"/>
              <a:t>jacobian</a:t>
            </a:r>
            <a:r>
              <a:rPr lang="en-US" dirty="0"/>
              <a:t> is zero, meaning the optimal solution is found. </a:t>
            </a:r>
          </a:p>
        </p:txBody>
      </p:sp>
      <p:sp>
        <p:nvSpPr>
          <p:cNvPr id="4" name="灯片编号占位符 3"/>
          <p:cNvSpPr>
            <a:spLocks noGrp="1"/>
          </p:cNvSpPr>
          <p:nvPr>
            <p:ph type="sldNum" sz="quarter" idx="5"/>
          </p:nvPr>
        </p:nvSpPr>
        <p:spPr/>
        <p:txBody>
          <a:bodyPr/>
          <a:lstStyle/>
          <a:p>
            <a:fld id="{6968959B-8DB4-4498-86BB-20F6CF6401D7}" type="slidenum">
              <a:rPr lang="en-US" smtClean="0"/>
              <a:t>30</a:t>
            </a:fld>
            <a:endParaRPr lang="en-US"/>
          </a:p>
        </p:txBody>
      </p:sp>
    </p:spTree>
    <p:extLst>
      <p:ext uri="{BB962C8B-B14F-4D97-AF65-F5344CB8AC3E}">
        <p14:creationId xmlns:p14="http://schemas.microsoft.com/office/powerpoint/2010/main" val="26645906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is Graph, the definition. The</a:t>
            </a:r>
            <a:r>
              <a:rPr lang="zh-CN" altLang="en-US" dirty="0"/>
              <a:t> </a:t>
            </a:r>
            <a:r>
              <a:rPr lang="en-US" altLang="zh-CN" dirty="0"/>
              <a:t>graph</a:t>
            </a:r>
            <a:r>
              <a:rPr lang="zh-CN" altLang="en-US" dirty="0"/>
              <a:t> </a:t>
            </a:r>
            <a:r>
              <a:rPr lang="en-US" altLang="zh-CN" dirty="0"/>
              <a:t>structure</a:t>
            </a:r>
            <a:r>
              <a:rPr lang="zh-CN" altLang="en-US" dirty="0"/>
              <a:t> </a:t>
            </a:r>
            <a:r>
              <a:rPr lang="en-US" altLang="zh-CN" dirty="0"/>
              <a:t>is</a:t>
            </a:r>
            <a:r>
              <a:rPr lang="en-US" dirty="0"/>
              <a:t> very useful. Based on the meaning/model of the nodes and the edges, the graph structure is used in various applications. A common example is to find out the shortest path from one place to another, where each node represents a location while an edge contains the distance between two locations. Another application is infectious prevention, where each node represents a person while an edge contains some value indicating how close these two persons are, e.g. family members, </a:t>
            </a:r>
            <a:r>
              <a:rPr lang="en-US" altLang="zh-CN" dirty="0"/>
              <a:t>or colleagues. If one person caught the virous, by running a clustering algorithm on this graph structure, we can instantly find out who are the potential infected person that need to be tested. </a:t>
            </a:r>
          </a:p>
          <a:p>
            <a:r>
              <a:rPr lang="en-US" dirty="0"/>
              <a:t>Now, the question is, how the graph is represented in the case of robot navigation, more specifically, slam. To answer this question, we need to recap a bit about SLAM. </a:t>
            </a:r>
          </a:p>
        </p:txBody>
      </p:sp>
      <p:sp>
        <p:nvSpPr>
          <p:cNvPr id="4" name="Slide Number Placeholder 3"/>
          <p:cNvSpPr>
            <a:spLocks noGrp="1"/>
          </p:cNvSpPr>
          <p:nvPr>
            <p:ph type="sldNum" sz="quarter" idx="5"/>
          </p:nvPr>
        </p:nvSpPr>
        <p:spPr/>
        <p:txBody>
          <a:bodyPr/>
          <a:lstStyle/>
          <a:p>
            <a:fld id="{6968959B-8DB4-4498-86BB-20F6CF6401D7}" type="slidenum">
              <a:rPr lang="en-US" smtClean="0"/>
              <a:t>3</a:t>
            </a:fld>
            <a:endParaRPr lang="en-US"/>
          </a:p>
        </p:txBody>
      </p:sp>
    </p:spTree>
    <p:extLst>
      <p:ext uri="{BB962C8B-B14F-4D97-AF65-F5344CB8AC3E}">
        <p14:creationId xmlns:p14="http://schemas.microsoft.com/office/powerpoint/2010/main" val="30944385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essentially a chicken-and-egg problem, we need the map to localize the robot and we need the location of the robot to integrate the sensor’s measurement to construct the map. </a:t>
            </a:r>
          </a:p>
          <a:p>
            <a:r>
              <a:rPr lang="en-US" dirty="0"/>
              <a:t>So, generally, SLAM is not a one time deal, it’s an incremental process where we assume the first location is known and we repeatedly build the map and estimate the robot’s pose in the map as the robot travels around the environment.  </a:t>
            </a:r>
          </a:p>
        </p:txBody>
      </p:sp>
      <p:sp>
        <p:nvSpPr>
          <p:cNvPr id="4" name="Slide Number Placeholder 3"/>
          <p:cNvSpPr>
            <a:spLocks noGrp="1"/>
          </p:cNvSpPr>
          <p:nvPr>
            <p:ph type="sldNum" sz="quarter" idx="5"/>
          </p:nvPr>
        </p:nvSpPr>
        <p:spPr/>
        <p:txBody>
          <a:bodyPr/>
          <a:lstStyle/>
          <a:p>
            <a:fld id="{6968959B-8DB4-4498-86BB-20F6CF6401D7}" type="slidenum">
              <a:rPr lang="en-US" smtClean="0"/>
              <a:t>4</a:t>
            </a:fld>
            <a:endParaRPr lang="en-US"/>
          </a:p>
        </p:txBody>
      </p:sp>
    </p:spTree>
    <p:extLst>
      <p:ext uri="{BB962C8B-B14F-4D97-AF65-F5344CB8AC3E}">
        <p14:creationId xmlns:p14="http://schemas.microsoft.com/office/powerpoint/2010/main" val="17979723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To achieve this, sensors are installed on a robot to capture the information of the map. There are many different types of the sensors, including .  No sensor is perfect, and their measurements contain noise. So, in practice, not one but several sensors will be used to solve the SLAM problem, it is also known as a sensor fusion problem.  </a:t>
            </a:r>
          </a:p>
          <a:p>
            <a:endParaRPr lang="en-US" dirty="0"/>
          </a:p>
        </p:txBody>
      </p:sp>
      <p:sp>
        <p:nvSpPr>
          <p:cNvPr id="4" name="灯片编号占位符 3"/>
          <p:cNvSpPr>
            <a:spLocks noGrp="1"/>
          </p:cNvSpPr>
          <p:nvPr>
            <p:ph type="sldNum" sz="quarter" idx="5"/>
          </p:nvPr>
        </p:nvSpPr>
        <p:spPr/>
        <p:txBody>
          <a:bodyPr/>
          <a:lstStyle/>
          <a:p>
            <a:fld id="{6968959B-8DB4-4498-86BB-20F6CF6401D7}" type="slidenum">
              <a:rPr lang="en-US" smtClean="0"/>
              <a:t>5</a:t>
            </a:fld>
            <a:endParaRPr lang="en-US"/>
          </a:p>
        </p:txBody>
      </p:sp>
    </p:spTree>
    <p:extLst>
      <p:ext uri="{BB962C8B-B14F-4D97-AF65-F5344CB8AC3E}">
        <p14:creationId xmlns:p14="http://schemas.microsoft.com/office/powerpoint/2010/main" val="17871733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Each measurement gives us some information about the robot’s location. There is a term called measurement constraint, that means this measurement will constrain the estimation of the robot pose in a certain space . For example, if a robot receives a </a:t>
            </a:r>
            <a:r>
              <a:rPr lang="en-US" dirty="0" err="1"/>
              <a:t>wifi</a:t>
            </a:r>
            <a:r>
              <a:rPr lang="en-US" dirty="0"/>
              <a:t> signal sent by a router, from the signal strength, we can infer that the robot must be somewhere whose distance to the router is around certain meters. Meanwhile, it detects a wall whose distance is 20 meters away, from which we know the robot stay somewhere within the red rectangle. By combining these two, we know the robot is most likely in one of these two yellow areas. If there is another measurement, like GPS, showing the robot is in somewhere within the blue circle, then we can confidently say that the robot is most likely at this smaller purple area. So, each measurement will constrain the robot’s pose estimation to a smaller space. More measurements provide more information that can be used to infer the robot’s pose more accurately. </a:t>
            </a:r>
          </a:p>
          <a:p>
            <a:endParaRPr lang="en-US" dirty="0"/>
          </a:p>
          <a:p>
            <a:r>
              <a:rPr lang="en-US" dirty="0"/>
              <a:t>G</a:t>
            </a:r>
            <a:r>
              <a:rPr lang="en-US" altLang="zh-CN" dirty="0"/>
              <a:t>raph SLAM is a framework that integrate the sensors’ measurements to infer the robot’s pose and the map of the environment. </a:t>
            </a:r>
          </a:p>
          <a:p>
            <a:endParaRPr lang="en-US" dirty="0"/>
          </a:p>
          <a:p>
            <a:r>
              <a:rPr lang="en-US" dirty="0"/>
              <a:t>The question is how to fuse the sensors’ measurements to compute the map and the robots’ pose?</a:t>
            </a:r>
          </a:p>
          <a:p>
            <a:r>
              <a:rPr lang="en-US" dirty="0"/>
              <a:t>One way to solve this problem is graph SLAM approach. </a:t>
            </a:r>
          </a:p>
          <a:p>
            <a:endParaRPr lang="en-US" dirty="0"/>
          </a:p>
        </p:txBody>
      </p:sp>
      <p:sp>
        <p:nvSpPr>
          <p:cNvPr id="4" name="Slide Number Placeholder 3"/>
          <p:cNvSpPr>
            <a:spLocks noGrp="1"/>
          </p:cNvSpPr>
          <p:nvPr>
            <p:ph type="sldNum" sz="quarter" idx="5"/>
          </p:nvPr>
        </p:nvSpPr>
        <p:spPr/>
        <p:txBody>
          <a:bodyPr/>
          <a:lstStyle/>
          <a:p>
            <a:fld id="{6968959B-8DB4-4498-86BB-20F6CF6401D7}" type="slidenum">
              <a:rPr lang="en-US" smtClean="0"/>
              <a:t>6</a:t>
            </a:fld>
            <a:endParaRPr lang="en-US"/>
          </a:p>
        </p:txBody>
      </p:sp>
    </p:spTree>
    <p:extLst>
      <p:ext uri="{BB962C8B-B14F-4D97-AF65-F5344CB8AC3E}">
        <p14:creationId xmlns:p14="http://schemas.microsoft.com/office/powerpoint/2010/main" val="19115854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Graph SLAM, each node represents a robot pose or a landmark position. The landmark is an abstract term and it can be a visual feature, an object, a 3D point, depending your sensors and the methods you use. </a:t>
            </a:r>
          </a:p>
          <a:p>
            <a:r>
              <a:rPr lang="en-US" dirty="0"/>
              <a:t>The edge contains the measurement information that constrain the estimation of the robot pose and landmark positions. </a:t>
            </a:r>
          </a:p>
          <a:p>
            <a:r>
              <a:rPr lang="en-US" dirty="0"/>
              <a:t>For example, a robot observes a landmark. The simple graph mode has two nodes, </a:t>
            </a:r>
            <a:r>
              <a:rPr lang="en-US" dirty="0" err="1"/>
              <a:t>xt</a:t>
            </a:r>
            <a:r>
              <a:rPr lang="en-US" dirty="0"/>
              <a:t> and </a:t>
            </a:r>
            <a:r>
              <a:rPr lang="en-US" dirty="0" err="1"/>
              <a:t>lk</a:t>
            </a:r>
            <a:r>
              <a:rPr lang="en-US" dirty="0"/>
              <a:t>, and an edge connecting them. </a:t>
            </a:r>
          </a:p>
          <a:p>
            <a:r>
              <a:rPr lang="en-US" dirty="0"/>
              <a:t>   </a:t>
            </a:r>
          </a:p>
        </p:txBody>
      </p:sp>
      <p:sp>
        <p:nvSpPr>
          <p:cNvPr id="4" name="Slide Number Placeholder 3"/>
          <p:cNvSpPr>
            <a:spLocks noGrp="1"/>
          </p:cNvSpPr>
          <p:nvPr>
            <p:ph type="sldNum" sz="quarter" idx="5"/>
          </p:nvPr>
        </p:nvSpPr>
        <p:spPr/>
        <p:txBody>
          <a:bodyPr/>
          <a:lstStyle/>
          <a:p>
            <a:fld id="{6968959B-8DB4-4498-86BB-20F6CF6401D7}" type="slidenum">
              <a:rPr lang="en-US" smtClean="0"/>
              <a:t>7</a:t>
            </a:fld>
            <a:endParaRPr lang="en-US"/>
          </a:p>
        </p:txBody>
      </p:sp>
    </p:spTree>
    <p:extLst>
      <p:ext uri="{BB962C8B-B14F-4D97-AF65-F5344CB8AC3E}">
        <p14:creationId xmlns:p14="http://schemas.microsoft.com/office/powerpoint/2010/main" val="28297813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at the timestamp t, the robot moves. In the graph, there are two nodes </a:t>
            </a:r>
            <a:r>
              <a:rPr lang="en-US" dirty="0" err="1"/>
              <a:t>xt</a:t>
            </a:r>
            <a:r>
              <a:rPr lang="en-US" dirty="0"/>
              <a:t> and xt+1 and one edge containing an odometry measurement ut,t+1</a:t>
            </a:r>
          </a:p>
        </p:txBody>
      </p:sp>
      <p:sp>
        <p:nvSpPr>
          <p:cNvPr id="4" name="Slide Number Placeholder 3"/>
          <p:cNvSpPr>
            <a:spLocks noGrp="1"/>
          </p:cNvSpPr>
          <p:nvPr>
            <p:ph type="sldNum" sz="quarter" idx="5"/>
          </p:nvPr>
        </p:nvSpPr>
        <p:spPr/>
        <p:txBody>
          <a:bodyPr/>
          <a:lstStyle/>
          <a:p>
            <a:fld id="{6968959B-8DB4-4498-86BB-20F6CF6401D7}" type="slidenum">
              <a:rPr lang="en-US" smtClean="0"/>
              <a:t>8</a:t>
            </a:fld>
            <a:endParaRPr lang="en-US"/>
          </a:p>
        </p:txBody>
      </p:sp>
    </p:spTree>
    <p:extLst>
      <p:ext uri="{BB962C8B-B14F-4D97-AF65-F5344CB8AC3E}">
        <p14:creationId xmlns:p14="http://schemas.microsoft.com/office/powerpoint/2010/main" val="28297813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Let’s put these two together.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robot take a measurement from the environment, it is a landmark measurement that it observes a door. More specific, it could include many visual features like corner points or SIFT points. Here we just use this object for demonstration. As it moves to next position, it sees previous landmark and a new landmark plant. Then it moves again, and observes a plant.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the odometry measurement and the landmark measurement are not perfect and they have noise.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As the robot moves along its trajectory, its pose estimation error accumulates. When it sees a previous landmark, this error can be reduced. </a:t>
            </a:r>
          </a:p>
          <a:p>
            <a:endParaRPr lang="en-US" dirty="0"/>
          </a:p>
          <a:p>
            <a:r>
              <a:rPr lang="zh-CN" altLang="en-US" dirty="0"/>
              <a:t>一般</a:t>
            </a:r>
            <a:r>
              <a:rPr lang="en-US" altLang="zh-CN" dirty="0"/>
              <a:t>SLAM </a:t>
            </a:r>
            <a:r>
              <a:rPr lang="zh-CN" altLang="en-US" dirty="0"/>
              <a:t>的问题</a:t>
            </a:r>
            <a:endParaRPr lang="en-US" dirty="0"/>
          </a:p>
          <a:p>
            <a:endParaRPr lang="en-US" dirty="0"/>
          </a:p>
        </p:txBody>
      </p:sp>
      <p:sp>
        <p:nvSpPr>
          <p:cNvPr id="4" name="灯片编号占位符 3"/>
          <p:cNvSpPr>
            <a:spLocks noGrp="1"/>
          </p:cNvSpPr>
          <p:nvPr>
            <p:ph type="sldNum" sz="quarter" idx="5"/>
          </p:nvPr>
        </p:nvSpPr>
        <p:spPr/>
        <p:txBody>
          <a:bodyPr/>
          <a:lstStyle/>
          <a:p>
            <a:fld id="{6968959B-8DB4-4498-86BB-20F6CF6401D7}" type="slidenum">
              <a:rPr lang="en-US" smtClean="0"/>
              <a:t>9</a:t>
            </a:fld>
            <a:endParaRPr lang="en-US"/>
          </a:p>
        </p:txBody>
      </p:sp>
    </p:spTree>
    <p:extLst>
      <p:ext uri="{BB962C8B-B14F-4D97-AF65-F5344CB8AC3E}">
        <p14:creationId xmlns:p14="http://schemas.microsoft.com/office/powerpoint/2010/main" val="34408008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2AE3D0-096C-4925-AE72-1608A02405FE}"/>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en-US"/>
          </a:p>
        </p:txBody>
      </p:sp>
      <p:sp>
        <p:nvSpPr>
          <p:cNvPr id="3" name="副标题 2">
            <a:extLst>
              <a:ext uri="{FF2B5EF4-FFF2-40B4-BE49-F238E27FC236}">
                <a16:creationId xmlns:a16="http://schemas.microsoft.com/office/drawing/2014/main" id="{C50BFD39-6C97-462A-88B3-35D4A3FA9F0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a:p>
        </p:txBody>
      </p:sp>
      <p:sp>
        <p:nvSpPr>
          <p:cNvPr id="4" name="日期占位符 3">
            <a:extLst>
              <a:ext uri="{FF2B5EF4-FFF2-40B4-BE49-F238E27FC236}">
                <a16:creationId xmlns:a16="http://schemas.microsoft.com/office/drawing/2014/main" id="{684F13DA-E8F9-42A4-85FD-47A5F0FEF9C9}"/>
              </a:ext>
            </a:extLst>
          </p:cNvPr>
          <p:cNvSpPr>
            <a:spLocks noGrp="1"/>
          </p:cNvSpPr>
          <p:nvPr>
            <p:ph type="dt" sz="half" idx="10"/>
          </p:nvPr>
        </p:nvSpPr>
        <p:spPr/>
        <p:txBody>
          <a:bodyPr/>
          <a:lstStyle/>
          <a:p>
            <a:fld id="{636A7F88-3215-4852-8A3F-DB684BBF4B6B}" type="datetimeFigureOut">
              <a:rPr lang="en-US" smtClean="0"/>
              <a:t>3/11/2021</a:t>
            </a:fld>
            <a:endParaRPr lang="en-US"/>
          </a:p>
        </p:txBody>
      </p:sp>
      <p:sp>
        <p:nvSpPr>
          <p:cNvPr id="5" name="页脚占位符 4">
            <a:extLst>
              <a:ext uri="{FF2B5EF4-FFF2-40B4-BE49-F238E27FC236}">
                <a16:creationId xmlns:a16="http://schemas.microsoft.com/office/drawing/2014/main" id="{21EDCCD5-CCA3-49A4-86B1-FD3B2B77489A}"/>
              </a:ext>
            </a:extLst>
          </p:cNvPr>
          <p:cNvSpPr>
            <a:spLocks noGrp="1"/>
          </p:cNvSpPr>
          <p:nvPr>
            <p:ph type="ftr" sz="quarter" idx="11"/>
          </p:nvPr>
        </p:nvSpPr>
        <p:spPr/>
        <p:txBody>
          <a:bodyPr/>
          <a:lstStyle/>
          <a:p>
            <a:endParaRPr lang="en-US"/>
          </a:p>
        </p:txBody>
      </p:sp>
      <p:sp>
        <p:nvSpPr>
          <p:cNvPr id="6" name="灯片编号占位符 5">
            <a:extLst>
              <a:ext uri="{FF2B5EF4-FFF2-40B4-BE49-F238E27FC236}">
                <a16:creationId xmlns:a16="http://schemas.microsoft.com/office/drawing/2014/main" id="{141EF515-679B-4482-8240-D2B9A40FA90E}"/>
              </a:ext>
            </a:extLst>
          </p:cNvPr>
          <p:cNvSpPr>
            <a:spLocks noGrp="1"/>
          </p:cNvSpPr>
          <p:nvPr>
            <p:ph type="sldNum" sz="quarter" idx="12"/>
          </p:nvPr>
        </p:nvSpPr>
        <p:spPr/>
        <p:txBody>
          <a:bodyPr/>
          <a:lstStyle/>
          <a:p>
            <a:fld id="{138C782F-DCF6-4515-88CA-B8AC1B33327F}" type="slidenum">
              <a:rPr lang="en-US" smtClean="0"/>
              <a:t>‹#›</a:t>
            </a:fld>
            <a:endParaRPr lang="en-US"/>
          </a:p>
        </p:txBody>
      </p:sp>
    </p:spTree>
    <p:extLst>
      <p:ext uri="{BB962C8B-B14F-4D97-AF65-F5344CB8AC3E}">
        <p14:creationId xmlns:p14="http://schemas.microsoft.com/office/powerpoint/2010/main" val="14461845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59481F-F9DC-4D06-8CD0-997FD152CF07}"/>
              </a:ext>
            </a:extLst>
          </p:cNvPr>
          <p:cNvSpPr>
            <a:spLocks noGrp="1"/>
          </p:cNvSpPr>
          <p:nvPr>
            <p:ph type="title"/>
          </p:nvPr>
        </p:nvSpPr>
        <p:spPr/>
        <p:txBody>
          <a:bodyPr/>
          <a:lstStyle/>
          <a:p>
            <a:r>
              <a:rPr lang="zh-CN" altLang="en-US"/>
              <a:t>单击此处编辑母版标题样式</a:t>
            </a:r>
            <a:endParaRPr lang="en-US"/>
          </a:p>
        </p:txBody>
      </p:sp>
      <p:sp>
        <p:nvSpPr>
          <p:cNvPr id="3" name="竖排文字占位符 2">
            <a:extLst>
              <a:ext uri="{FF2B5EF4-FFF2-40B4-BE49-F238E27FC236}">
                <a16:creationId xmlns:a16="http://schemas.microsoft.com/office/drawing/2014/main" id="{93C7D681-AB49-4746-9078-324B76D5DAF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日期占位符 3">
            <a:extLst>
              <a:ext uri="{FF2B5EF4-FFF2-40B4-BE49-F238E27FC236}">
                <a16:creationId xmlns:a16="http://schemas.microsoft.com/office/drawing/2014/main" id="{08CA38A7-81A8-4A47-B504-20471D39C2BE}"/>
              </a:ext>
            </a:extLst>
          </p:cNvPr>
          <p:cNvSpPr>
            <a:spLocks noGrp="1"/>
          </p:cNvSpPr>
          <p:nvPr>
            <p:ph type="dt" sz="half" idx="10"/>
          </p:nvPr>
        </p:nvSpPr>
        <p:spPr/>
        <p:txBody>
          <a:bodyPr/>
          <a:lstStyle/>
          <a:p>
            <a:fld id="{636A7F88-3215-4852-8A3F-DB684BBF4B6B}" type="datetimeFigureOut">
              <a:rPr lang="en-US" smtClean="0"/>
              <a:t>3/11/2021</a:t>
            </a:fld>
            <a:endParaRPr lang="en-US"/>
          </a:p>
        </p:txBody>
      </p:sp>
      <p:sp>
        <p:nvSpPr>
          <p:cNvPr id="5" name="页脚占位符 4">
            <a:extLst>
              <a:ext uri="{FF2B5EF4-FFF2-40B4-BE49-F238E27FC236}">
                <a16:creationId xmlns:a16="http://schemas.microsoft.com/office/drawing/2014/main" id="{4340E635-B575-4B6E-A0E8-8BDBD981B162}"/>
              </a:ext>
            </a:extLst>
          </p:cNvPr>
          <p:cNvSpPr>
            <a:spLocks noGrp="1"/>
          </p:cNvSpPr>
          <p:nvPr>
            <p:ph type="ftr" sz="quarter" idx="11"/>
          </p:nvPr>
        </p:nvSpPr>
        <p:spPr/>
        <p:txBody>
          <a:bodyPr/>
          <a:lstStyle/>
          <a:p>
            <a:endParaRPr lang="en-US"/>
          </a:p>
        </p:txBody>
      </p:sp>
      <p:sp>
        <p:nvSpPr>
          <p:cNvPr id="6" name="灯片编号占位符 5">
            <a:extLst>
              <a:ext uri="{FF2B5EF4-FFF2-40B4-BE49-F238E27FC236}">
                <a16:creationId xmlns:a16="http://schemas.microsoft.com/office/drawing/2014/main" id="{0AFCE4F2-C29F-40AD-8A96-D5C4D643E23B}"/>
              </a:ext>
            </a:extLst>
          </p:cNvPr>
          <p:cNvSpPr>
            <a:spLocks noGrp="1"/>
          </p:cNvSpPr>
          <p:nvPr>
            <p:ph type="sldNum" sz="quarter" idx="12"/>
          </p:nvPr>
        </p:nvSpPr>
        <p:spPr/>
        <p:txBody>
          <a:bodyPr/>
          <a:lstStyle/>
          <a:p>
            <a:fld id="{138C782F-DCF6-4515-88CA-B8AC1B33327F}" type="slidenum">
              <a:rPr lang="en-US" smtClean="0"/>
              <a:t>‹#›</a:t>
            </a:fld>
            <a:endParaRPr lang="en-US"/>
          </a:p>
        </p:txBody>
      </p:sp>
    </p:spTree>
    <p:extLst>
      <p:ext uri="{BB962C8B-B14F-4D97-AF65-F5344CB8AC3E}">
        <p14:creationId xmlns:p14="http://schemas.microsoft.com/office/powerpoint/2010/main" val="41613720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E93301C-F280-4C65-88F2-9A5507F6D982}"/>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en-US"/>
          </a:p>
        </p:txBody>
      </p:sp>
      <p:sp>
        <p:nvSpPr>
          <p:cNvPr id="3" name="竖排文字占位符 2">
            <a:extLst>
              <a:ext uri="{FF2B5EF4-FFF2-40B4-BE49-F238E27FC236}">
                <a16:creationId xmlns:a16="http://schemas.microsoft.com/office/drawing/2014/main" id="{C717FFBB-E70C-490F-8793-B23A4EED46F2}"/>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日期占位符 3">
            <a:extLst>
              <a:ext uri="{FF2B5EF4-FFF2-40B4-BE49-F238E27FC236}">
                <a16:creationId xmlns:a16="http://schemas.microsoft.com/office/drawing/2014/main" id="{FCD72766-B421-4B8F-B998-306F1DFD6503}"/>
              </a:ext>
            </a:extLst>
          </p:cNvPr>
          <p:cNvSpPr>
            <a:spLocks noGrp="1"/>
          </p:cNvSpPr>
          <p:nvPr>
            <p:ph type="dt" sz="half" idx="10"/>
          </p:nvPr>
        </p:nvSpPr>
        <p:spPr/>
        <p:txBody>
          <a:bodyPr/>
          <a:lstStyle/>
          <a:p>
            <a:fld id="{636A7F88-3215-4852-8A3F-DB684BBF4B6B}" type="datetimeFigureOut">
              <a:rPr lang="en-US" smtClean="0"/>
              <a:t>3/11/2021</a:t>
            </a:fld>
            <a:endParaRPr lang="en-US"/>
          </a:p>
        </p:txBody>
      </p:sp>
      <p:sp>
        <p:nvSpPr>
          <p:cNvPr id="5" name="页脚占位符 4">
            <a:extLst>
              <a:ext uri="{FF2B5EF4-FFF2-40B4-BE49-F238E27FC236}">
                <a16:creationId xmlns:a16="http://schemas.microsoft.com/office/drawing/2014/main" id="{973CE80B-B6A6-449E-998F-F7D346A6A589}"/>
              </a:ext>
            </a:extLst>
          </p:cNvPr>
          <p:cNvSpPr>
            <a:spLocks noGrp="1"/>
          </p:cNvSpPr>
          <p:nvPr>
            <p:ph type="ftr" sz="quarter" idx="11"/>
          </p:nvPr>
        </p:nvSpPr>
        <p:spPr/>
        <p:txBody>
          <a:bodyPr/>
          <a:lstStyle/>
          <a:p>
            <a:endParaRPr lang="en-US"/>
          </a:p>
        </p:txBody>
      </p:sp>
      <p:sp>
        <p:nvSpPr>
          <p:cNvPr id="6" name="灯片编号占位符 5">
            <a:extLst>
              <a:ext uri="{FF2B5EF4-FFF2-40B4-BE49-F238E27FC236}">
                <a16:creationId xmlns:a16="http://schemas.microsoft.com/office/drawing/2014/main" id="{32B9D6AA-B753-4000-A003-719FE7B705AD}"/>
              </a:ext>
            </a:extLst>
          </p:cNvPr>
          <p:cNvSpPr>
            <a:spLocks noGrp="1"/>
          </p:cNvSpPr>
          <p:nvPr>
            <p:ph type="sldNum" sz="quarter" idx="12"/>
          </p:nvPr>
        </p:nvSpPr>
        <p:spPr/>
        <p:txBody>
          <a:bodyPr/>
          <a:lstStyle/>
          <a:p>
            <a:fld id="{138C782F-DCF6-4515-88CA-B8AC1B33327F}" type="slidenum">
              <a:rPr lang="en-US" smtClean="0"/>
              <a:t>‹#›</a:t>
            </a:fld>
            <a:endParaRPr lang="en-US"/>
          </a:p>
        </p:txBody>
      </p:sp>
    </p:spTree>
    <p:extLst>
      <p:ext uri="{BB962C8B-B14F-4D97-AF65-F5344CB8AC3E}">
        <p14:creationId xmlns:p14="http://schemas.microsoft.com/office/powerpoint/2010/main" val="42533917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94D160-A7D2-474C-838F-701CDA4BA452}"/>
              </a:ext>
            </a:extLst>
          </p:cNvPr>
          <p:cNvSpPr>
            <a:spLocks noGrp="1"/>
          </p:cNvSpPr>
          <p:nvPr>
            <p:ph type="title"/>
          </p:nvPr>
        </p:nvSpPr>
        <p:spPr/>
        <p:txBody>
          <a:bodyPr/>
          <a:lstStyle/>
          <a:p>
            <a:r>
              <a:rPr lang="zh-CN" altLang="en-US"/>
              <a:t>单击此处编辑母版标题样式</a:t>
            </a:r>
            <a:endParaRPr lang="en-US"/>
          </a:p>
        </p:txBody>
      </p:sp>
      <p:sp>
        <p:nvSpPr>
          <p:cNvPr id="3" name="内容占位符 2">
            <a:extLst>
              <a:ext uri="{FF2B5EF4-FFF2-40B4-BE49-F238E27FC236}">
                <a16:creationId xmlns:a16="http://schemas.microsoft.com/office/drawing/2014/main" id="{C5E6EAA2-F33B-4D51-BF57-C31F53B2A31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日期占位符 3">
            <a:extLst>
              <a:ext uri="{FF2B5EF4-FFF2-40B4-BE49-F238E27FC236}">
                <a16:creationId xmlns:a16="http://schemas.microsoft.com/office/drawing/2014/main" id="{1E8F5F39-1886-4395-9801-E8537774B2EB}"/>
              </a:ext>
            </a:extLst>
          </p:cNvPr>
          <p:cNvSpPr>
            <a:spLocks noGrp="1"/>
          </p:cNvSpPr>
          <p:nvPr>
            <p:ph type="dt" sz="half" idx="10"/>
          </p:nvPr>
        </p:nvSpPr>
        <p:spPr/>
        <p:txBody>
          <a:bodyPr/>
          <a:lstStyle/>
          <a:p>
            <a:fld id="{636A7F88-3215-4852-8A3F-DB684BBF4B6B}" type="datetimeFigureOut">
              <a:rPr lang="en-US" smtClean="0"/>
              <a:t>3/11/2021</a:t>
            </a:fld>
            <a:endParaRPr lang="en-US"/>
          </a:p>
        </p:txBody>
      </p:sp>
      <p:sp>
        <p:nvSpPr>
          <p:cNvPr id="5" name="页脚占位符 4">
            <a:extLst>
              <a:ext uri="{FF2B5EF4-FFF2-40B4-BE49-F238E27FC236}">
                <a16:creationId xmlns:a16="http://schemas.microsoft.com/office/drawing/2014/main" id="{27A90E8B-2BE0-4C51-B2C4-53DFD69B8872}"/>
              </a:ext>
            </a:extLst>
          </p:cNvPr>
          <p:cNvSpPr>
            <a:spLocks noGrp="1"/>
          </p:cNvSpPr>
          <p:nvPr>
            <p:ph type="ftr" sz="quarter" idx="11"/>
          </p:nvPr>
        </p:nvSpPr>
        <p:spPr/>
        <p:txBody>
          <a:bodyPr/>
          <a:lstStyle/>
          <a:p>
            <a:endParaRPr lang="en-US"/>
          </a:p>
        </p:txBody>
      </p:sp>
      <p:sp>
        <p:nvSpPr>
          <p:cNvPr id="6" name="灯片编号占位符 5">
            <a:extLst>
              <a:ext uri="{FF2B5EF4-FFF2-40B4-BE49-F238E27FC236}">
                <a16:creationId xmlns:a16="http://schemas.microsoft.com/office/drawing/2014/main" id="{08F7D609-F37E-4019-A90D-7520DA47DE21}"/>
              </a:ext>
            </a:extLst>
          </p:cNvPr>
          <p:cNvSpPr>
            <a:spLocks noGrp="1"/>
          </p:cNvSpPr>
          <p:nvPr>
            <p:ph type="sldNum" sz="quarter" idx="12"/>
          </p:nvPr>
        </p:nvSpPr>
        <p:spPr/>
        <p:txBody>
          <a:bodyPr/>
          <a:lstStyle/>
          <a:p>
            <a:fld id="{138C782F-DCF6-4515-88CA-B8AC1B33327F}" type="slidenum">
              <a:rPr lang="en-US" smtClean="0"/>
              <a:t>‹#›</a:t>
            </a:fld>
            <a:endParaRPr lang="en-US"/>
          </a:p>
        </p:txBody>
      </p:sp>
    </p:spTree>
    <p:extLst>
      <p:ext uri="{BB962C8B-B14F-4D97-AF65-F5344CB8AC3E}">
        <p14:creationId xmlns:p14="http://schemas.microsoft.com/office/powerpoint/2010/main" val="17422571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D0F327-4404-4AFE-BCB0-392B8721556F}"/>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en-US"/>
          </a:p>
        </p:txBody>
      </p:sp>
      <p:sp>
        <p:nvSpPr>
          <p:cNvPr id="3" name="文本占位符 2">
            <a:extLst>
              <a:ext uri="{FF2B5EF4-FFF2-40B4-BE49-F238E27FC236}">
                <a16:creationId xmlns:a16="http://schemas.microsoft.com/office/drawing/2014/main" id="{A48BE87B-BBDF-41E5-9A84-C4B62775809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C42C1F5C-C21B-4D7B-B9D2-10DF84DE6CA5}"/>
              </a:ext>
            </a:extLst>
          </p:cNvPr>
          <p:cNvSpPr>
            <a:spLocks noGrp="1"/>
          </p:cNvSpPr>
          <p:nvPr>
            <p:ph type="dt" sz="half" idx="10"/>
          </p:nvPr>
        </p:nvSpPr>
        <p:spPr/>
        <p:txBody>
          <a:bodyPr/>
          <a:lstStyle/>
          <a:p>
            <a:fld id="{636A7F88-3215-4852-8A3F-DB684BBF4B6B}" type="datetimeFigureOut">
              <a:rPr lang="en-US" smtClean="0"/>
              <a:t>3/11/2021</a:t>
            </a:fld>
            <a:endParaRPr lang="en-US"/>
          </a:p>
        </p:txBody>
      </p:sp>
      <p:sp>
        <p:nvSpPr>
          <p:cNvPr id="5" name="页脚占位符 4">
            <a:extLst>
              <a:ext uri="{FF2B5EF4-FFF2-40B4-BE49-F238E27FC236}">
                <a16:creationId xmlns:a16="http://schemas.microsoft.com/office/drawing/2014/main" id="{6B4FDA49-EFD1-4716-84E0-DABED36F3562}"/>
              </a:ext>
            </a:extLst>
          </p:cNvPr>
          <p:cNvSpPr>
            <a:spLocks noGrp="1"/>
          </p:cNvSpPr>
          <p:nvPr>
            <p:ph type="ftr" sz="quarter" idx="11"/>
          </p:nvPr>
        </p:nvSpPr>
        <p:spPr/>
        <p:txBody>
          <a:bodyPr/>
          <a:lstStyle/>
          <a:p>
            <a:endParaRPr lang="en-US"/>
          </a:p>
        </p:txBody>
      </p:sp>
      <p:sp>
        <p:nvSpPr>
          <p:cNvPr id="6" name="灯片编号占位符 5">
            <a:extLst>
              <a:ext uri="{FF2B5EF4-FFF2-40B4-BE49-F238E27FC236}">
                <a16:creationId xmlns:a16="http://schemas.microsoft.com/office/drawing/2014/main" id="{10B61EE0-6D5C-4FD0-A242-4B12AEDE37F2}"/>
              </a:ext>
            </a:extLst>
          </p:cNvPr>
          <p:cNvSpPr>
            <a:spLocks noGrp="1"/>
          </p:cNvSpPr>
          <p:nvPr>
            <p:ph type="sldNum" sz="quarter" idx="12"/>
          </p:nvPr>
        </p:nvSpPr>
        <p:spPr/>
        <p:txBody>
          <a:bodyPr/>
          <a:lstStyle/>
          <a:p>
            <a:fld id="{138C782F-DCF6-4515-88CA-B8AC1B33327F}" type="slidenum">
              <a:rPr lang="en-US" smtClean="0"/>
              <a:t>‹#›</a:t>
            </a:fld>
            <a:endParaRPr lang="en-US"/>
          </a:p>
        </p:txBody>
      </p:sp>
    </p:spTree>
    <p:extLst>
      <p:ext uri="{BB962C8B-B14F-4D97-AF65-F5344CB8AC3E}">
        <p14:creationId xmlns:p14="http://schemas.microsoft.com/office/powerpoint/2010/main" val="8354834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DB61F5-B59F-4767-B756-5AB6767271A1}"/>
              </a:ext>
            </a:extLst>
          </p:cNvPr>
          <p:cNvSpPr>
            <a:spLocks noGrp="1"/>
          </p:cNvSpPr>
          <p:nvPr>
            <p:ph type="title"/>
          </p:nvPr>
        </p:nvSpPr>
        <p:spPr/>
        <p:txBody>
          <a:bodyPr/>
          <a:lstStyle/>
          <a:p>
            <a:r>
              <a:rPr lang="zh-CN" altLang="en-US"/>
              <a:t>单击此处编辑母版标题样式</a:t>
            </a:r>
            <a:endParaRPr lang="en-US"/>
          </a:p>
        </p:txBody>
      </p:sp>
      <p:sp>
        <p:nvSpPr>
          <p:cNvPr id="3" name="内容占位符 2">
            <a:extLst>
              <a:ext uri="{FF2B5EF4-FFF2-40B4-BE49-F238E27FC236}">
                <a16:creationId xmlns:a16="http://schemas.microsoft.com/office/drawing/2014/main" id="{EFA160E6-D97F-423C-90D7-C6A27BE258DF}"/>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内容占位符 3">
            <a:extLst>
              <a:ext uri="{FF2B5EF4-FFF2-40B4-BE49-F238E27FC236}">
                <a16:creationId xmlns:a16="http://schemas.microsoft.com/office/drawing/2014/main" id="{7837D636-2B22-4176-A2AE-A979A837A488}"/>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5" name="日期占位符 4">
            <a:extLst>
              <a:ext uri="{FF2B5EF4-FFF2-40B4-BE49-F238E27FC236}">
                <a16:creationId xmlns:a16="http://schemas.microsoft.com/office/drawing/2014/main" id="{AB59E481-E6FF-4337-9AD5-5E11BFFED539}"/>
              </a:ext>
            </a:extLst>
          </p:cNvPr>
          <p:cNvSpPr>
            <a:spLocks noGrp="1"/>
          </p:cNvSpPr>
          <p:nvPr>
            <p:ph type="dt" sz="half" idx="10"/>
          </p:nvPr>
        </p:nvSpPr>
        <p:spPr/>
        <p:txBody>
          <a:bodyPr/>
          <a:lstStyle/>
          <a:p>
            <a:fld id="{636A7F88-3215-4852-8A3F-DB684BBF4B6B}" type="datetimeFigureOut">
              <a:rPr lang="en-US" smtClean="0"/>
              <a:t>3/11/2021</a:t>
            </a:fld>
            <a:endParaRPr lang="en-US"/>
          </a:p>
        </p:txBody>
      </p:sp>
      <p:sp>
        <p:nvSpPr>
          <p:cNvPr id="6" name="页脚占位符 5">
            <a:extLst>
              <a:ext uri="{FF2B5EF4-FFF2-40B4-BE49-F238E27FC236}">
                <a16:creationId xmlns:a16="http://schemas.microsoft.com/office/drawing/2014/main" id="{E7268BB7-D4CA-415C-9723-787C488C3AD1}"/>
              </a:ext>
            </a:extLst>
          </p:cNvPr>
          <p:cNvSpPr>
            <a:spLocks noGrp="1"/>
          </p:cNvSpPr>
          <p:nvPr>
            <p:ph type="ftr" sz="quarter" idx="11"/>
          </p:nvPr>
        </p:nvSpPr>
        <p:spPr/>
        <p:txBody>
          <a:bodyPr/>
          <a:lstStyle/>
          <a:p>
            <a:endParaRPr lang="en-US"/>
          </a:p>
        </p:txBody>
      </p:sp>
      <p:sp>
        <p:nvSpPr>
          <p:cNvPr id="7" name="灯片编号占位符 6">
            <a:extLst>
              <a:ext uri="{FF2B5EF4-FFF2-40B4-BE49-F238E27FC236}">
                <a16:creationId xmlns:a16="http://schemas.microsoft.com/office/drawing/2014/main" id="{FE0D309F-BD60-4FCC-AA81-F728FD0BBF69}"/>
              </a:ext>
            </a:extLst>
          </p:cNvPr>
          <p:cNvSpPr>
            <a:spLocks noGrp="1"/>
          </p:cNvSpPr>
          <p:nvPr>
            <p:ph type="sldNum" sz="quarter" idx="12"/>
          </p:nvPr>
        </p:nvSpPr>
        <p:spPr/>
        <p:txBody>
          <a:bodyPr/>
          <a:lstStyle/>
          <a:p>
            <a:fld id="{138C782F-DCF6-4515-88CA-B8AC1B33327F}" type="slidenum">
              <a:rPr lang="en-US" smtClean="0"/>
              <a:t>‹#›</a:t>
            </a:fld>
            <a:endParaRPr lang="en-US"/>
          </a:p>
        </p:txBody>
      </p:sp>
    </p:spTree>
    <p:extLst>
      <p:ext uri="{BB962C8B-B14F-4D97-AF65-F5344CB8AC3E}">
        <p14:creationId xmlns:p14="http://schemas.microsoft.com/office/powerpoint/2010/main" val="33629237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97664E-4A76-48FD-B912-AEEDA1A70585}"/>
              </a:ext>
            </a:extLst>
          </p:cNvPr>
          <p:cNvSpPr>
            <a:spLocks noGrp="1"/>
          </p:cNvSpPr>
          <p:nvPr>
            <p:ph type="title"/>
          </p:nvPr>
        </p:nvSpPr>
        <p:spPr>
          <a:xfrm>
            <a:off x="839788" y="365125"/>
            <a:ext cx="10515600" cy="1325563"/>
          </a:xfrm>
        </p:spPr>
        <p:txBody>
          <a:bodyPr/>
          <a:lstStyle/>
          <a:p>
            <a:r>
              <a:rPr lang="zh-CN" altLang="en-US"/>
              <a:t>单击此处编辑母版标题样式</a:t>
            </a:r>
            <a:endParaRPr lang="en-US"/>
          </a:p>
        </p:txBody>
      </p:sp>
      <p:sp>
        <p:nvSpPr>
          <p:cNvPr id="3" name="文本占位符 2">
            <a:extLst>
              <a:ext uri="{FF2B5EF4-FFF2-40B4-BE49-F238E27FC236}">
                <a16:creationId xmlns:a16="http://schemas.microsoft.com/office/drawing/2014/main" id="{F5D9CFF0-38E5-4A15-9078-874B30F6A60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F1DDE4B-F266-424B-A0DC-70E0366DE9CF}"/>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5" name="文本占位符 4">
            <a:extLst>
              <a:ext uri="{FF2B5EF4-FFF2-40B4-BE49-F238E27FC236}">
                <a16:creationId xmlns:a16="http://schemas.microsoft.com/office/drawing/2014/main" id="{4C94AC34-D8A6-4101-9ECD-B298D880AEA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CFE1830-8575-4205-A666-5BA64491DCF5}"/>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7" name="日期占位符 6">
            <a:extLst>
              <a:ext uri="{FF2B5EF4-FFF2-40B4-BE49-F238E27FC236}">
                <a16:creationId xmlns:a16="http://schemas.microsoft.com/office/drawing/2014/main" id="{6B3546D7-BFAC-4482-B716-1F3D4683D3FD}"/>
              </a:ext>
            </a:extLst>
          </p:cNvPr>
          <p:cNvSpPr>
            <a:spLocks noGrp="1"/>
          </p:cNvSpPr>
          <p:nvPr>
            <p:ph type="dt" sz="half" idx="10"/>
          </p:nvPr>
        </p:nvSpPr>
        <p:spPr/>
        <p:txBody>
          <a:bodyPr/>
          <a:lstStyle/>
          <a:p>
            <a:fld id="{636A7F88-3215-4852-8A3F-DB684BBF4B6B}" type="datetimeFigureOut">
              <a:rPr lang="en-US" smtClean="0"/>
              <a:t>3/11/2021</a:t>
            </a:fld>
            <a:endParaRPr lang="en-US"/>
          </a:p>
        </p:txBody>
      </p:sp>
      <p:sp>
        <p:nvSpPr>
          <p:cNvPr id="8" name="页脚占位符 7">
            <a:extLst>
              <a:ext uri="{FF2B5EF4-FFF2-40B4-BE49-F238E27FC236}">
                <a16:creationId xmlns:a16="http://schemas.microsoft.com/office/drawing/2014/main" id="{F913C16A-62F2-46A7-8650-46B740F6EE76}"/>
              </a:ext>
            </a:extLst>
          </p:cNvPr>
          <p:cNvSpPr>
            <a:spLocks noGrp="1"/>
          </p:cNvSpPr>
          <p:nvPr>
            <p:ph type="ftr" sz="quarter" idx="11"/>
          </p:nvPr>
        </p:nvSpPr>
        <p:spPr/>
        <p:txBody>
          <a:bodyPr/>
          <a:lstStyle/>
          <a:p>
            <a:endParaRPr lang="en-US"/>
          </a:p>
        </p:txBody>
      </p:sp>
      <p:sp>
        <p:nvSpPr>
          <p:cNvPr id="9" name="灯片编号占位符 8">
            <a:extLst>
              <a:ext uri="{FF2B5EF4-FFF2-40B4-BE49-F238E27FC236}">
                <a16:creationId xmlns:a16="http://schemas.microsoft.com/office/drawing/2014/main" id="{090D8CCE-DD7E-4D01-9CB2-EDDAD1041905}"/>
              </a:ext>
            </a:extLst>
          </p:cNvPr>
          <p:cNvSpPr>
            <a:spLocks noGrp="1"/>
          </p:cNvSpPr>
          <p:nvPr>
            <p:ph type="sldNum" sz="quarter" idx="12"/>
          </p:nvPr>
        </p:nvSpPr>
        <p:spPr/>
        <p:txBody>
          <a:bodyPr/>
          <a:lstStyle/>
          <a:p>
            <a:fld id="{138C782F-DCF6-4515-88CA-B8AC1B33327F}" type="slidenum">
              <a:rPr lang="en-US" smtClean="0"/>
              <a:t>‹#›</a:t>
            </a:fld>
            <a:endParaRPr lang="en-US"/>
          </a:p>
        </p:txBody>
      </p:sp>
    </p:spTree>
    <p:extLst>
      <p:ext uri="{BB962C8B-B14F-4D97-AF65-F5344CB8AC3E}">
        <p14:creationId xmlns:p14="http://schemas.microsoft.com/office/powerpoint/2010/main" val="29748898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EF3509-74E2-4C58-B4F1-FB1DE516A4E9}"/>
              </a:ext>
            </a:extLst>
          </p:cNvPr>
          <p:cNvSpPr>
            <a:spLocks noGrp="1"/>
          </p:cNvSpPr>
          <p:nvPr>
            <p:ph type="title"/>
          </p:nvPr>
        </p:nvSpPr>
        <p:spPr/>
        <p:txBody>
          <a:bodyPr/>
          <a:lstStyle/>
          <a:p>
            <a:r>
              <a:rPr lang="zh-CN" altLang="en-US"/>
              <a:t>单击此处编辑母版标题样式</a:t>
            </a:r>
            <a:endParaRPr lang="en-US"/>
          </a:p>
        </p:txBody>
      </p:sp>
      <p:sp>
        <p:nvSpPr>
          <p:cNvPr id="3" name="日期占位符 2">
            <a:extLst>
              <a:ext uri="{FF2B5EF4-FFF2-40B4-BE49-F238E27FC236}">
                <a16:creationId xmlns:a16="http://schemas.microsoft.com/office/drawing/2014/main" id="{E0B5405E-967F-4985-8145-69E00D41CB46}"/>
              </a:ext>
            </a:extLst>
          </p:cNvPr>
          <p:cNvSpPr>
            <a:spLocks noGrp="1"/>
          </p:cNvSpPr>
          <p:nvPr>
            <p:ph type="dt" sz="half" idx="10"/>
          </p:nvPr>
        </p:nvSpPr>
        <p:spPr/>
        <p:txBody>
          <a:bodyPr/>
          <a:lstStyle/>
          <a:p>
            <a:fld id="{636A7F88-3215-4852-8A3F-DB684BBF4B6B}" type="datetimeFigureOut">
              <a:rPr lang="en-US" smtClean="0"/>
              <a:t>3/11/2021</a:t>
            </a:fld>
            <a:endParaRPr lang="en-US"/>
          </a:p>
        </p:txBody>
      </p:sp>
      <p:sp>
        <p:nvSpPr>
          <p:cNvPr id="4" name="页脚占位符 3">
            <a:extLst>
              <a:ext uri="{FF2B5EF4-FFF2-40B4-BE49-F238E27FC236}">
                <a16:creationId xmlns:a16="http://schemas.microsoft.com/office/drawing/2014/main" id="{BDE625DC-47AE-470B-8781-CA0AE3B7D136}"/>
              </a:ext>
            </a:extLst>
          </p:cNvPr>
          <p:cNvSpPr>
            <a:spLocks noGrp="1"/>
          </p:cNvSpPr>
          <p:nvPr>
            <p:ph type="ftr" sz="quarter" idx="11"/>
          </p:nvPr>
        </p:nvSpPr>
        <p:spPr/>
        <p:txBody>
          <a:bodyPr/>
          <a:lstStyle/>
          <a:p>
            <a:endParaRPr lang="en-US"/>
          </a:p>
        </p:txBody>
      </p:sp>
      <p:sp>
        <p:nvSpPr>
          <p:cNvPr id="5" name="灯片编号占位符 4">
            <a:extLst>
              <a:ext uri="{FF2B5EF4-FFF2-40B4-BE49-F238E27FC236}">
                <a16:creationId xmlns:a16="http://schemas.microsoft.com/office/drawing/2014/main" id="{FC88C8DD-5A23-4047-8713-57DDA0E460A0}"/>
              </a:ext>
            </a:extLst>
          </p:cNvPr>
          <p:cNvSpPr>
            <a:spLocks noGrp="1"/>
          </p:cNvSpPr>
          <p:nvPr>
            <p:ph type="sldNum" sz="quarter" idx="12"/>
          </p:nvPr>
        </p:nvSpPr>
        <p:spPr/>
        <p:txBody>
          <a:bodyPr/>
          <a:lstStyle/>
          <a:p>
            <a:fld id="{138C782F-DCF6-4515-88CA-B8AC1B33327F}" type="slidenum">
              <a:rPr lang="en-US" smtClean="0"/>
              <a:t>‹#›</a:t>
            </a:fld>
            <a:endParaRPr lang="en-US"/>
          </a:p>
        </p:txBody>
      </p:sp>
    </p:spTree>
    <p:extLst>
      <p:ext uri="{BB962C8B-B14F-4D97-AF65-F5344CB8AC3E}">
        <p14:creationId xmlns:p14="http://schemas.microsoft.com/office/powerpoint/2010/main" val="8444089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82F50C1-CD98-4248-8014-9804C4C3B6A9}"/>
              </a:ext>
            </a:extLst>
          </p:cNvPr>
          <p:cNvSpPr>
            <a:spLocks noGrp="1"/>
          </p:cNvSpPr>
          <p:nvPr>
            <p:ph type="dt" sz="half" idx="10"/>
          </p:nvPr>
        </p:nvSpPr>
        <p:spPr/>
        <p:txBody>
          <a:bodyPr/>
          <a:lstStyle/>
          <a:p>
            <a:fld id="{636A7F88-3215-4852-8A3F-DB684BBF4B6B}" type="datetimeFigureOut">
              <a:rPr lang="en-US" smtClean="0"/>
              <a:t>3/11/2021</a:t>
            </a:fld>
            <a:endParaRPr lang="en-US"/>
          </a:p>
        </p:txBody>
      </p:sp>
      <p:sp>
        <p:nvSpPr>
          <p:cNvPr id="3" name="页脚占位符 2">
            <a:extLst>
              <a:ext uri="{FF2B5EF4-FFF2-40B4-BE49-F238E27FC236}">
                <a16:creationId xmlns:a16="http://schemas.microsoft.com/office/drawing/2014/main" id="{433B8BCC-2294-4799-A50E-7D1EDF4C2131}"/>
              </a:ext>
            </a:extLst>
          </p:cNvPr>
          <p:cNvSpPr>
            <a:spLocks noGrp="1"/>
          </p:cNvSpPr>
          <p:nvPr>
            <p:ph type="ftr" sz="quarter" idx="11"/>
          </p:nvPr>
        </p:nvSpPr>
        <p:spPr/>
        <p:txBody>
          <a:bodyPr/>
          <a:lstStyle/>
          <a:p>
            <a:endParaRPr lang="en-US"/>
          </a:p>
        </p:txBody>
      </p:sp>
      <p:sp>
        <p:nvSpPr>
          <p:cNvPr id="4" name="灯片编号占位符 3">
            <a:extLst>
              <a:ext uri="{FF2B5EF4-FFF2-40B4-BE49-F238E27FC236}">
                <a16:creationId xmlns:a16="http://schemas.microsoft.com/office/drawing/2014/main" id="{7B121B29-A1BA-4888-9F35-6C4AD1D625C8}"/>
              </a:ext>
            </a:extLst>
          </p:cNvPr>
          <p:cNvSpPr>
            <a:spLocks noGrp="1"/>
          </p:cNvSpPr>
          <p:nvPr>
            <p:ph type="sldNum" sz="quarter" idx="12"/>
          </p:nvPr>
        </p:nvSpPr>
        <p:spPr/>
        <p:txBody>
          <a:bodyPr/>
          <a:lstStyle/>
          <a:p>
            <a:fld id="{138C782F-DCF6-4515-88CA-B8AC1B33327F}" type="slidenum">
              <a:rPr lang="en-US" smtClean="0"/>
              <a:t>‹#›</a:t>
            </a:fld>
            <a:endParaRPr lang="en-US"/>
          </a:p>
        </p:txBody>
      </p:sp>
    </p:spTree>
    <p:extLst>
      <p:ext uri="{BB962C8B-B14F-4D97-AF65-F5344CB8AC3E}">
        <p14:creationId xmlns:p14="http://schemas.microsoft.com/office/powerpoint/2010/main" val="21742086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EFD17B-1543-439A-8A5D-145AE5A08279}"/>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a:p>
        </p:txBody>
      </p:sp>
      <p:sp>
        <p:nvSpPr>
          <p:cNvPr id="3" name="内容占位符 2">
            <a:extLst>
              <a:ext uri="{FF2B5EF4-FFF2-40B4-BE49-F238E27FC236}">
                <a16:creationId xmlns:a16="http://schemas.microsoft.com/office/drawing/2014/main" id="{12AC6A26-DD3A-46B6-8140-16D12CD6148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文本占位符 3">
            <a:extLst>
              <a:ext uri="{FF2B5EF4-FFF2-40B4-BE49-F238E27FC236}">
                <a16:creationId xmlns:a16="http://schemas.microsoft.com/office/drawing/2014/main" id="{850ECDFF-014B-42DE-905A-F76047D6AD6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16AD62-E08D-4754-A327-99BC8269A2F5}"/>
              </a:ext>
            </a:extLst>
          </p:cNvPr>
          <p:cNvSpPr>
            <a:spLocks noGrp="1"/>
          </p:cNvSpPr>
          <p:nvPr>
            <p:ph type="dt" sz="half" idx="10"/>
          </p:nvPr>
        </p:nvSpPr>
        <p:spPr/>
        <p:txBody>
          <a:bodyPr/>
          <a:lstStyle/>
          <a:p>
            <a:fld id="{636A7F88-3215-4852-8A3F-DB684BBF4B6B}" type="datetimeFigureOut">
              <a:rPr lang="en-US" smtClean="0"/>
              <a:t>3/11/2021</a:t>
            </a:fld>
            <a:endParaRPr lang="en-US"/>
          </a:p>
        </p:txBody>
      </p:sp>
      <p:sp>
        <p:nvSpPr>
          <p:cNvPr id="6" name="页脚占位符 5">
            <a:extLst>
              <a:ext uri="{FF2B5EF4-FFF2-40B4-BE49-F238E27FC236}">
                <a16:creationId xmlns:a16="http://schemas.microsoft.com/office/drawing/2014/main" id="{77267EBF-9883-45A1-BCC0-F0722684DCA2}"/>
              </a:ext>
            </a:extLst>
          </p:cNvPr>
          <p:cNvSpPr>
            <a:spLocks noGrp="1"/>
          </p:cNvSpPr>
          <p:nvPr>
            <p:ph type="ftr" sz="quarter" idx="11"/>
          </p:nvPr>
        </p:nvSpPr>
        <p:spPr/>
        <p:txBody>
          <a:bodyPr/>
          <a:lstStyle/>
          <a:p>
            <a:endParaRPr lang="en-US"/>
          </a:p>
        </p:txBody>
      </p:sp>
      <p:sp>
        <p:nvSpPr>
          <p:cNvPr id="7" name="灯片编号占位符 6">
            <a:extLst>
              <a:ext uri="{FF2B5EF4-FFF2-40B4-BE49-F238E27FC236}">
                <a16:creationId xmlns:a16="http://schemas.microsoft.com/office/drawing/2014/main" id="{1B69EAA6-F4C2-4AB5-8754-1049F52C5A39}"/>
              </a:ext>
            </a:extLst>
          </p:cNvPr>
          <p:cNvSpPr>
            <a:spLocks noGrp="1"/>
          </p:cNvSpPr>
          <p:nvPr>
            <p:ph type="sldNum" sz="quarter" idx="12"/>
          </p:nvPr>
        </p:nvSpPr>
        <p:spPr/>
        <p:txBody>
          <a:bodyPr/>
          <a:lstStyle/>
          <a:p>
            <a:fld id="{138C782F-DCF6-4515-88CA-B8AC1B33327F}" type="slidenum">
              <a:rPr lang="en-US" smtClean="0"/>
              <a:t>‹#›</a:t>
            </a:fld>
            <a:endParaRPr lang="en-US"/>
          </a:p>
        </p:txBody>
      </p:sp>
    </p:spTree>
    <p:extLst>
      <p:ext uri="{BB962C8B-B14F-4D97-AF65-F5344CB8AC3E}">
        <p14:creationId xmlns:p14="http://schemas.microsoft.com/office/powerpoint/2010/main" val="22072003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BE49F2-E40F-4315-ACBE-48CA6CF400FF}"/>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a:p>
        </p:txBody>
      </p:sp>
      <p:sp>
        <p:nvSpPr>
          <p:cNvPr id="3" name="图片占位符 2">
            <a:extLst>
              <a:ext uri="{FF2B5EF4-FFF2-40B4-BE49-F238E27FC236}">
                <a16:creationId xmlns:a16="http://schemas.microsoft.com/office/drawing/2014/main" id="{4350C58C-94A1-4335-A731-534FD3CE120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文本占位符 3">
            <a:extLst>
              <a:ext uri="{FF2B5EF4-FFF2-40B4-BE49-F238E27FC236}">
                <a16:creationId xmlns:a16="http://schemas.microsoft.com/office/drawing/2014/main" id="{E1DE1B64-1A11-44D0-B8CD-9DD415BE5B2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639E9EE-0EAC-4414-ADDB-6C24C8E43B8C}"/>
              </a:ext>
            </a:extLst>
          </p:cNvPr>
          <p:cNvSpPr>
            <a:spLocks noGrp="1"/>
          </p:cNvSpPr>
          <p:nvPr>
            <p:ph type="dt" sz="half" idx="10"/>
          </p:nvPr>
        </p:nvSpPr>
        <p:spPr/>
        <p:txBody>
          <a:bodyPr/>
          <a:lstStyle/>
          <a:p>
            <a:fld id="{636A7F88-3215-4852-8A3F-DB684BBF4B6B}" type="datetimeFigureOut">
              <a:rPr lang="en-US" smtClean="0"/>
              <a:t>3/11/2021</a:t>
            </a:fld>
            <a:endParaRPr lang="en-US"/>
          </a:p>
        </p:txBody>
      </p:sp>
      <p:sp>
        <p:nvSpPr>
          <p:cNvPr id="6" name="页脚占位符 5">
            <a:extLst>
              <a:ext uri="{FF2B5EF4-FFF2-40B4-BE49-F238E27FC236}">
                <a16:creationId xmlns:a16="http://schemas.microsoft.com/office/drawing/2014/main" id="{527A485D-F34A-4ADA-8B11-6BC8F3DC979D}"/>
              </a:ext>
            </a:extLst>
          </p:cNvPr>
          <p:cNvSpPr>
            <a:spLocks noGrp="1"/>
          </p:cNvSpPr>
          <p:nvPr>
            <p:ph type="ftr" sz="quarter" idx="11"/>
          </p:nvPr>
        </p:nvSpPr>
        <p:spPr/>
        <p:txBody>
          <a:bodyPr/>
          <a:lstStyle/>
          <a:p>
            <a:endParaRPr lang="en-US"/>
          </a:p>
        </p:txBody>
      </p:sp>
      <p:sp>
        <p:nvSpPr>
          <p:cNvPr id="7" name="灯片编号占位符 6">
            <a:extLst>
              <a:ext uri="{FF2B5EF4-FFF2-40B4-BE49-F238E27FC236}">
                <a16:creationId xmlns:a16="http://schemas.microsoft.com/office/drawing/2014/main" id="{371B28FE-55D4-4E32-9DFA-F43E3F387D79}"/>
              </a:ext>
            </a:extLst>
          </p:cNvPr>
          <p:cNvSpPr>
            <a:spLocks noGrp="1"/>
          </p:cNvSpPr>
          <p:nvPr>
            <p:ph type="sldNum" sz="quarter" idx="12"/>
          </p:nvPr>
        </p:nvSpPr>
        <p:spPr/>
        <p:txBody>
          <a:bodyPr/>
          <a:lstStyle/>
          <a:p>
            <a:fld id="{138C782F-DCF6-4515-88CA-B8AC1B33327F}" type="slidenum">
              <a:rPr lang="en-US" smtClean="0"/>
              <a:t>‹#›</a:t>
            </a:fld>
            <a:endParaRPr lang="en-US"/>
          </a:p>
        </p:txBody>
      </p:sp>
    </p:spTree>
    <p:extLst>
      <p:ext uri="{BB962C8B-B14F-4D97-AF65-F5344CB8AC3E}">
        <p14:creationId xmlns:p14="http://schemas.microsoft.com/office/powerpoint/2010/main" val="22453486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A4885AF0-8E31-4E84-9EAB-058A0CF6B28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a:p>
        </p:txBody>
      </p:sp>
      <p:sp>
        <p:nvSpPr>
          <p:cNvPr id="3" name="文本占位符 2">
            <a:extLst>
              <a:ext uri="{FF2B5EF4-FFF2-40B4-BE49-F238E27FC236}">
                <a16:creationId xmlns:a16="http://schemas.microsoft.com/office/drawing/2014/main" id="{AAFF8909-9333-4067-A009-992A0BBCBD6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日期占位符 3">
            <a:extLst>
              <a:ext uri="{FF2B5EF4-FFF2-40B4-BE49-F238E27FC236}">
                <a16:creationId xmlns:a16="http://schemas.microsoft.com/office/drawing/2014/main" id="{DC2095BF-6EFD-4145-896E-3D72745B0C8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6A7F88-3215-4852-8A3F-DB684BBF4B6B}" type="datetimeFigureOut">
              <a:rPr lang="en-US" smtClean="0"/>
              <a:t>3/11/2021</a:t>
            </a:fld>
            <a:endParaRPr lang="en-US"/>
          </a:p>
        </p:txBody>
      </p:sp>
      <p:sp>
        <p:nvSpPr>
          <p:cNvPr id="5" name="页脚占位符 4">
            <a:extLst>
              <a:ext uri="{FF2B5EF4-FFF2-40B4-BE49-F238E27FC236}">
                <a16:creationId xmlns:a16="http://schemas.microsoft.com/office/drawing/2014/main" id="{AA3A09F7-C349-4E87-BEE5-A95CB51786A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灯片编号占位符 5">
            <a:extLst>
              <a:ext uri="{FF2B5EF4-FFF2-40B4-BE49-F238E27FC236}">
                <a16:creationId xmlns:a16="http://schemas.microsoft.com/office/drawing/2014/main" id="{E0B549AB-EFB3-4594-9BF6-448C38447E5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38C782F-DCF6-4515-88CA-B8AC1B33327F}" type="slidenum">
              <a:rPr lang="en-US" smtClean="0"/>
              <a:t>‹#›</a:t>
            </a:fld>
            <a:endParaRPr lang="en-US"/>
          </a:p>
        </p:txBody>
      </p:sp>
    </p:spTree>
    <p:extLst>
      <p:ext uri="{BB962C8B-B14F-4D97-AF65-F5344CB8AC3E}">
        <p14:creationId xmlns:p14="http://schemas.microsoft.com/office/powerpoint/2010/main" val="24506176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image" Target="../media/image49.png"/><Relationship Id="rId18" Type="http://schemas.openxmlformats.org/officeDocument/2006/relationships/image" Target="../media/image51.png"/><Relationship Id="rId3" Type="http://schemas.openxmlformats.org/officeDocument/2006/relationships/image" Target="../media/image39.png"/><Relationship Id="rId7" Type="http://schemas.openxmlformats.org/officeDocument/2006/relationships/image" Target="../media/image43.png"/><Relationship Id="rId12" Type="http://schemas.openxmlformats.org/officeDocument/2006/relationships/image" Target="../media/image48.png"/><Relationship Id="rId17" Type="http://schemas.openxmlformats.org/officeDocument/2006/relationships/image" Target="../media/image15.jpg"/><Relationship Id="rId2" Type="http://schemas.openxmlformats.org/officeDocument/2006/relationships/image" Target="../media/image23.png"/><Relationship Id="rId16" Type="http://schemas.openxmlformats.org/officeDocument/2006/relationships/image" Target="../media/image18.jpg"/><Relationship Id="rId20"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42.png"/><Relationship Id="rId11" Type="http://schemas.openxmlformats.org/officeDocument/2006/relationships/image" Target="../media/image47.png"/><Relationship Id="rId5" Type="http://schemas.openxmlformats.org/officeDocument/2006/relationships/image" Target="../media/image41.png"/><Relationship Id="rId15" Type="http://schemas.openxmlformats.org/officeDocument/2006/relationships/image" Target="../media/image17.jpg"/><Relationship Id="rId10" Type="http://schemas.openxmlformats.org/officeDocument/2006/relationships/image" Target="../media/image46.png"/><Relationship Id="rId19" Type="http://schemas.openxmlformats.org/officeDocument/2006/relationships/image" Target="../media/image52.png"/><Relationship Id="rId4" Type="http://schemas.openxmlformats.org/officeDocument/2006/relationships/image" Target="../media/image40.png"/><Relationship Id="rId9" Type="http://schemas.openxmlformats.org/officeDocument/2006/relationships/image" Target="../media/image45.png"/><Relationship Id="rId14" Type="http://schemas.openxmlformats.org/officeDocument/2006/relationships/image" Target="../media/image50.png"/></Relationships>
</file>

<file path=ppt/slides/_rels/slide1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54.png"/></Relationships>
</file>

<file path=ppt/slides/_rels/slide12.xml.rels><?xml version="1.0" encoding="UTF-8" standalone="yes"?>
<Relationships xmlns="http://schemas.openxmlformats.org/package/2006/relationships"><Relationship Id="rId8" Type="http://schemas.openxmlformats.org/officeDocument/2006/relationships/image" Target="../media/image61.png"/><Relationship Id="rId13" Type="http://schemas.openxmlformats.org/officeDocument/2006/relationships/image" Target="../media/image66.png"/><Relationship Id="rId3" Type="http://schemas.openxmlformats.org/officeDocument/2006/relationships/image" Target="../media/image56.png"/><Relationship Id="rId7" Type="http://schemas.openxmlformats.org/officeDocument/2006/relationships/image" Target="../media/image60.png"/><Relationship Id="rId12" Type="http://schemas.openxmlformats.org/officeDocument/2006/relationships/image" Target="../media/image65.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59.png"/><Relationship Id="rId11" Type="http://schemas.openxmlformats.org/officeDocument/2006/relationships/image" Target="../media/image64.png"/><Relationship Id="rId5" Type="http://schemas.openxmlformats.org/officeDocument/2006/relationships/image" Target="../media/image58.png"/><Relationship Id="rId10" Type="http://schemas.openxmlformats.org/officeDocument/2006/relationships/image" Target="../media/image63.png"/><Relationship Id="rId4" Type="http://schemas.openxmlformats.org/officeDocument/2006/relationships/image" Target="../media/image57.png"/><Relationship Id="rId9" Type="http://schemas.openxmlformats.org/officeDocument/2006/relationships/image" Target="../media/image62.png"/><Relationship Id="rId14" Type="http://schemas.openxmlformats.org/officeDocument/2006/relationships/image" Target="../media/image67.png"/></Relationships>
</file>

<file path=ppt/slides/_rels/slide13.xml.rels><?xml version="1.0" encoding="UTF-8" standalone="yes"?>
<Relationships xmlns="http://schemas.openxmlformats.org/package/2006/relationships"><Relationship Id="rId8" Type="http://schemas.openxmlformats.org/officeDocument/2006/relationships/image" Target="../media/image73.png"/><Relationship Id="rId13" Type="http://schemas.openxmlformats.org/officeDocument/2006/relationships/image" Target="../media/image78.png"/><Relationship Id="rId18" Type="http://schemas.openxmlformats.org/officeDocument/2006/relationships/image" Target="../media/image83.png"/><Relationship Id="rId3" Type="http://schemas.openxmlformats.org/officeDocument/2006/relationships/image" Target="../media/image68.png"/><Relationship Id="rId21" Type="http://schemas.openxmlformats.org/officeDocument/2006/relationships/image" Target="../media/image86.png"/><Relationship Id="rId7" Type="http://schemas.openxmlformats.org/officeDocument/2006/relationships/image" Target="../media/image72.png"/><Relationship Id="rId12" Type="http://schemas.openxmlformats.org/officeDocument/2006/relationships/image" Target="../media/image77.png"/><Relationship Id="rId17" Type="http://schemas.openxmlformats.org/officeDocument/2006/relationships/image" Target="../media/image82.png"/><Relationship Id="rId25" Type="http://schemas.openxmlformats.org/officeDocument/2006/relationships/image" Target="../media/image90.png"/><Relationship Id="rId2" Type="http://schemas.openxmlformats.org/officeDocument/2006/relationships/notesSlide" Target="../notesSlides/notesSlide12.xml"/><Relationship Id="rId16" Type="http://schemas.openxmlformats.org/officeDocument/2006/relationships/image" Target="../media/image81.png"/><Relationship Id="rId20" Type="http://schemas.openxmlformats.org/officeDocument/2006/relationships/image" Target="../media/image85.png"/><Relationship Id="rId1" Type="http://schemas.openxmlformats.org/officeDocument/2006/relationships/slideLayout" Target="../slideLayouts/slideLayout2.xml"/><Relationship Id="rId6" Type="http://schemas.openxmlformats.org/officeDocument/2006/relationships/image" Target="../media/image71.png"/><Relationship Id="rId11" Type="http://schemas.openxmlformats.org/officeDocument/2006/relationships/image" Target="../media/image76.png"/><Relationship Id="rId24" Type="http://schemas.openxmlformats.org/officeDocument/2006/relationships/image" Target="../media/image89.png"/><Relationship Id="rId5" Type="http://schemas.openxmlformats.org/officeDocument/2006/relationships/image" Target="../media/image70.png"/><Relationship Id="rId15" Type="http://schemas.openxmlformats.org/officeDocument/2006/relationships/image" Target="../media/image80.png"/><Relationship Id="rId23" Type="http://schemas.openxmlformats.org/officeDocument/2006/relationships/image" Target="../media/image88.png"/><Relationship Id="rId10" Type="http://schemas.openxmlformats.org/officeDocument/2006/relationships/image" Target="../media/image75.png"/><Relationship Id="rId19" Type="http://schemas.openxmlformats.org/officeDocument/2006/relationships/image" Target="../media/image84.png"/><Relationship Id="rId4" Type="http://schemas.openxmlformats.org/officeDocument/2006/relationships/image" Target="../media/image69.png"/><Relationship Id="rId9" Type="http://schemas.openxmlformats.org/officeDocument/2006/relationships/image" Target="../media/image74.png"/><Relationship Id="rId14" Type="http://schemas.openxmlformats.org/officeDocument/2006/relationships/image" Target="../media/image79.png"/><Relationship Id="rId22" Type="http://schemas.openxmlformats.org/officeDocument/2006/relationships/image" Target="../media/image87.png"/></Relationships>
</file>

<file path=ppt/slides/_rels/slide14.xml.rels><?xml version="1.0" encoding="UTF-8" standalone="yes"?>
<Relationships xmlns="http://schemas.openxmlformats.org/package/2006/relationships"><Relationship Id="rId8" Type="http://schemas.openxmlformats.org/officeDocument/2006/relationships/image" Target="../media/image781.png"/><Relationship Id="rId13" Type="http://schemas.openxmlformats.org/officeDocument/2006/relationships/image" Target="../media/image94.png"/><Relationship Id="rId18" Type="http://schemas.openxmlformats.org/officeDocument/2006/relationships/image" Target="../media/image880.png"/><Relationship Id="rId3" Type="http://schemas.openxmlformats.org/officeDocument/2006/relationships/image" Target="../media/image91.PNG"/><Relationship Id="rId7" Type="http://schemas.openxmlformats.org/officeDocument/2006/relationships/image" Target="../media/image772.png"/><Relationship Id="rId12" Type="http://schemas.openxmlformats.org/officeDocument/2006/relationships/image" Target="../media/image820.png"/><Relationship Id="rId17" Type="http://schemas.openxmlformats.org/officeDocument/2006/relationships/image" Target="../media/image95.png"/><Relationship Id="rId2" Type="http://schemas.openxmlformats.org/officeDocument/2006/relationships/notesSlide" Target="../notesSlides/notesSlide13.xml"/><Relationship Id="rId16" Type="http://schemas.openxmlformats.org/officeDocument/2006/relationships/image" Target="../media/image860.png"/><Relationship Id="rId1" Type="http://schemas.openxmlformats.org/officeDocument/2006/relationships/slideLayout" Target="../slideLayouts/slideLayout2.xml"/><Relationship Id="rId6" Type="http://schemas.openxmlformats.org/officeDocument/2006/relationships/image" Target="../media/image760.png"/><Relationship Id="rId11" Type="http://schemas.openxmlformats.org/officeDocument/2006/relationships/image" Target="../media/image810.png"/><Relationship Id="rId5" Type="http://schemas.openxmlformats.org/officeDocument/2006/relationships/image" Target="../media/image750.png"/><Relationship Id="rId15" Type="http://schemas.openxmlformats.org/officeDocument/2006/relationships/image" Target="../media/image850.png"/><Relationship Id="rId10" Type="http://schemas.openxmlformats.org/officeDocument/2006/relationships/image" Target="../media/image93.png"/><Relationship Id="rId4" Type="http://schemas.openxmlformats.org/officeDocument/2006/relationships/image" Target="../media/image17.jpg"/><Relationship Id="rId9" Type="http://schemas.openxmlformats.org/officeDocument/2006/relationships/image" Target="../media/image92.jpg"/><Relationship Id="rId14" Type="http://schemas.openxmlformats.org/officeDocument/2006/relationships/image" Target="../media/image840.png"/></Relationships>
</file>

<file path=ppt/slides/_rels/slide15.xml.rels><?xml version="1.0" encoding="UTF-8" standalone="yes"?>
<Relationships xmlns="http://schemas.openxmlformats.org/package/2006/relationships"><Relationship Id="rId8" Type="http://schemas.openxmlformats.org/officeDocument/2006/relationships/image" Target="../media/image670.png"/><Relationship Id="rId13" Type="http://schemas.openxmlformats.org/officeDocument/2006/relationships/image" Target="../media/image931.png"/><Relationship Id="rId18" Type="http://schemas.openxmlformats.org/officeDocument/2006/relationships/image" Target="../media/image98.png"/><Relationship Id="rId3" Type="http://schemas.openxmlformats.org/officeDocument/2006/relationships/image" Target="../media/image91.PNG"/><Relationship Id="rId7" Type="http://schemas.openxmlformats.org/officeDocument/2006/relationships/image" Target="../media/image660.png"/><Relationship Id="rId12" Type="http://schemas.openxmlformats.org/officeDocument/2006/relationships/image" Target="../media/image921.png"/><Relationship Id="rId17" Type="http://schemas.openxmlformats.org/officeDocument/2006/relationships/image" Target="../media/image97.png"/><Relationship Id="rId2" Type="http://schemas.openxmlformats.org/officeDocument/2006/relationships/notesSlide" Target="../notesSlides/notesSlide14.xml"/><Relationship Id="rId16" Type="http://schemas.openxmlformats.org/officeDocument/2006/relationships/image" Target="../media/image96.png"/><Relationship Id="rId1" Type="http://schemas.openxmlformats.org/officeDocument/2006/relationships/slideLayout" Target="../slideLayouts/slideLayout2.xml"/><Relationship Id="rId6" Type="http://schemas.openxmlformats.org/officeDocument/2006/relationships/image" Target="../media/image650.png"/><Relationship Id="rId11" Type="http://schemas.openxmlformats.org/officeDocument/2006/relationships/image" Target="../media/image912.PNG"/><Relationship Id="rId5" Type="http://schemas.openxmlformats.org/officeDocument/2006/relationships/image" Target="../media/image640.png"/><Relationship Id="rId15" Type="http://schemas.openxmlformats.org/officeDocument/2006/relationships/image" Target="../media/image951.png"/><Relationship Id="rId10" Type="http://schemas.openxmlformats.org/officeDocument/2006/relationships/image" Target="../media/image900.png"/><Relationship Id="rId4" Type="http://schemas.openxmlformats.org/officeDocument/2006/relationships/image" Target="../media/image17.jpg"/><Relationship Id="rId9" Type="http://schemas.openxmlformats.org/officeDocument/2006/relationships/image" Target="../media/image890.png"/><Relationship Id="rId14" Type="http://schemas.openxmlformats.org/officeDocument/2006/relationships/image" Target="../media/image941.png"/></Relationships>
</file>

<file path=ppt/slides/_rels/slide16.xml.rels><?xml version="1.0" encoding="UTF-8" standalone="yes"?>
<Relationships xmlns="http://schemas.openxmlformats.org/package/2006/relationships"><Relationship Id="rId8" Type="http://schemas.openxmlformats.org/officeDocument/2006/relationships/image" Target="../media/image102.png"/><Relationship Id="rId13" Type="http://schemas.openxmlformats.org/officeDocument/2006/relationships/image" Target="../media/image106.png"/><Relationship Id="rId3" Type="http://schemas.openxmlformats.org/officeDocument/2006/relationships/image" Target="../media/image99.png"/><Relationship Id="rId7" Type="http://schemas.openxmlformats.org/officeDocument/2006/relationships/image" Target="../media/image101.png"/><Relationship Id="rId12" Type="http://schemas.openxmlformats.org/officeDocument/2006/relationships/image" Target="../media/image105.png"/><Relationship Id="rId17" Type="http://schemas.openxmlformats.org/officeDocument/2006/relationships/image" Target="../media/image111.png"/><Relationship Id="rId2" Type="http://schemas.openxmlformats.org/officeDocument/2006/relationships/notesSlide" Target="../notesSlides/notesSlide15.xml"/><Relationship Id="rId16" Type="http://schemas.openxmlformats.org/officeDocument/2006/relationships/image" Target="../media/image110.png"/><Relationship Id="rId1" Type="http://schemas.openxmlformats.org/officeDocument/2006/relationships/slideLayout" Target="../slideLayouts/slideLayout2.xml"/><Relationship Id="rId6" Type="http://schemas.openxmlformats.org/officeDocument/2006/relationships/image" Target="../media/image1001.png"/><Relationship Id="rId11" Type="http://schemas.openxmlformats.org/officeDocument/2006/relationships/image" Target="../media/image991.png"/><Relationship Id="rId5" Type="http://schemas.openxmlformats.org/officeDocument/2006/relationships/image" Target="../media/image800.png"/><Relationship Id="rId15" Type="http://schemas.openxmlformats.org/officeDocument/2006/relationships/image" Target="../media/image109.png"/><Relationship Id="rId10" Type="http://schemas.openxmlformats.org/officeDocument/2006/relationships/image" Target="../media/image104.png"/><Relationship Id="rId4" Type="http://schemas.openxmlformats.org/officeDocument/2006/relationships/image" Target="../media/image100.png"/><Relationship Id="rId9" Type="http://schemas.openxmlformats.org/officeDocument/2006/relationships/image" Target="../media/image103.png"/><Relationship Id="rId14" Type="http://schemas.openxmlformats.org/officeDocument/2006/relationships/image" Target="../media/image108.png"/></Relationships>
</file>

<file path=ppt/slides/_rels/slide17.xml.rels><?xml version="1.0" encoding="UTF-8" standalone="yes"?>
<Relationships xmlns="http://schemas.openxmlformats.org/package/2006/relationships"><Relationship Id="rId8" Type="http://schemas.openxmlformats.org/officeDocument/2006/relationships/image" Target="../media/image112.png"/><Relationship Id="rId13" Type="http://schemas.openxmlformats.org/officeDocument/2006/relationships/image" Target="../media/image117.png"/><Relationship Id="rId3" Type="http://schemas.openxmlformats.org/officeDocument/2006/relationships/image" Target="../media/image99.png"/><Relationship Id="rId7" Type="http://schemas.openxmlformats.org/officeDocument/2006/relationships/image" Target="../media/image107.png"/><Relationship Id="rId12" Type="http://schemas.openxmlformats.org/officeDocument/2006/relationships/image" Target="../media/image116.png"/><Relationship Id="rId17" Type="http://schemas.openxmlformats.org/officeDocument/2006/relationships/image" Target="../media/image121.png"/><Relationship Id="rId2" Type="http://schemas.openxmlformats.org/officeDocument/2006/relationships/notesSlide" Target="../notesSlides/notesSlide16.xml"/><Relationship Id="rId16" Type="http://schemas.openxmlformats.org/officeDocument/2006/relationships/image" Target="../media/image120.png"/><Relationship Id="rId1" Type="http://schemas.openxmlformats.org/officeDocument/2006/relationships/slideLayout" Target="../slideLayouts/slideLayout2.xml"/><Relationship Id="rId6" Type="http://schemas.openxmlformats.org/officeDocument/2006/relationships/image" Target="../media/image771.png"/><Relationship Id="rId11" Type="http://schemas.openxmlformats.org/officeDocument/2006/relationships/image" Target="../media/image115.png"/><Relationship Id="rId5" Type="http://schemas.openxmlformats.org/officeDocument/2006/relationships/image" Target="../media/image911.png"/><Relationship Id="rId15" Type="http://schemas.openxmlformats.org/officeDocument/2006/relationships/image" Target="../media/image119.png"/><Relationship Id="rId10" Type="http://schemas.openxmlformats.org/officeDocument/2006/relationships/image" Target="../media/image114.png"/><Relationship Id="rId4" Type="http://schemas.openxmlformats.org/officeDocument/2006/relationships/image" Target="../media/image100.png"/><Relationship Id="rId9" Type="http://schemas.openxmlformats.org/officeDocument/2006/relationships/image" Target="../media/image113.png"/><Relationship Id="rId14" Type="http://schemas.openxmlformats.org/officeDocument/2006/relationships/image" Target="../media/image118.png"/></Relationships>
</file>

<file path=ppt/slides/_rels/slide18.xml.rels><?xml version="1.0" encoding="UTF-8" standalone="yes"?>
<Relationships xmlns="http://schemas.openxmlformats.org/package/2006/relationships"><Relationship Id="rId8" Type="http://schemas.openxmlformats.org/officeDocument/2006/relationships/image" Target="../media/image112.png"/><Relationship Id="rId13" Type="http://schemas.openxmlformats.org/officeDocument/2006/relationships/image" Target="../media/image117.png"/><Relationship Id="rId3" Type="http://schemas.openxmlformats.org/officeDocument/2006/relationships/image" Target="../media/image99.png"/><Relationship Id="rId7" Type="http://schemas.openxmlformats.org/officeDocument/2006/relationships/image" Target="../media/image122.png"/><Relationship Id="rId12" Type="http://schemas.openxmlformats.org/officeDocument/2006/relationships/image" Target="../media/image116.png"/><Relationship Id="rId17" Type="http://schemas.openxmlformats.org/officeDocument/2006/relationships/image" Target="../media/image121.png"/><Relationship Id="rId2" Type="http://schemas.openxmlformats.org/officeDocument/2006/relationships/notesSlide" Target="../notesSlides/notesSlide17.xml"/><Relationship Id="rId16" Type="http://schemas.openxmlformats.org/officeDocument/2006/relationships/image" Target="../media/image120.png"/><Relationship Id="rId1" Type="http://schemas.openxmlformats.org/officeDocument/2006/relationships/slideLayout" Target="../slideLayouts/slideLayout2.xml"/><Relationship Id="rId6" Type="http://schemas.openxmlformats.org/officeDocument/2006/relationships/image" Target="../media/image920.png"/><Relationship Id="rId11" Type="http://schemas.openxmlformats.org/officeDocument/2006/relationships/image" Target="../media/image115.png"/><Relationship Id="rId5" Type="http://schemas.openxmlformats.org/officeDocument/2006/relationships/image" Target="../media/image940.png"/><Relationship Id="rId15" Type="http://schemas.openxmlformats.org/officeDocument/2006/relationships/image" Target="../media/image119.png"/><Relationship Id="rId10" Type="http://schemas.openxmlformats.org/officeDocument/2006/relationships/image" Target="../media/image114.png"/><Relationship Id="rId4" Type="http://schemas.openxmlformats.org/officeDocument/2006/relationships/image" Target="../media/image100.png"/><Relationship Id="rId9" Type="http://schemas.openxmlformats.org/officeDocument/2006/relationships/image" Target="../media/image113.png"/><Relationship Id="rId14" Type="http://schemas.openxmlformats.org/officeDocument/2006/relationships/image" Target="../media/image118.png"/></Relationships>
</file>

<file path=ppt/slides/_rels/slide19.xml.rels><?xml version="1.0" encoding="UTF-8" standalone="yes"?>
<Relationships xmlns="http://schemas.openxmlformats.org/package/2006/relationships"><Relationship Id="rId8" Type="http://schemas.openxmlformats.org/officeDocument/2006/relationships/image" Target="../media/image1000.png"/><Relationship Id="rId26" Type="http://schemas.openxmlformats.org/officeDocument/2006/relationships/image" Target="../media/image116.png"/><Relationship Id="rId34" Type="http://schemas.openxmlformats.org/officeDocument/2006/relationships/image" Target="../media/image126.png"/><Relationship Id="rId25" Type="http://schemas.openxmlformats.org/officeDocument/2006/relationships/image" Target="../media/image115.png"/><Relationship Id="rId33" Type="http://schemas.openxmlformats.org/officeDocument/2006/relationships/image" Target="../media/image125.png"/><Relationship Id="rId2" Type="http://schemas.openxmlformats.org/officeDocument/2006/relationships/notesSlide" Target="../notesSlides/notesSlide18.xml"/><Relationship Id="rId29" Type="http://schemas.openxmlformats.org/officeDocument/2006/relationships/image" Target="../media/image119.png"/><Relationship Id="rId1" Type="http://schemas.openxmlformats.org/officeDocument/2006/relationships/slideLayout" Target="../slideLayouts/slideLayout2.xml"/><Relationship Id="rId24" Type="http://schemas.openxmlformats.org/officeDocument/2006/relationships/image" Target="../media/image114.png"/><Relationship Id="rId32" Type="http://schemas.openxmlformats.org/officeDocument/2006/relationships/image" Target="../media/image124.png"/><Relationship Id="rId23" Type="http://schemas.openxmlformats.org/officeDocument/2006/relationships/image" Target="../media/image113.png"/><Relationship Id="rId28" Type="http://schemas.openxmlformats.org/officeDocument/2006/relationships/image" Target="../media/image118.png"/><Relationship Id="rId36" Type="http://schemas.openxmlformats.org/officeDocument/2006/relationships/image" Target="../media/image128.png"/><Relationship Id="rId10" Type="http://schemas.openxmlformats.org/officeDocument/2006/relationships/image" Target="../media/image123.png"/><Relationship Id="rId31" Type="http://schemas.openxmlformats.org/officeDocument/2006/relationships/image" Target="../media/image121.png"/><Relationship Id="rId9" Type="http://schemas.openxmlformats.org/officeDocument/2006/relationships/image" Target="../media/image1011.png"/><Relationship Id="rId22" Type="http://schemas.openxmlformats.org/officeDocument/2006/relationships/image" Target="../media/image112.png"/><Relationship Id="rId27" Type="http://schemas.openxmlformats.org/officeDocument/2006/relationships/image" Target="../media/image117.png"/><Relationship Id="rId30" Type="http://schemas.openxmlformats.org/officeDocument/2006/relationships/image" Target="../media/image120.png"/><Relationship Id="rId35" Type="http://schemas.openxmlformats.org/officeDocument/2006/relationships/image" Target="../media/image127.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3" Type="http://schemas.openxmlformats.org/officeDocument/2006/relationships/image" Target="../media/image1030.png"/><Relationship Id="rId18" Type="http://schemas.openxmlformats.org/officeDocument/2006/relationships/image" Target="../media/image130.png"/><Relationship Id="rId26" Type="http://schemas.openxmlformats.org/officeDocument/2006/relationships/image" Target="../media/image117.png"/><Relationship Id="rId21" Type="http://schemas.openxmlformats.org/officeDocument/2006/relationships/image" Target="../media/image112.png"/><Relationship Id="rId17" Type="http://schemas.openxmlformats.org/officeDocument/2006/relationships/image" Target="../media/image129.png"/><Relationship Id="rId25" Type="http://schemas.openxmlformats.org/officeDocument/2006/relationships/image" Target="../media/image116.png"/><Relationship Id="rId2" Type="http://schemas.openxmlformats.org/officeDocument/2006/relationships/notesSlide" Target="../notesSlides/notesSlide19.xml"/><Relationship Id="rId16" Type="http://schemas.openxmlformats.org/officeDocument/2006/relationships/image" Target="../media/image100.png"/><Relationship Id="rId20" Type="http://schemas.openxmlformats.org/officeDocument/2006/relationships/image" Target="../media/image132.png"/><Relationship Id="rId29" Type="http://schemas.openxmlformats.org/officeDocument/2006/relationships/image" Target="../media/image120.png"/><Relationship Id="rId1" Type="http://schemas.openxmlformats.org/officeDocument/2006/relationships/slideLayout" Target="../slideLayouts/slideLayout2.xml"/><Relationship Id="rId24" Type="http://schemas.openxmlformats.org/officeDocument/2006/relationships/image" Target="../media/image115.png"/><Relationship Id="rId15" Type="http://schemas.openxmlformats.org/officeDocument/2006/relationships/image" Target="../media/image99.png"/><Relationship Id="rId23" Type="http://schemas.openxmlformats.org/officeDocument/2006/relationships/image" Target="../media/image114.png"/><Relationship Id="rId28" Type="http://schemas.openxmlformats.org/officeDocument/2006/relationships/image" Target="../media/image1291.png"/><Relationship Id="rId19" Type="http://schemas.openxmlformats.org/officeDocument/2006/relationships/image" Target="../media/image131.png"/><Relationship Id="rId14" Type="http://schemas.openxmlformats.org/officeDocument/2006/relationships/image" Target="../media/image1011.png"/><Relationship Id="rId22" Type="http://schemas.openxmlformats.org/officeDocument/2006/relationships/image" Target="../media/image113.png"/><Relationship Id="rId27" Type="http://schemas.openxmlformats.org/officeDocument/2006/relationships/image" Target="../media/image118.png"/><Relationship Id="rId30" Type="http://schemas.openxmlformats.org/officeDocument/2006/relationships/image" Target="../media/image121.png"/></Relationships>
</file>

<file path=ppt/slides/_rels/slide21.xml.rels><?xml version="1.0" encoding="UTF-8" standalone="yes"?>
<Relationships xmlns="http://schemas.openxmlformats.org/package/2006/relationships"><Relationship Id="rId8" Type="http://schemas.openxmlformats.org/officeDocument/2006/relationships/image" Target="../media/image1100.png"/><Relationship Id="rId13" Type="http://schemas.openxmlformats.org/officeDocument/2006/relationships/image" Target="../media/image1150.png"/><Relationship Id="rId18" Type="http://schemas.openxmlformats.org/officeDocument/2006/relationships/image" Target="../media/image1200.png"/><Relationship Id="rId26" Type="http://schemas.openxmlformats.org/officeDocument/2006/relationships/image" Target="../media/image1280.png"/><Relationship Id="rId3" Type="http://schemas.openxmlformats.org/officeDocument/2006/relationships/image" Target="../media/image1050.png"/><Relationship Id="rId21" Type="http://schemas.openxmlformats.org/officeDocument/2006/relationships/image" Target="../media/image1230.png"/><Relationship Id="rId7" Type="http://schemas.openxmlformats.org/officeDocument/2006/relationships/image" Target="../media/image1090.png"/><Relationship Id="rId12" Type="http://schemas.openxmlformats.org/officeDocument/2006/relationships/image" Target="../media/image1140.png"/><Relationship Id="rId17" Type="http://schemas.openxmlformats.org/officeDocument/2006/relationships/image" Target="../media/image1190.png"/><Relationship Id="rId25" Type="http://schemas.openxmlformats.org/officeDocument/2006/relationships/image" Target="../media/image1270.png"/><Relationship Id="rId2" Type="http://schemas.openxmlformats.org/officeDocument/2006/relationships/notesSlide" Target="../notesSlides/notesSlide20.xml"/><Relationship Id="rId16" Type="http://schemas.openxmlformats.org/officeDocument/2006/relationships/image" Target="../media/image1180.png"/><Relationship Id="rId20" Type="http://schemas.openxmlformats.org/officeDocument/2006/relationships/image" Target="../media/image1211.png"/><Relationship Id="rId29" Type="http://schemas.openxmlformats.org/officeDocument/2006/relationships/image" Target="../media/image1311.png"/><Relationship Id="rId1" Type="http://schemas.openxmlformats.org/officeDocument/2006/relationships/slideLayout" Target="../slideLayouts/slideLayout2.xml"/><Relationship Id="rId6" Type="http://schemas.openxmlformats.org/officeDocument/2006/relationships/image" Target="../media/image1080.png"/><Relationship Id="rId11" Type="http://schemas.openxmlformats.org/officeDocument/2006/relationships/image" Target="../media/image1130.png"/><Relationship Id="rId24" Type="http://schemas.openxmlformats.org/officeDocument/2006/relationships/image" Target="../media/image1260.png"/><Relationship Id="rId5" Type="http://schemas.openxmlformats.org/officeDocument/2006/relationships/image" Target="../media/image1070.png"/><Relationship Id="rId15" Type="http://schemas.openxmlformats.org/officeDocument/2006/relationships/image" Target="../media/image1170.png"/><Relationship Id="rId23" Type="http://schemas.openxmlformats.org/officeDocument/2006/relationships/image" Target="../media/image1250.png"/><Relationship Id="rId28" Type="http://schemas.openxmlformats.org/officeDocument/2006/relationships/image" Target="../media/image1300.png"/><Relationship Id="rId10" Type="http://schemas.openxmlformats.org/officeDocument/2006/relationships/image" Target="../media/image1120.png"/><Relationship Id="rId19" Type="http://schemas.openxmlformats.org/officeDocument/2006/relationships/image" Target="../media/image1020.png"/><Relationship Id="rId4" Type="http://schemas.openxmlformats.org/officeDocument/2006/relationships/image" Target="../media/image1060.png"/><Relationship Id="rId9" Type="http://schemas.openxmlformats.org/officeDocument/2006/relationships/image" Target="../media/image1111.png"/><Relationship Id="rId14" Type="http://schemas.openxmlformats.org/officeDocument/2006/relationships/image" Target="../media/image1160.png"/><Relationship Id="rId22" Type="http://schemas.openxmlformats.org/officeDocument/2006/relationships/image" Target="../media/image1240.png"/><Relationship Id="rId27" Type="http://schemas.openxmlformats.org/officeDocument/2006/relationships/image" Target="../media/image1290.png"/><Relationship Id="rId30" Type="http://schemas.openxmlformats.org/officeDocument/2006/relationships/image" Target="../media/image1320.png"/></Relationships>
</file>

<file path=ppt/slides/_rels/slide22.xml.rels><?xml version="1.0" encoding="UTF-8" standalone="yes"?>
<Relationships xmlns="http://schemas.openxmlformats.org/package/2006/relationships"><Relationship Id="rId8" Type="http://schemas.openxmlformats.org/officeDocument/2006/relationships/image" Target="../media/image138.png"/><Relationship Id="rId13" Type="http://schemas.openxmlformats.org/officeDocument/2006/relationships/image" Target="../media/image143.png"/><Relationship Id="rId18" Type="http://schemas.openxmlformats.org/officeDocument/2006/relationships/image" Target="../media/image148.png"/><Relationship Id="rId3" Type="http://schemas.openxmlformats.org/officeDocument/2006/relationships/image" Target="../media/image133.png"/><Relationship Id="rId21" Type="http://schemas.openxmlformats.org/officeDocument/2006/relationships/image" Target="../media/image151.png"/><Relationship Id="rId7" Type="http://schemas.openxmlformats.org/officeDocument/2006/relationships/image" Target="../media/image137.png"/><Relationship Id="rId12" Type="http://schemas.openxmlformats.org/officeDocument/2006/relationships/image" Target="../media/image142.png"/><Relationship Id="rId17" Type="http://schemas.openxmlformats.org/officeDocument/2006/relationships/image" Target="../media/image146.png"/><Relationship Id="rId25" Type="http://schemas.openxmlformats.org/officeDocument/2006/relationships/image" Target="../media/image155.png"/><Relationship Id="rId2" Type="http://schemas.openxmlformats.org/officeDocument/2006/relationships/notesSlide" Target="../notesSlides/notesSlide21.xml"/><Relationship Id="rId16" Type="http://schemas.openxmlformats.org/officeDocument/2006/relationships/image" Target="../media/image1220.png"/><Relationship Id="rId20" Type="http://schemas.openxmlformats.org/officeDocument/2006/relationships/image" Target="../media/image150.png"/><Relationship Id="rId1" Type="http://schemas.openxmlformats.org/officeDocument/2006/relationships/slideLayout" Target="../slideLayouts/slideLayout2.xml"/><Relationship Id="rId6" Type="http://schemas.openxmlformats.org/officeDocument/2006/relationships/image" Target="../media/image136.png"/><Relationship Id="rId11" Type="http://schemas.openxmlformats.org/officeDocument/2006/relationships/image" Target="../media/image141.png"/><Relationship Id="rId24" Type="http://schemas.openxmlformats.org/officeDocument/2006/relationships/image" Target="../media/image153.png"/><Relationship Id="rId5" Type="http://schemas.openxmlformats.org/officeDocument/2006/relationships/image" Target="../media/image135.png"/><Relationship Id="rId15" Type="http://schemas.openxmlformats.org/officeDocument/2006/relationships/image" Target="../media/image145.png"/><Relationship Id="rId23" Type="http://schemas.openxmlformats.org/officeDocument/2006/relationships/image" Target="../media/image147.png"/><Relationship Id="rId10" Type="http://schemas.openxmlformats.org/officeDocument/2006/relationships/image" Target="../media/image140.png"/><Relationship Id="rId19" Type="http://schemas.openxmlformats.org/officeDocument/2006/relationships/image" Target="../media/image149.png"/><Relationship Id="rId4" Type="http://schemas.openxmlformats.org/officeDocument/2006/relationships/image" Target="../media/image134.png"/><Relationship Id="rId9" Type="http://schemas.openxmlformats.org/officeDocument/2006/relationships/image" Target="../media/image139.png"/><Relationship Id="rId14" Type="http://schemas.openxmlformats.org/officeDocument/2006/relationships/image" Target="../media/image144.png"/><Relationship Id="rId22" Type="http://schemas.openxmlformats.org/officeDocument/2006/relationships/image" Target="../media/image152.png"/></Relationships>
</file>

<file path=ppt/slides/_rels/slide23.xml.rels><?xml version="1.0" encoding="UTF-8" standalone="yes"?>
<Relationships xmlns="http://schemas.openxmlformats.org/package/2006/relationships"><Relationship Id="rId8" Type="http://schemas.openxmlformats.org/officeDocument/2006/relationships/image" Target="../media/image154.png"/><Relationship Id="rId13" Type="http://schemas.openxmlformats.org/officeDocument/2006/relationships/image" Target="../media/image950.png"/><Relationship Id="rId3" Type="http://schemas.openxmlformats.org/officeDocument/2006/relationships/image" Target="../media/image156.png"/><Relationship Id="rId7" Type="http://schemas.openxmlformats.org/officeDocument/2006/relationships/image" Target="../media/image160.png"/><Relationship Id="rId12" Type="http://schemas.openxmlformats.org/officeDocument/2006/relationships/image" Target="../media/image165.png"/><Relationship Id="rId2" Type="http://schemas.openxmlformats.org/officeDocument/2006/relationships/notesSlide" Target="../notesSlides/notesSlide22.xml"/><Relationship Id="rId16" Type="http://schemas.openxmlformats.org/officeDocument/2006/relationships/image" Target="../media/image169.png"/><Relationship Id="rId1" Type="http://schemas.openxmlformats.org/officeDocument/2006/relationships/slideLayout" Target="../slideLayouts/slideLayout2.xml"/><Relationship Id="rId6" Type="http://schemas.openxmlformats.org/officeDocument/2006/relationships/image" Target="../media/image159.png"/><Relationship Id="rId11" Type="http://schemas.openxmlformats.org/officeDocument/2006/relationships/image" Target="../media/image870.png"/><Relationship Id="rId5" Type="http://schemas.openxmlformats.org/officeDocument/2006/relationships/image" Target="../media/image158.png"/><Relationship Id="rId15" Type="http://schemas.openxmlformats.org/officeDocument/2006/relationships/image" Target="../media/image168.png"/><Relationship Id="rId10" Type="http://schemas.openxmlformats.org/officeDocument/2006/relationships/image" Target="../media/image830.png"/><Relationship Id="rId4" Type="http://schemas.openxmlformats.org/officeDocument/2006/relationships/image" Target="../media/image157.png"/><Relationship Id="rId9" Type="http://schemas.openxmlformats.org/officeDocument/2006/relationships/image" Target="../media/image161.png"/><Relationship Id="rId14" Type="http://schemas.openxmlformats.org/officeDocument/2006/relationships/image" Target="../media/image167.png"/></Relationships>
</file>

<file path=ppt/slides/_rels/slide24.xml.rels><?xml version="1.0" encoding="UTF-8" standalone="yes"?>
<Relationships xmlns="http://schemas.openxmlformats.org/package/2006/relationships"><Relationship Id="rId18" Type="http://schemas.openxmlformats.org/officeDocument/2006/relationships/image" Target="../media/image148.png"/><Relationship Id="rId26" Type="http://schemas.openxmlformats.org/officeDocument/2006/relationships/image" Target="../media/image170.png"/><Relationship Id="rId3" Type="http://schemas.openxmlformats.org/officeDocument/2006/relationships/image" Target="../media/image990.png"/><Relationship Id="rId21" Type="http://schemas.openxmlformats.org/officeDocument/2006/relationships/image" Target="../media/image151.png"/><Relationship Id="rId34" Type="http://schemas.openxmlformats.org/officeDocument/2006/relationships/image" Target="../media/image178.png"/><Relationship Id="rId25" Type="http://schemas.openxmlformats.org/officeDocument/2006/relationships/image" Target="../media/image166.png"/><Relationship Id="rId33" Type="http://schemas.openxmlformats.org/officeDocument/2006/relationships/image" Target="../media/image177.png"/><Relationship Id="rId2" Type="http://schemas.openxmlformats.org/officeDocument/2006/relationships/notesSlide" Target="../notesSlides/notesSlide23.xml"/><Relationship Id="rId20" Type="http://schemas.openxmlformats.org/officeDocument/2006/relationships/image" Target="../media/image150.png"/><Relationship Id="rId29" Type="http://schemas.openxmlformats.org/officeDocument/2006/relationships/image" Target="../media/image173.png"/><Relationship Id="rId1" Type="http://schemas.openxmlformats.org/officeDocument/2006/relationships/slideLayout" Target="../slideLayouts/slideLayout2.xml"/><Relationship Id="rId6" Type="http://schemas.openxmlformats.org/officeDocument/2006/relationships/image" Target="../media/image164.png"/><Relationship Id="rId24" Type="http://schemas.openxmlformats.org/officeDocument/2006/relationships/image" Target="../media/image153.png"/><Relationship Id="rId32" Type="http://schemas.openxmlformats.org/officeDocument/2006/relationships/image" Target="../media/image176.png"/><Relationship Id="rId5" Type="http://schemas.openxmlformats.org/officeDocument/2006/relationships/image" Target="../media/image163.png"/><Relationship Id="rId23" Type="http://schemas.openxmlformats.org/officeDocument/2006/relationships/image" Target="../media/image147.png"/><Relationship Id="rId28" Type="http://schemas.openxmlformats.org/officeDocument/2006/relationships/image" Target="../media/image172.png"/><Relationship Id="rId19" Type="http://schemas.openxmlformats.org/officeDocument/2006/relationships/image" Target="../media/image149.png"/><Relationship Id="rId31" Type="http://schemas.openxmlformats.org/officeDocument/2006/relationships/image" Target="../media/image175.png"/><Relationship Id="rId4" Type="http://schemas.openxmlformats.org/officeDocument/2006/relationships/image" Target="../media/image162.png"/><Relationship Id="rId22" Type="http://schemas.openxmlformats.org/officeDocument/2006/relationships/image" Target="../media/image152.png"/><Relationship Id="rId27" Type="http://schemas.openxmlformats.org/officeDocument/2006/relationships/image" Target="../media/image171.png"/><Relationship Id="rId30" Type="http://schemas.openxmlformats.org/officeDocument/2006/relationships/image" Target="../media/image174.png"/><Relationship Id="rId35" Type="http://schemas.openxmlformats.org/officeDocument/2006/relationships/image" Target="../media/image179.png"/></Relationships>
</file>

<file path=ppt/slides/_rels/slide25.xml.rels><?xml version="1.0" encoding="UTF-8" standalone="yes"?>
<Relationships xmlns="http://schemas.openxmlformats.org/package/2006/relationships"><Relationship Id="rId3" Type="http://schemas.openxmlformats.org/officeDocument/2006/relationships/image" Target="../media/image1700.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171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image" Target="../media/image261.png"/><Relationship Id="rId13" Type="http://schemas.openxmlformats.org/officeDocument/2006/relationships/image" Target="../media/image311.png"/><Relationship Id="rId3" Type="http://schemas.openxmlformats.org/officeDocument/2006/relationships/image" Target="../media/image210.png"/><Relationship Id="rId21" Type="http://schemas.openxmlformats.org/officeDocument/2006/relationships/image" Target="../media/image240.png"/><Relationship Id="rId7" Type="http://schemas.openxmlformats.org/officeDocument/2006/relationships/image" Target="../media/image251.png"/><Relationship Id="rId12" Type="http://schemas.openxmlformats.org/officeDocument/2006/relationships/image" Target="../media/image1660.png"/><Relationship Id="rId25" Type="http://schemas.openxmlformats.org/officeDocument/2006/relationships/image" Target="../media/image15.jpg"/><Relationship Id="rId2" Type="http://schemas.openxmlformats.org/officeDocument/2006/relationships/notesSlide" Target="../notesSlides/notesSlide26.xml"/><Relationship Id="rId20" Type="http://schemas.openxmlformats.org/officeDocument/2006/relationships/image" Target="../media/image230.png"/><Relationship Id="rId1" Type="http://schemas.openxmlformats.org/officeDocument/2006/relationships/slideLayout" Target="../slideLayouts/slideLayout2.xml"/><Relationship Id="rId6" Type="http://schemas.openxmlformats.org/officeDocument/2006/relationships/image" Target="../media/image241.png"/><Relationship Id="rId11" Type="http://schemas.openxmlformats.org/officeDocument/2006/relationships/image" Target="../media/image291.png"/><Relationship Id="rId24" Type="http://schemas.openxmlformats.org/officeDocument/2006/relationships/image" Target="../media/image18.jpg"/><Relationship Id="rId5" Type="http://schemas.openxmlformats.org/officeDocument/2006/relationships/image" Target="../media/image231.png"/><Relationship Id="rId15" Type="http://schemas.openxmlformats.org/officeDocument/2006/relationships/image" Target="../media/image331.png"/><Relationship Id="rId23" Type="http://schemas.openxmlformats.org/officeDocument/2006/relationships/image" Target="../media/image17.jpg"/><Relationship Id="rId10" Type="http://schemas.openxmlformats.org/officeDocument/2006/relationships/image" Target="../media/image281.png"/><Relationship Id="rId19" Type="http://schemas.openxmlformats.org/officeDocument/2006/relationships/image" Target="../media/image220.png"/><Relationship Id="rId4" Type="http://schemas.openxmlformats.org/officeDocument/2006/relationships/image" Target="../media/image221.png"/><Relationship Id="rId9" Type="http://schemas.openxmlformats.org/officeDocument/2006/relationships/image" Target="../media/image271.png"/><Relationship Id="rId14" Type="http://schemas.openxmlformats.org/officeDocument/2006/relationships/image" Target="../media/image321.png"/><Relationship Id="rId22" Type="http://schemas.openxmlformats.org/officeDocument/2006/relationships/image" Target="../media/image250.png"/></Relationships>
</file>

<file path=ppt/slides/_rels/slide29.xml.rels><?xml version="1.0" encoding="UTF-8" standalone="yes"?>
<Relationships xmlns="http://schemas.openxmlformats.org/package/2006/relationships"><Relationship Id="rId8" Type="http://schemas.openxmlformats.org/officeDocument/2006/relationships/image" Target="../media/image1410.png"/><Relationship Id="rId13" Type="http://schemas.openxmlformats.org/officeDocument/2006/relationships/image" Target="../media/image190.png"/><Relationship Id="rId3" Type="http://schemas.openxmlformats.org/officeDocument/2006/relationships/image" Target="../media/image910.png"/><Relationship Id="rId7" Type="http://schemas.openxmlformats.org/officeDocument/2006/relationships/image" Target="../media/image1310.png"/><Relationship Id="rId12" Type="http://schemas.openxmlformats.org/officeDocument/2006/relationships/image" Target="../media/image1800.png"/><Relationship Id="rId17" Type="http://schemas.openxmlformats.org/officeDocument/2006/relationships/image" Target="../media/image181.png"/><Relationship Id="rId2" Type="http://schemas.openxmlformats.org/officeDocument/2006/relationships/notesSlide" Target="../notesSlides/notesSlide27.xml"/><Relationship Id="rId16" Type="http://schemas.openxmlformats.org/officeDocument/2006/relationships/image" Target="../media/image15.jpg"/><Relationship Id="rId1" Type="http://schemas.openxmlformats.org/officeDocument/2006/relationships/slideLayout" Target="../slideLayouts/slideLayout2.xml"/><Relationship Id="rId6" Type="http://schemas.openxmlformats.org/officeDocument/2006/relationships/image" Target="../media/image1210.png"/><Relationship Id="rId11" Type="http://schemas.openxmlformats.org/officeDocument/2006/relationships/image" Target="../media/image1730.png"/><Relationship Id="rId5" Type="http://schemas.openxmlformats.org/officeDocument/2006/relationships/image" Target="../media/image1110.png"/><Relationship Id="rId15" Type="http://schemas.openxmlformats.org/officeDocument/2006/relationships/image" Target="../media/image18.jpg"/><Relationship Id="rId10" Type="http://schemas.openxmlformats.org/officeDocument/2006/relationships/image" Target="../media/image1610.png"/><Relationship Id="rId4" Type="http://schemas.openxmlformats.org/officeDocument/2006/relationships/image" Target="../media/image1010.png"/><Relationship Id="rId9" Type="http://schemas.openxmlformats.org/officeDocument/2006/relationships/image" Target="../media/image1510.png"/><Relationship Id="rId14" Type="http://schemas.openxmlformats.org/officeDocument/2006/relationships/image" Target="../media/image17.jp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30.xml.rels><?xml version="1.0" encoding="UTF-8" standalone="yes"?>
<Relationships xmlns="http://schemas.openxmlformats.org/package/2006/relationships"><Relationship Id="rId8" Type="http://schemas.openxmlformats.org/officeDocument/2006/relationships/image" Target="../media/image310.png"/><Relationship Id="rId13" Type="http://schemas.openxmlformats.org/officeDocument/2006/relationships/image" Target="../media/image360.png"/><Relationship Id="rId18" Type="http://schemas.openxmlformats.org/officeDocument/2006/relationships/image" Target="../media/image410.png"/><Relationship Id="rId3" Type="http://schemas.openxmlformats.org/officeDocument/2006/relationships/image" Target="../media/image260.png"/><Relationship Id="rId21" Type="http://schemas.openxmlformats.org/officeDocument/2006/relationships/image" Target="../media/image440.png"/><Relationship Id="rId7" Type="http://schemas.openxmlformats.org/officeDocument/2006/relationships/image" Target="../media/image300.png"/><Relationship Id="rId12" Type="http://schemas.openxmlformats.org/officeDocument/2006/relationships/image" Target="../media/image350.png"/><Relationship Id="rId17" Type="http://schemas.openxmlformats.org/officeDocument/2006/relationships/image" Target="../media/image400.png"/><Relationship Id="rId2" Type="http://schemas.openxmlformats.org/officeDocument/2006/relationships/notesSlide" Target="../notesSlides/notesSlide28.xml"/><Relationship Id="rId16" Type="http://schemas.openxmlformats.org/officeDocument/2006/relationships/image" Target="../media/image390.png"/><Relationship Id="rId20" Type="http://schemas.openxmlformats.org/officeDocument/2006/relationships/image" Target="../media/image182.jpg"/><Relationship Id="rId1" Type="http://schemas.openxmlformats.org/officeDocument/2006/relationships/slideLayout" Target="../slideLayouts/slideLayout2.xml"/><Relationship Id="rId6" Type="http://schemas.openxmlformats.org/officeDocument/2006/relationships/image" Target="../media/image290.png"/><Relationship Id="rId11" Type="http://schemas.openxmlformats.org/officeDocument/2006/relationships/image" Target="../media/image340.png"/><Relationship Id="rId5" Type="http://schemas.openxmlformats.org/officeDocument/2006/relationships/image" Target="../media/image280.png"/><Relationship Id="rId15" Type="http://schemas.openxmlformats.org/officeDocument/2006/relationships/image" Target="../media/image380.png"/><Relationship Id="rId10" Type="http://schemas.openxmlformats.org/officeDocument/2006/relationships/image" Target="../media/image330.png"/><Relationship Id="rId19" Type="http://schemas.openxmlformats.org/officeDocument/2006/relationships/image" Target="../media/image420.png"/><Relationship Id="rId4" Type="http://schemas.openxmlformats.org/officeDocument/2006/relationships/image" Target="../media/image270.png"/><Relationship Id="rId9" Type="http://schemas.openxmlformats.org/officeDocument/2006/relationships/image" Target="../media/image320.png"/><Relationship Id="rId14" Type="http://schemas.openxmlformats.org/officeDocument/2006/relationships/image" Target="../media/image370.png"/><Relationship Id="rId22" Type="http://schemas.openxmlformats.org/officeDocument/2006/relationships/image" Target="../media/image450.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0.png"/><Relationship Id="rId11" Type="http://schemas.openxmlformats.org/officeDocument/2006/relationships/image" Target="../media/image15.jp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5.jpg"/><Relationship Id="rId7"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jpg"/></Relationships>
</file>

<file path=ppt/slides/_rels/slide8.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1.png"/><Relationship Id="rId18" Type="http://schemas.openxmlformats.org/officeDocument/2006/relationships/image" Target="../media/image36.png"/><Relationship Id="rId3" Type="http://schemas.openxmlformats.org/officeDocument/2006/relationships/image" Target="../media/image17.jpg"/><Relationship Id="rId7" Type="http://schemas.openxmlformats.org/officeDocument/2006/relationships/image" Target="../media/image25.png"/><Relationship Id="rId12" Type="http://schemas.openxmlformats.org/officeDocument/2006/relationships/image" Target="../media/image30.png"/><Relationship Id="rId17" Type="http://schemas.openxmlformats.org/officeDocument/2006/relationships/image" Target="../media/image35.png"/><Relationship Id="rId2" Type="http://schemas.openxmlformats.org/officeDocument/2006/relationships/notesSlide" Target="../notesSlides/notesSlide9.xml"/><Relationship Id="rId16"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24.png"/><Relationship Id="rId11" Type="http://schemas.openxmlformats.org/officeDocument/2006/relationships/image" Target="../media/image29.png"/><Relationship Id="rId5" Type="http://schemas.openxmlformats.org/officeDocument/2006/relationships/image" Target="../media/image15.jpg"/><Relationship Id="rId15" Type="http://schemas.openxmlformats.org/officeDocument/2006/relationships/image" Target="../media/image33.png"/><Relationship Id="rId10" Type="http://schemas.openxmlformats.org/officeDocument/2006/relationships/image" Target="../media/image28.png"/><Relationship Id="rId19" Type="http://schemas.openxmlformats.org/officeDocument/2006/relationships/image" Target="../media/image37.png"/><Relationship Id="rId4" Type="http://schemas.openxmlformats.org/officeDocument/2006/relationships/image" Target="../media/image18.jpg"/><Relationship Id="rId9" Type="http://schemas.openxmlformats.org/officeDocument/2006/relationships/image" Target="../media/image27.png"/><Relationship Id="rId14" Type="http://schemas.openxmlformats.org/officeDocument/2006/relationships/image" Target="../media/image3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11" name="TextBox 4110"/>
          <p:cNvSpPr txBox="1"/>
          <p:nvPr/>
        </p:nvSpPr>
        <p:spPr>
          <a:xfrm>
            <a:off x="1524000" y="3984009"/>
            <a:ext cx="9144000" cy="1569660"/>
          </a:xfrm>
          <a:prstGeom prst="rect">
            <a:avLst/>
          </a:prstGeom>
          <a:noFill/>
        </p:spPr>
        <p:txBody>
          <a:bodyPr wrap="square" rtlCol="0">
            <a:spAutoFit/>
          </a:bodyPr>
          <a:lstStyle/>
          <a:p>
            <a:pPr algn="ctr"/>
            <a:r>
              <a:rPr lang="en-US" sz="4800" dirty="0">
                <a:latin typeface="Calibri" panose="020F0502020204030204" pitchFamily="34" charset="0"/>
                <a:cs typeface="Arial" panose="020B0604020202020204" pitchFamily="34" charset="0"/>
              </a:rPr>
              <a:t>CMSC 591</a:t>
            </a:r>
          </a:p>
          <a:p>
            <a:pPr algn="ctr"/>
            <a:r>
              <a:rPr lang="en-US" sz="4800" dirty="0">
                <a:latin typeface="Calibri" panose="020F0502020204030204" pitchFamily="34" charset="0"/>
                <a:cs typeface="Arial" panose="020B0604020202020204" pitchFamily="34" charset="0"/>
              </a:rPr>
              <a:t>Robotic Vision</a:t>
            </a:r>
          </a:p>
        </p:txBody>
      </p:sp>
      <p:pic>
        <p:nvPicPr>
          <p:cNvPr id="2" name="Picture 1"/>
          <p:cNvPicPr>
            <a:picLocks noChangeAspect="1"/>
          </p:cNvPicPr>
          <p:nvPr/>
        </p:nvPicPr>
        <p:blipFill>
          <a:blip r:embed="rId3"/>
          <a:stretch>
            <a:fillRect/>
          </a:stretch>
        </p:blipFill>
        <p:spPr>
          <a:xfrm>
            <a:off x="0" y="0"/>
            <a:ext cx="12192000" cy="3320956"/>
          </a:xfrm>
          <a:prstGeom prst="rect">
            <a:avLst/>
          </a:prstGeom>
        </p:spPr>
      </p:pic>
    </p:spTree>
    <p:extLst>
      <p:ext uri="{BB962C8B-B14F-4D97-AF65-F5344CB8AC3E}">
        <p14:creationId xmlns:p14="http://schemas.microsoft.com/office/powerpoint/2010/main" val="17558382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562DB-099E-4541-949A-E6263B664D25}"/>
              </a:ext>
            </a:extLst>
          </p:cNvPr>
          <p:cNvSpPr>
            <a:spLocks noGrp="1"/>
          </p:cNvSpPr>
          <p:nvPr>
            <p:ph type="title"/>
          </p:nvPr>
        </p:nvSpPr>
        <p:spPr>
          <a:xfrm>
            <a:off x="293870" y="-121715"/>
            <a:ext cx="10515600" cy="1325563"/>
          </a:xfrm>
        </p:spPr>
        <p:txBody>
          <a:bodyPr/>
          <a:lstStyle/>
          <a:p>
            <a:r>
              <a:rPr lang="en-US" dirty="0"/>
              <a:t>Graph SLAM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D7A32F4-62CF-49F0-A862-E1A93B50D79A}"/>
                  </a:ext>
                </a:extLst>
              </p:cNvPr>
              <p:cNvSpPr>
                <a:spLocks noGrp="1"/>
              </p:cNvSpPr>
              <p:nvPr>
                <p:ph idx="1"/>
              </p:nvPr>
            </p:nvSpPr>
            <p:spPr>
              <a:xfrm>
                <a:off x="1146650" y="4795460"/>
                <a:ext cx="10515600" cy="931022"/>
              </a:xfrm>
            </p:spPr>
            <p:txBody>
              <a:bodyPr/>
              <a:lstStyle/>
              <a:p>
                <a:r>
                  <a:rPr lang="en-US" dirty="0"/>
                  <a:t>How to compute the values of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0</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𝑁</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𝑙</m:t>
                        </m:r>
                      </m:e>
                      <m:sub>
                        <m:r>
                          <a:rPr lang="en-US" altLang="zh-CN" i="1">
                            <a:latin typeface="Cambria Math" panose="02040503050406030204" pitchFamily="18" charset="0"/>
                          </a:rPr>
                          <m:t>0</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𝑙</m:t>
                        </m:r>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𝑙</m:t>
                        </m:r>
                      </m:e>
                      <m:sub>
                        <m:r>
                          <a:rPr lang="en-US" altLang="zh-CN" i="1">
                            <a:latin typeface="Cambria Math" panose="02040503050406030204" pitchFamily="18" charset="0"/>
                          </a:rPr>
                          <m:t>𝑀</m:t>
                        </m:r>
                      </m:sub>
                    </m:sSub>
                  </m:oMath>
                </a14:m>
                <a:r>
                  <a:rPr lang="en-US" dirty="0"/>
                  <a:t> given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𝑢</m:t>
                        </m:r>
                      </m:e>
                      <m:sub>
                        <m:r>
                          <a:rPr lang="en-US" altLang="zh-CN" i="1">
                            <a:latin typeface="Cambria Math" panose="02040503050406030204" pitchFamily="18" charset="0"/>
                          </a:rPr>
                          <m:t>0</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𝑢</m:t>
                        </m:r>
                      </m:e>
                      <m:sub>
                        <m:r>
                          <a:rPr lang="en-US" altLang="zh-CN" i="1">
                            <a:latin typeface="Cambria Math" panose="02040503050406030204" pitchFamily="18" charset="0"/>
                          </a:rPr>
                          <m:t>01</m:t>
                        </m:r>
                      </m:sub>
                    </m:sSub>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m:t>
                        </m:r>
                        <m:r>
                          <a:rPr lang="en-US" altLang="zh-CN" i="1">
                            <a:latin typeface="Cambria Math" panose="02040503050406030204" pitchFamily="18" charset="0"/>
                          </a:rPr>
                          <m:t>𝑢</m:t>
                        </m:r>
                      </m:e>
                      <m:sub>
                        <m:r>
                          <a:rPr lang="en-US" altLang="zh-CN" i="1">
                            <a:latin typeface="Cambria Math" panose="02040503050406030204" pitchFamily="18" charset="0"/>
                          </a:rPr>
                          <m:t>12</m:t>
                        </m:r>
                      </m:sub>
                    </m:sSub>
                    <m:r>
                      <a:rPr lang="en-US" altLang="zh-CN" b="0" i="1" smtClean="0">
                        <a:latin typeface="Cambria Math" panose="02040503050406030204" pitchFamily="18" charset="0"/>
                      </a:rPr>
                      <m:t>,</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𝑢</m:t>
                        </m:r>
                      </m:e>
                      <m:sub>
                        <m:r>
                          <a:rPr lang="en-US" altLang="zh-CN" i="1">
                            <a:latin typeface="Cambria Math" panose="02040503050406030204" pitchFamily="18" charset="0"/>
                          </a:rPr>
                          <m:t>𝑁</m:t>
                        </m:r>
                        <m:r>
                          <a:rPr lang="en-US" altLang="zh-CN" i="1">
                            <a:latin typeface="Cambria Math" panose="02040503050406030204" pitchFamily="18" charset="0"/>
                          </a:rPr>
                          <m:t>−1</m:t>
                        </m:r>
                        <m:r>
                          <a:rPr lang="en-US" altLang="zh-CN" i="1">
                            <a:latin typeface="Cambria Math" panose="02040503050406030204" pitchFamily="18" charset="0"/>
                          </a:rPr>
                          <m:t>𝑁</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00</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11</m:t>
                        </m:r>
                      </m:sub>
                    </m:sSub>
                    <m:r>
                      <a:rPr lang="en-US" altLang="zh-CN" b="0" i="1" smtClean="0">
                        <a:latin typeface="Cambria Math" panose="02040503050406030204" pitchFamily="18" charset="0"/>
                      </a:rPr>
                      <m:t>,</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𝑁𝑀</m:t>
                        </m:r>
                      </m:sub>
                    </m:sSub>
                    <m:r>
                      <a:rPr lang="en-US" altLang="zh-CN" b="0" i="1" smtClean="0">
                        <a:latin typeface="Cambria Math" panose="02040503050406030204" pitchFamily="18" charset="0"/>
                      </a:rPr>
                      <m:t>? </m:t>
                    </m:r>
                  </m:oMath>
                </a14:m>
                <a:endParaRPr lang="en-US" dirty="0"/>
              </a:p>
            </p:txBody>
          </p:sp>
        </mc:Choice>
        <mc:Fallback xmlns="">
          <p:sp>
            <p:nvSpPr>
              <p:cNvPr id="3" name="Content Placeholder 2">
                <a:extLst>
                  <a:ext uri="{FF2B5EF4-FFF2-40B4-BE49-F238E27FC236}">
                    <a16:creationId xmlns:a16="http://schemas.microsoft.com/office/drawing/2014/main" id="{6D7A32F4-62CF-49F0-A862-E1A93B50D79A}"/>
                  </a:ext>
                </a:extLst>
              </p:cNvPr>
              <p:cNvSpPr>
                <a:spLocks noGrp="1" noRot="1" noChangeAspect="1" noMove="1" noResize="1" noEditPoints="1" noAdjustHandles="1" noChangeArrowheads="1" noChangeShapeType="1" noTextEdit="1"/>
              </p:cNvSpPr>
              <p:nvPr>
                <p:ph idx="1"/>
              </p:nvPr>
            </p:nvSpPr>
            <p:spPr>
              <a:xfrm>
                <a:off x="1146650" y="4795460"/>
                <a:ext cx="10515600" cy="931022"/>
              </a:xfrm>
              <a:blipFill>
                <a:blip r:embed="rId2"/>
                <a:stretch>
                  <a:fillRect l="-1043" t="-1118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文本框 4">
                <a:extLst>
                  <a:ext uri="{FF2B5EF4-FFF2-40B4-BE49-F238E27FC236}">
                    <a16:creationId xmlns:a16="http://schemas.microsoft.com/office/drawing/2014/main" id="{2512A96A-4099-4435-972F-5EF9DB2849B9}"/>
                  </a:ext>
                </a:extLst>
              </p:cNvPr>
              <p:cNvSpPr txBox="1"/>
              <p:nvPr/>
            </p:nvSpPr>
            <p:spPr>
              <a:xfrm>
                <a:off x="3198502" y="1674619"/>
                <a:ext cx="535615" cy="39892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𝒙</m:t>
                          </m:r>
                        </m:e>
                        <m:sub>
                          <m:r>
                            <a:rPr lang="en-US" altLang="zh-CN" sz="2400" b="1" i="1" smtClean="0">
                              <a:latin typeface="Cambria Math" panose="02040503050406030204" pitchFamily="18" charset="0"/>
                            </a:rPr>
                            <m:t>𝟎</m:t>
                          </m:r>
                        </m:sub>
                      </m:sSub>
                    </m:oMath>
                  </m:oMathPara>
                </a14:m>
                <a:endParaRPr lang="en-US" sz="2400" b="1" dirty="0"/>
              </a:p>
            </p:txBody>
          </p:sp>
        </mc:Choice>
        <mc:Fallback xmlns="">
          <p:sp>
            <p:nvSpPr>
              <p:cNvPr id="8" name="文本框 4">
                <a:extLst>
                  <a:ext uri="{FF2B5EF4-FFF2-40B4-BE49-F238E27FC236}">
                    <a16:creationId xmlns:a16="http://schemas.microsoft.com/office/drawing/2014/main" id="{2512A96A-4099-4435-972F-5EF9DB2849B9}"/>
                  </a:ext>
                </a:extLst>
              </p:cNvPr>
              <p:cNvSpPr txBox="1">
                <a:spLocks noRot="1" noChangeAspect="1" noMove="1" noResize="1" noEditPoints="1" noAdjustHandles="1" noChangeArrowheads="1" noChangeShapeType="1" noTextEdit="1"/>
              </p:cNvSpPr>
              <p:nvPr/>
            </p:nvSpPr>
            <p:spPr>
              <a:xfrm>
                <a:off x="3198502" y="1674619"/>
                <a:ext cx="535615" cy="398929"/>
              </a:xfrm>
              <a:prstGeom prst="rect">
                <a:avLst/>
              </a:prstGeom>
              <a:blipFill>
                <a:blip r:embed="rId3"/>
                <a:stretch>
                  <a:fillRect b="-184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文本框 5">
                <a:extLst>
                  <a:ext uri="{FF2B5EF4-FFF2-40B4-BE49-F238E27FC236}">
                    <a16:creationId xmlns:a16="http://schemas.microsoft.com/office/drawing/2014/main" id="{BF887E5C-E8EA-4754-8574-529F70A6A51E}"/>
                  </a:ext>
                </a:extLst>
              </p:cNvPr>
              <p:cNvSpPr txBox="1"/>
              <p:nvPr/>
            </p:nvSpPr>
            <p:spPr>
              <a:xfrm>
                <a:off x="5274009" y="1674620"/>
                <a:ext cx="535615" cy="39892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𝒙</m:t>
                          </m:r>
                        </m:e>
                        <m:sub>
                          <m:r>
                            <a:rPr lang="en-US" altLang="zh-CN" sz="2400" b="1" i="1" smtClean="0">
                              <a:latin typeface="Cambria Math" panose="02040503050406030204" pitchFamily="18" charset="0"/>
                            </a:rPr>
                            <m:t>𝟏</m:t>
                          </m:r>
                        </m:sub>
                      </m:sSub>
                    </m:oMath>
                  </m:oMathPara>
                </a14:m>
                <a:endParaRPr lang="en-US" sz="2400" b="1" dirty="0"/>
              </a:p>
            </p:txBody>
          </p:sp>
        </mc:Choice>
        <mc:Fallback xmlns="">
          <p:sp>
            <p:nvSpPr>
              <p:cNvPr id="9" name="文本框 5">
                <a:extLst>
                  <a:ext uri="{FF2B5EF4-FFF2-40B4-BE49-F238E27FC236}">
                    <a16:creationId xmlns:a16="http://schemas.microsoft.com/office/drawing/2014/main" id="{BF887E5C-E8EA-4754-8574-529F70A6A51E}"/>
                  </a:ext>
                </a:extLst>
              </p:cNvPr>
              <p:cNvSpPr txBox="1">
                <a:spLocks noRot="1" noChangeAspect="1" noMove="1" noResize="1" noEditPoints="1" noAdjustHandles="1" noChangeArrowheads="1" noChangeShapeType="1" noTextEdit="1"/>
              </p:cNvSpPr>
              <p:nvPr/>
            </p:nvSpPr>
            <p:spPr>
              <a:xfrm>
                <a:off x="5274009" y="1674620"/>
                <a:ext cx="535615" cy="398929"/>
              </a:xfrm>
              <a:prstGeom prst="rect">
                <a:avLst/>
              </a:prstGeom>
              <a:blipFill>
                <a:blip r:embed="rId4"/>
                <a:stretch>
                  <a:fillRect b="-184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文本框 6">
                <a:extLst>
                  <a:ext uri="{FF2B5EF4-FFF2-40B4-BE49-F238E27FC236}">
                    <a16:creationId xmlns:a16="http://schemas.microsoft.com/office/drawing/2014/main" id="{0623D064-6A9C-4190-A71B-59860D04E488}"/>
                  </a:ext>
                </a:extLst>
              </p:cNvPr>
              <p:cNvSpPr txBox="1"/>
              <p:nvPr/>
            </p:nvSpPr>
            <p:spPr>
              <a:xfrm>
                <a:off x="7349515" y="1674620"/>
                <a:ext cx="535615" cy="39892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𝒙</m:t>
                          </m:r>
                        </m:e>
                        <m:sub>
                          <m:r>
                            <a:rPr lang="en-US" altLang="zh-CN" sz="2400" b="1" i="1" smtClean="0">
                              <a:latin typeface="Cambria Math" panose="02040503050406030204" pitchFamily="18" charset="0"/>
                            </a:rPr>
                            <m:t>𝟐</m:t>
                          </m:r>
                        </m:sub>
                      </m:sSub>
                    </m:oMath>
                  </m:oMathPara>
                </a14:m>
                <a:endParaRPr lang="en-US" sz="2400" b="1" dirty="0"/>
              </a:p>
            </p:txBody>
          </p:sp>
        </mc:Choice>
        <mc:Fallback xmlns="">
          <p:sp>
            <p:nvSpPr>
              <p:cNvPr id="10" name="文本框 6">
                <a:extLst>
                  <a:ext uri="{FF2B5EF4-FFF2-40B4-BE49-F238E27FC236}">
                    <a16:creationId xmlns:a16="http://schemas.microsoft.com/office/drawing/2014/main" id="{0623D064-6A9C-4190-A71B-59860D04E488}"/>
                  </a:ext>
                </a:extLst>
              </p:cNvPr>
              <p:cNvSpPr txBox="1">
                <a:spLocks noRot="1" noChangeAspect="1" noMove="1" noResize="1" noEditPoints="1" noAdjustHandles="1" noChangeArrowheads="1" noChangeShapeType="1" noTextEdit="1"/>
              </p:cNvSpPr>
              <p:nvPr/>
            </p:nvSpPr>
            <p:spPr>
              <a:xfrm>
                <a:off x="7349515" y="1674620"/>
                <a:ext cx="535615" cy="398929"/>
              </a:xfrm>
              <a:prstGeom prst="rect">
                <a:avLst/>
              </a:prstGeom>
              <a:blipFill>
                <a:blip r:embed="rId5"/>
                <a:stretch>
                  <a:fillRect b="-184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文本框 7">
                <a:extLst>
                  <a:ext uri="{FF2B5EF4-FFF2-40B4-BE49-F238E27FC236}">
                    <a16:creationId xmlns:a16="http://schemas.microsoft.com/office/drawing/2014/main" id="{9EDA0F88-B17B-4973-B312-572D04A7CB9E}"/>
                  </a:ext>
                </a:extLst>
              </p:cNvPr>
              <p:cNvSpPr txBox="1"/>
              <p:nvPr/>
            </p:nvSpPr>
            <p:spPr>
              <a:xfrm>
                <a:off x="4306886" y="3927090"/>
                <a:ext cx="535615" cy="39892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𝒍</m:t>
                          </m:r>
                        </m:e>
                        <m:sub>
                          <m:r>
                            <a:rPr lang="en-US" altLang="zh-CN" sz="2400" b="1" i="1" smtClean="0">
                              <a:latin typeface="Cambria Math" panose="02040503050406030204" pitchFamily="18" charset="0"/>
                            </a:rPr>
                            <m:t>𝟎</m:t>
                          </m:r>
                        </m:sub>
                      </m:sSub>
                    </m:oMath>
                  </m:oMathPara>
                </a14:m>
                <a:endParaRPr lang="en-US" sz="2400" b="1" dirty="0"/>
              </a:p>
            </p:txBody>
          </p:sp>
        </mc:Choice>
        <mc:Fallback xmlns="">
          <p:sp>
            <p:nvSpPr>
              <p:cNvPr id="11" name="文本框 7">
                <a:extLst>
                  <a:ext uri="{FF2B5EF4-FFF2-40B4-BE49-F238E27FC236}">
                    <a16:creationId xmlns:a16="http://schemas.microsoft.com/office/drawing/2014/main" id="{9EDA0F88-B17B-4973-B312-572D04A7CB9E}"/>
                  </a:ext>
                </a:extLst>
              </p:cNvPr>
              <p:cNvSpPr txBox="1">
                <a:spLocks noRot="1" noChangeAspect="1" noMove="1" noResize="1" noEditPoints="1" noAdjustHandles="1" noChangeArrowheads="1" noChangeShapeType="1" noTextEdit="1"/>
              </p:cNvSpPr>
              <p:nvPr/>
            </p:nvSpPr>
            <p:spPr>
              <a:xfrm>
                <a:off x="4306886" y="3927090"/>
                <a:ext cx="535615" cy="398929"/>
              </a:xfrm>
              <a:prstGeom prst="rect">
                <a:avLst/>
              </a:prstGeom>
              <a:blipFill>
                <a:blip r:embed="rId6"/>
                <a:stretch>
                  <a:fillRect b="-181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文本框 8">
                <a:extLst>
                  <a:ext uri="{FF2B5EF4-FFF2-40B4-BE49-F238E27FC236}">
                    <a16:creationId xmlns:a16="http://schemas.microsoft.com/office/drawing/2014/main" id="{C7B6F9FF-0D3B-4646-A6A4-8CAF5AAB9751}"/>
                  </a:ext>
                </a:extLst>
              </p:cNvPr>
              <p:cNvSpPr txBox="1"/>
              <p:nvPr/>
            </p:nvSpPr>
            <p:spPr>
              <a:xfrm>
                <a:off x="6618492" y="3978978"/>
                <a:ext cx="535615" cy="39892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𝒍</m:t>
                          </m:r>
                        </m:e>
                        <m:sub>
                          <m:r>
                            <a:rPr lang="en-US" altLang="zh-CN" sz="2400" b="1" i="1" smtClean="0">
                              <a:latin typeface="Cambria Math" panose="02040503050406030204" pitchFamily="18" charset="0"/>
                            </a:rPr>
                            <m:t>𝟏</m:t>
                          </m:r>
                        </m:sub>
                      </m:sSub>
                    </m:oMath>
                  </m:oMathPara>
                </a14:m>
                <a:endParaRPr lang="en-US" sz="2400" b="1" dirty="0"/>
              </a:p>
            </p:txBody>
          </p:sp>
        </mc:Choice>
        <mc:Fallback xmlns="">
          <p:sp>
            <p:nvSpPr>
              <p:cNvPr id="12" name="文本框 8">
                <a:extLst>
                  <a:ext uri="{FF2B5EF4-FFF2-40B4-BE49-F238E27FC236}">
                    <a16:creationId xmlns:a16="http://schemas.microsoft.com/office/drawing/2014/main" id="{C7B6F9FF-0D3B-4646-A6A4-8CAF5AAB9751}"/>
                  </a:ext>
                </a:extLst>
              </p:cNvPr>
              <p:cNvSpPr txBox="1">
                <a:spLocks noRot="1" noChangeAspect="1" noMove="1" noResize="1" noEditPoints="1" noAdjustHandles="1" noChangeArrowheads="1" noChangeShapeType="1" noTextEdit="1"/>
              </p:cNvSpPr>
              <p:nvPr/>
            </p:nvSpPr>
            <p:spPr>
              <a:xfrm>
                <a:off x="6618492" y="3978978"/>
                <a:ext cx="535615" cy="398929"/>
              </a:xfrm>
              <a:prstGeom prst="rect">
                <a:avLst/>
              </a:prstGeom>
              <a:blipFill>
                <a:blip r:embed="rId7"/>
                <a:stretch>
                  <a:fillRect b="-184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文本框 9">
                <a:extLst>
                  <a:ext uri="{FF2B5EF4-FFF2-40B4-BE49-F238E27FC236}">
                    <a16:creationId xmlns:a16="http://schemas.microsoft.com/office/drawing/2014/main" id="{5770F468-2891-4810-93AF-8BCCF5A220F4}"/>
                  </a:ext>
                </a:extLst>
              </p:cNvPr>
              <p:cNvSpPr txBox="1"/>
              <p:nvPr/>
            </p:nvSpPr>
            <p:spPr>
              <a:xfrm>
                <a:off x="4225640" y="1913736"/>
                <a:ext cx="535615" cy="39892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𝒖</m:t>
                          </m:r>
                        </m:e>
                        <m:sub>
                          <m:r>
                            <a:rPr lang="en-US" altLang="zh-CN" sz="2400" b="1" i="1" smtClean="0">
                              <a:latin typeface="Cambria Math" panose="02040503050406030204" pitchFamily="18" charset="0"/>
                            </a:rPr>
                            <m:t>𝟎𝟏</m:t>
                          </m:r>
                        </m:sub>
                      </m:sSub>
                    </m:oMath>
                  </m:oMathPara>
                </a14:m>
                <a:endParaRPr lang="en-US" sz="2400" b="1" dirty="0"/>
              </a:p>
            </p:txBody>
          </p:sp>
        </mc:Choice>
        <mc:Fallback xmlns="">
          <p:sp>
            <p:nvSpPr>
              <p:cNvPr id="13" name="文本框 9">
                <a:extLst>
                  <a:ext uri="{FF2B5EF4-FFF2-40B4-BE49-F238E27FC236}">
                    <a16:creationId xmlns:a16="http://schemas.microsoft.com/office/drawing/2014/main" id="{5770F468-2891-4810-93AF-8BCCF5A220F4}"/>
                  </a:ext>
                </a:extLst>
              </p:cNvPr>
              <p:cNvSpPr txBox="1">
                <a:spLocks noRot="1" noChangeAspect="1" noMove="1" noResize="1" noEditPoints="1" noAdjustHandles="1" noChangeArrowheads="1" noChangeShapeType="1" noTextEdit="1"/>
              </p:cNvSpPr>
              <p:nvPr/>
            </p:nvSpPr>
            <p:spPr>
              <a:xfrm>
                <a:off x="4225640" y="1913736"/>
                <a:ext cx="535615" cy="398929"/>
              </a:xfrm>
              <a:prstGeom prst="rect">
                <a:avLst/>
              </a:prstGeom>
              <a:blipFill>
                <a:blip r:embed="rId8"/>
                <a:stretch>
                  <a:fillRect r="-18182" b="-184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文本框 10">
                <a:extLst>
                  <a:ext uri="{FF2B5EF4-FFF2-40B4-BE49-F238E27FC236}">
                    <a16:creationId xmlns:a16="http://schemas.microsoft.com/office/drawing/2014/main" id="{7BD88205-3996-43D4-8624-119B4A06DEC6}"/>
                  </a:ext>
                </a:extLst>
              </p:cNvPr>
              <p:cNvSpPr txBox="1"/>
              <p:nvPr/>
            </p:nvSpPr>
            <p:spPr>
              <a:xfrm>
                <a:off x="6311762" y="1913736"/>
                <a:ext cx="535615" cy="39892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𝒖</m:t>
                          </m:r>
                        </m:e>
                        <m:sub>
                          <m:r>
                            <a:rPr lang="en-US" altLang="zh-CN" sz="2400" b="1" i="1" smtClean="0">
                              <a:latin typeface="Cambria Math" panose="02040503050406030204" pitchFamily="18" charset="0"/>
                            </a:rPr>
                            <m:t>𝟏𝟐</m:t>
                          </m:r>
                        </m:sub>
                      </m:sSub>
                    </m:oMath>
                  </m:oMathPara>
                </a14:m>
                <a:endParaRPr lang="en-US" sz="2400" b="1" dirty="0"/>
              </a:p>
            </p:txBody>
          </p:sp>
        </mc:Choice>
        <mc:Fallback xmlns="">
          <p:sp>
            <p:nvSpPr>
              <p:cNvPr id="14" name="文本框 10">
                <a:extLst>
                  <a:ext uri="{FF2B5EF4-FFF2-40B4-BE49-F238E27FC236}">
                    <a16:creationId xmlns:a16="http://schemas.microsoft.com/office/drawing/2014/main" id="{7BD88205-3996-43D4-8624-119B4A06DEC6}"/>
                  </a:ext>
                </a:extLst>
              </p:cNvPr>
              <p:cNvSpPr txBox="1">
                <a:spLocks noRot="1" noChangeAspect="1" noMove="1" noResize="1" noEditPoints="1" noAdjustHandles="1" noChangeArrowheads="1" noChangeShapeType="1" noTextEdit="1"/>
              </p:cNvSpPr>
              <p:nvPr/>
            </p:nvSpPr>
            <p:spPr>
              <a:xfrm>
                <a:off x="6311762" y="1913736"/>
                <a:ext cx="535615" cy="398929"/>
              </a:xfrm>
              <a:prstGeom prst="rect">
                <a:avLst/>
              </a:prstGeom>
              <a:blipFill>
                <a:blip r:embed="rId9"/>
                <a:stretch>
                  <a:fillRect r="-18182" b="-184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文本框 11">
                <a:extLst>
                  <a:ext uri="{FF2B5EF4-FFF2-40B4-BE49-F238E27FC236}">
                    <a16:creationId xmlns:a16="http://schemas.microsoft.com/office/drawing/2014/main" id="{C7C6D442-572B-4DB2-98C6-61839267507B}"/>
                  </a:ext>
                </a:extLst>
              </p:cNvPr>
              <p:cNvSpPr txBox="1"/>
              <p:nvPr/>
            </p:nvSpPr>
            <p:spPr>
              <a:xfrm>
                <a:off x="3418369" y="3026416"/>
                <a:ext cx="535615" cy="39892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𝒎</m:t>
                          </m:r>
                        </m:e>
                        <m:sub>
                          <m:r>
                            <a:rPr lang="en-US" altLang="zh-CN" sz="2400" b="1" i="1" smtClean="0">
                              <a:latin typeface="Cambria Math" panose="02040503050406030204" pitchFamily="18" charset="0"/>
                            </a:rPr>
                            <m:t>𝟎𝟎</m:t>
                          </m:r>
                        </m:sub>
                      </m:sSub>
                    </m:oMath>
                  </m:oMathPara>
                </a14:m>
                <a:endParaRPr lang="en-US" sz="2400" b="1" dirty="0"/>
              </a:p>
            </p:txBody>
          </p:sp>
        </mc:Choice>
        <mc:Fallback xmlns="">
          <p:sp>
            <p:nvSpPr>
              <p:cNvPr id="15" name="文本框 11">
                <a:extLst>
                  <a:ext uri="{FF2B5EF4-FFF2-40B4-BE49-F238E27FC236}">
                    <a16:creationId xmlns:a16="http://schemas.microsoft.com/office/drawing/2014/main" id="{C7C6D442-572B-4DB2-98C6-61839267507B}"/>
                  </a:ext>
                </a:extLst>
              </p:cNvPr>
              <p:cNvSpPr txBox="1">
                <a:spLocks noRot="1" noChangeAspect="1" noMove="1" noResize="1" noEditPoints="1" noAdjustHandles="1" noChangeArrowheads="1" noChangeShapeType="1" noTextEdit="1"/>
              </p:cNvSpPr>
              <p:nvPr/>
            </p:nvSpPr>
            <p:spPr>
              <a:xfrm>
                <a:off x="3418369" y="3026416"/>
                <a:ext cx="535615" cy="398929"/>
              </a:xfrm>
              <a:prstGeom prst="rect">
                <a:avLst/>
              </a:prstGeom>
              <a:blipFill>
                <a:blip r:embed="rId10"/>
                <a:stretch>
                  <a:fillRect r="-34091" b="-181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文本框 12">
                <a:extLst>
                  <a:ext uri="{FF2B5EF4-FFF2-40B4-BE49-F238E27FC236}">
                    <a16:creationId xmlns:a16="http://schemas.microsoft.com/office/drawing/2014/main" id="{7CFA0EE9-604B-41CD-9CC4-4C20E8B44DB2}"/>
                  </a:ext>
                </a:extLst>
              </p:cNvPr>
              <p:cNvSpPr txBox="1"/>
              <p:nvPr/>
            </p:nvSpPr>
            <p:spPr>
              <a:xfrm>
                <a:off x="5064522" y="3026417"/>
                <a:ext cx="535615" cy="39892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𝒎</m:t>
                          </m:r>
                        </m:e>
                        <m:sub>
                          <m:r>
                            <a:rPr lang="en-US" altLang="zh-CN" sz="2400" b="1" i="1" smtClean="0">
                              <a:latin typeface="Cambria Math" panose="02040503050406030204" pitchFamily="18" charset="0"/>
                            </a:rPr>
                            <m:t>𝟏𝟎</m:t>
                          </m:r>
                        </m:sub>
                      </m:sSub>
                    </m:oMath>
                  </m:oMathPara>
                </a14:m>
                <a:endParaRPr lang="en-US" sz="2400" b="1" dirty="0"/>
              </a:p>
            </p:txBody>
          </p:sp>
        </mc:Choice>
        <mc:Fallback xmlns="">
          <p:sp>
            <p:nvSpPr>
              <p:cNvPr id="16" name="文本框 12">
                <a:extLst>
                  <a:ext uri="{FF2B5EF4-FFF2-40B4-BE49-F238E27FC236}">
                    <a16:creationId xmlns:a16="http://schemas.microsoft.com/office/drawing/2014/main" id="{7CFA0EE9-604B-41CD-9CC4-4C20E8B44DB2}"/>
                  </a:ext>
                </a:extLst>
              </p:cNvPr>
              <p:cNvSpPr txBox="1">
                <a:spLocks noRot="1" noChangeAspect="1" noMove="1" noResize="1" noEditPoints="1" noAdjustHandles="1" noChangeArrowheads="1" noChangeShapeType="1" noTextEdit="1"/>
              </p:cNvSpPr>
              <p:nvPr/>
            </p:nvSpPr>
            <p:spPr>
              <a:xfrm>
                <a:off x="5064522" y="3026417"/>
                <a:ext cx="535615" cy="398929"/>
              </a:xfrm>
              <a:prstGeom prst="rect">
                <a:avLst/>
              </a:prstGeom>
              <a:blipFill>
                <a:blip r:embed="rId11"/>
                <a:stretch>
                  <a:fillRect r="-34091" b="-181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文本框 13">
                <a:extLst>
                  <a:ext uri="{FF2B5EF4-FFF2-40B4-BE49-F238E27FC236}">
                    <a16:creationId xmlns:a16="http://schemas.microsoft.com/office/drawing/2014/main" id="{3830AD2D-7114-4BA0-A834-5446243DA33E}"/>
                  </a:ext>
                </a:extLst>
              </p:cNvPr>
              <p:cNvSpPr txBox="1"/>
              <p:nvPr/>
            </p:nvSpPr>
            <p:spPr>
              <a:xfrm>
                <a:off x="6082877" y="2769681"/>
                <a:ext cx="535615" cy="39892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𝒎</m:t>
                          </m:r>
                        </m:e>
                        <m:sub>
                          <m:r>
                            <a:rPr lang="en-US" altLang="zh-CN" sz="2400" b="1" i="1" smtClean="0">
                              <a:latin typeface="Cambria Math" panose="02040503050406030204" pitchFamily="18" charset="0"/>
                            </a:rPr>
                            <m:t>𝟏𝟏</m:t>
                          </m:r>
                        </m:sub>
                      </m:sSub>
                    </m:oMath>
                  </m:oMathPara>
                </a14:m>
                <a:endParaRPr lang="en-US" sz="2400" b="1" dirty="0"/>
              </a:p>
            </p:txBody>
          </p:sp>
        </mc:Choice>
        <mc:Fallback xmlns="">
          <p:sp>
            <p:nvSpPr>
              <p:cNvPr id="17" name="文本框 13">
                <a:extLst>
                  <a:ext uri="{FF2B5EF4-FFF2-40B4-BE49-F238E27FC236}">
                    <a16:creationId xmlns:a16="http://schemas.microsoft.com/office/drawing/2014/main" id="{3830AD2D-7114-4BA0-A834-5446243DA33E}"/>
                  </a:ext>
                </a:extLst>
              </p:cNvPr>
              <p:cNvSpPr txBox="1">
                <a:spLocks noRot="1" noChangeAspect="1" noMove="1" noResize="1" noEditPoints="1" noAdjustHandles="1" noChangeArrowheads="1" noChangeShapeType="1" noTextEdit="1"/>
              </p:cNvSpPr>
              <p:nvPr/>
            </p:nvSpPr>
            <p:spPr>
              <a:xfrm>
                <a:off x="6082877" y="2769681"/>
                <a:ext cx="535615" cy="398929"/>
              </a:xfrm>
              <a:prstGeom prst="rect">
                <a:avLst/>
              </a:prstGeom>
              <a:blipFill>
                <a:blip r:embed="rId12"/>
                <a:stretch>
                  <a:fillRect r="-34091" b="-181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文本框 14">
                <a:extLst>
                  <a:ext uri="{FF2B5EF4-FFF2-40B4-BE49-F238E27FC236}">
                    <a16:creationId xmlns:a16="http://schemas.microsoft.com/office/drawing/2014/main" id="{A5629714-E2A9-4034-8E74-C0C634BBAA00}"/>
                  </a:ext>
                </a:extLst>
              </p:cNvPr>
              <p:cNvSpPr txBox="1"/>
              <p:nvPr/>
            </p:nvSpPr>
            <p:spPr>
              <a:xfrm>
                <a:off x="7526060" y="2847679"/>
                <a:ext cx="535615" cy="39892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𝒎</m:t>
                          </m:r>
                        </m:e>
                        <m:sub>
                          <m:r>
                            <a:rPr lang="en-US" altLang="zh-CN" sz="2400" b="1" i="1" smtClean="0">
                              <a:latin typeface="Cambria Math" panose="02040503050406030204" pitchFamily="18" charset="0"/>
                            </a:rPr>
                            <m:t>𝟐𝟏</m:t>
                          </m:r>
                        </m:sub>
                      </m:sSub>
                    </m:oMath>
                  </m:oMathPara>
                </a14:m>
                <a:endParaRPr lang="en-US" sz="2400" b="1" dirty="0"/>
              </a:p>
            </p:txBody>
          </p:sp>
        </mc:Choice>
        <mc:Fallback xmlns="">
          <p:sp>
            <p:nvSpPr>
              <p:cNvPr id="18" name="文本框 14">
                <a:extLst>
                  <a:ext uri="{FF2B5EF4-FFF2-40B4-BE49-F238E27FC236}">
                    <a16:creationId xmlns:a16="http://schemas.microsoft.com/office/drawing/2014/main" id="{A5629714-E2A9-4034-8E74-C0C634BBAA00}"/>
                  </a:ext>
                </a:extLst>
              </p:cNvPr>
              <p:cNvSpPr txBox="1">
                <a:spLocks noRot="1" noChangeAspect="1" noMove="1" noResize="1" noEditPoints="1" noAdjustHandles="1" noChangeArrowheads="1" noChangeShapeType="1" noTextEdit="1"/>
              </p:cNvSpPr>
              <p:nvPr/>
            </p:nvSpPr>
            <p:spPr>
              <a:xfrm>
                <a:off x="7526060" y="2847679"/>
                <a:ext cx="535615" cy="398929"/>
              </a:xfrm>
              <a:prstGeom prst="rect">
                <a:avLst/>
              </a:prstGeom>
              <a:blipFill>
                <a:blip r:embed="rId13"/>
                <a:stretch>
                  <a:fillRect r="-35632" b="-18182"/>
                </a:stretch>
              </a:blipFill>
            </p:spPr>
            <p:txBody>
              <a:bodyPr/>
              <a:lstStyle/>
              <a:p>
                <a:r>
                  <a:rPr lang="en-US">
                    <a:noFill/>
                  </a:rPr>
                  <a:t> </a:t>
                </a:r>
              </a:p>
            </p:txBody>
          </p:sp>
        </mc:Fallback>
      </mc:AlternateContent>
      <p:sp>
        <p:nvSpPr>
          <p:cNvPr id="19" name="椭圆 15">
            <a:extLst>
              <a:ext uri="{FF2B5EF4-FFF2-40B4-BE49-F238E27FC236}">
                <a16:creationId xmlns:a16="http://schemas.microsoft.com/office/drawing/2014/main" id="{AF6100BD-8129-4D12-982E-BABB2BDC111A}"/>
              </a:ext>
            </a:extLst>
          </p:cNvPr>
          <p:cNvSpPr/>
          <p:nvPr/>
        </p:nvSpPr>
        <p:spPr>
          <a:xfrm>
            <a:off x="3289112" y="2196156"/>
            <a:ext cx="463582" cy="398929"/>
          </a:xfrm>
          <a:prstGeom prst="ellipse">
            <a:avLst/>
          </a:prstGeom>
          <a:solidFill>
            <a:srgbClr val="FF0000"/>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椭圆 16">
            <a:extLst>
              <a:ext uri="{FF2B5EF4-FFF2-40B4-BE49-F238E27FC236}">
                <a16:creationId xmlns:a16="http://schemas.microsoft.com/office/drawing/2014/main" id="{7DFC5D3A-9E75-4479-B1F4-ED49ADE74C61}"/>
              </a:ext>
            </a:extLst>
          </p:cNvPr>
          <p:cNvSpPr/>
          <p:nvPr/>
        </p:nvSpPr>
        <p:spPr>
          <a:xfrm>
            <a:off x="5274009" y="2196156"/>
            <a:ext cx="463582" cy="398929"/>
          </a:xfrm>
          <a:prstGeom prst="ellipse">
            <a:avLst/>
          </a:prstGeom>
          <a:solidFill>
            <a:srgbClr val="FF0000"/>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椭圆 17">
            <a:extLst>
              <a:ext uri="{FF2B5EF4-FFF2-40B4-BE49-F238E27FC236}">
                <a16:creationId xmlns:a16="http://schemas.microsoft.com/office/drawing/2014/main" id="{A86F336C-D776-4D66-8192-C8AA713ADD11}"/>
              </a:ext>
            </a:extLst>
          </p:cNvPr>
          <p:cNvSpPr/>
          <p:nvPr/>
        </p:nvSpPr>
        <p:spPr>
          <a:xfrm>
            <a:off x="7579398" y="2196156"/>
            <a:ext cx="463582" cy="398929"/>
          </a:xfrm>
          <a:prstGeom prst="ellipse">
            <a:avLst/>
          </a:prstGeom>
          <a:solidFill>
            <a:srgbClr val="FF0000"/>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椭圆 18">
            <a:extLst>
              <a:ext uri="{FF2B5EF4-FFF2-40B4-BE49-F238E27FC236}">
                <a16:creationId xmlns:a16="http://schemas.microsoft.com/office/drawing/2014/main" id="{B1DFE369-D340-4FB1-A34D-B1C500EFE450}"/>
              </a:ext>
            </a:extLst>
          </p:cNvPr>
          <p:cNvSpPr/>
          <p:nvPr/>
        </p:nvSpPr>
        <p:spPr>
          <a:xfrm>
            <a:off x="4306886" y="3580048"/>
            <a:ext cx="463582" cy="398929"/>
          </a:xfrm>
          <a:prstGeom prst="ellipse">
            <a:avLst/>
          </a:prstGeom>
          <a:solidFill>
            <a:srgbClr val="00B050"/>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椭圆 19">
            <a:extLst>
              <a:ext uri="{FF2B5EF4-FFF2-40B4-BE49-F238E27FC236}">
                <a16:creationId xmlns:a16="http://schemas.microsoft.com/office/drawing/2014/main" id="{6846AE0D-D728-4019-BA92-09DC4C7653C4}"/>
              </a:ext>
            </a:extLst>
          </p:cNvPr>
          <p:cNvSpPr/>
          <p:nvPr/>
        </p:nvSpPr>
        <p:spPr>
          <a:xfrm>
            <a:off x="6585951" y="3580048"/>
            <a:ext cx="463582" cy="398929"/>
          </a:xfrm>
          <a:prstGeom prst="ellipse">
            <a:avLst/>
          </a:prstGeom>
          <a:solidFill>
            <a:srgbClr val="00B050"/>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4" name="直接箭头连接符 20">
            <a:extLst>
              <a:ext uri="{FF2B5EF4-FFF2-40B4-BE49-F238E27FC236}">
                <a16:creationId xmlns:a16="http://schemas.microsoft.com/office/drawing/2014/main" id="{D6E7D420-C2C8-4A39-B9F5-687693CFA6AA}"/>
              </a:ext>
            </a:extLst>
          </p:cNvPr>
          <p:cNvCxnSpPr>
            <a:cxnSpLocks/>
            <a:stCxn id="19" idx="6"/>
            <a:endCxn id="20" idx="2"/>
          </p:cNvCxnSpPr>
          <p:nvPr/>
        </p:nvCxnSpPr>
        <p:spPr>
          <a:xfrm>
            <a:off x="3752693" y="2395621"/>
            <a:ext cx="1521315" cy="0"/>
          </a:xfrm>
          <a:prstGeom prst="straightConnector1">
            <a:avLst/>
          </a:prstGeom>
          <a:ln w="222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5" name="直接箭头连接符 21">
            <a:extLst>
              <a:ext uri="{FF2B5EF4-FFF2-40B4-BE49-F238E27FC236}">
                <a16:creationId xmlns:a16="http://schemas.microsoft.com/office/drawing/2014/main" id="{CE0E7CEE-2B6B-43AE-851C-FD77A12AB234}"/>
              </a:ext>
            </a:extLst>
          </p:cNvPr>
          <p:cNvCxnSpPr>
            <a:cxnSpLocks/>
            <a:stCxn id="20" idx="6"/>
            <a:endCxn id="21" idx="2"/>
          </p:cNvCxnSpPr>
          <p:nvPr/>
        </p:nvCxnSpPr>
        <p:spPr>
          <a:xfrm>
            <a:off x="5737590" y="2395621"/>
            <a:ext cx="1841807" cy="0"/>
          </a:xfrm>
          <a:prstGeom prst="straightConnector1">
            <a:avLst/>
          </a:prstGeom>
          <a:ln w="222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6" name="直接箭头连接符 22">
            <a:extLst>
              <a:ext uri="{FF2B5EF4-FFF2-40B4-BE49-F238E27FC236}">
                <a16:creationId xmlns:a16="http://schemas.microsoft.com/office/drawing/2014/main" id="{833B9007-27B9-489F-8214-D2AD127E8B04}"/>
              </a:ext>
            </a:extLst>
          </p:cNvPr>
          <p:cNvCxnSpPr>
            <a:cxnSpLocks/>
            <a:stCxn id="19" idx="5"/>
            <a:endCxn id="22" idx="1"/>
          </p:cNvCxnSpPr>
          <p:nvPr/>
        </p:nvCxnSpPr>
        <p:spPr>
          <a:xfrm>
            <a:off x="3684804" y="2536664"/>
            <a:ext cx="689972" cy="1101806"/>
          </a:xfrm>
          <a:prstGeom prst="straightConnector1">
            <a:avLst/>
          </a:prstGeom>
          <a:ln w="222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7" name="直接箭头连接符 23">
            <a:extLst>
              <a:ext uri="{FF2B5EF4-FFF2-40B4-BE49-F238E27FC236}">
                <a16:creationId xmlns:a16="http://schemas.microsoft.com/office/drawing/2014/main" id="{DA78EEF8-1F4F-4DC8-8D51-77AF0E7140FE}"/>
              </a:ext>
            </a:extLst>
          </p:cNvPr>
          <p:cNvCxnSpPr>
            <a:cxnSpLocks/>
            <a:stCxn id="20" idx="3"/>
            <a:endCxn id="22" idx="7"/>
          </p:cNvCxnSpPr>
          <p:nvPr/>
        </p:nvCxnSpPr>
        <p:spPr>
          <a:xfrm flipH="1">
            <a:off x="4702578" y="2536664"/>
            <a:ext cx="639320" cy="1101806"/>
          </a:xfrm>
          <a:prstGeom prst="straightConnector1">
            <a:avLst/>
          </a:prstGeom>
          <a:ln w="222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8" name="直接箭头连接符 24">
            <a:extLst>
              <a:ext uri="{FF2B5EF4-FFF2-40B4-BE49-F238E27FC236}">
                <a16:creationId xmlns:a16="http://schemas.microsoft.com/office/drawing/2014/main" id="{E280F1B9-D138-4696-8D08-672E1EE5F783}"/>
              </a:ext>
            </a:extLst>
          </p:cNvPr>
          <p:cNvCxnSpPr>
            <a:cxnSpLocks/>
            <a:stCxn id="20" idx="5"/>
            <a:endCxn id="23" idx="1"/>
          </p:cNvCxnSpPr>
          <p:nvPr/>
        </p:nvCxnSpPr>
        <p:spPr>
          <a:xfrm>
            <a:off x="5669701" y="2536664"/>
            <a:ext cx="984140" cy="1101806"/>
          </a:xfrm>
          <a:prstGeom prst="straightConnector1">
            <a:avLst/>
          </a:prstGeom>
          <a:ln w="222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9" name="直接箭头连接符 25">
            <a:extLst>
              <a:ext uri="{FF2B5EF4-FFF2-40B4-BE49-F238E27FC236}">
                <a16:creationId xmlns:a16="http://schemas.microsoft.com/office/drawing/2014/main" id="{9140BD85-0C5C-4642-B1AD-FA26DD8702CF}"/>
              </a:ext>
            </a:extLst>
          </p:cNvPr>
          <p:cNvCxnSpPr>
            <a:cxnSpLocks/>
            <a:stCxn id="21" idx="4"/>
            <a:endCxn id="23" idx="7"/>
          </p:cNvCxnSpPr>
          <p:nvPr/>
        </p:nvCxnSpPr>
        <p:spPr>
          <a:xfrm flipH="1">
            <a:off x="6981643" y="2595085"/>
            <a:ext cx="829546" cy="1043384"/>
          </a:xfrm>
          <a:prstGeom prst="straightConnector1">
            <a:avLst/>
          </a:prstGeom>
          <a:ln w="222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6" name="直接箭头连接符 83">
            <a:extLst>
              <a:ext uri="{FF2B5EF4-FFF2-40B4-BE49-F238E27FC236}">
                <a16:creationId xmlns:a16="http://schemas.microsoft.com/office/drawing/2014/main" id="{EA953A06-763E-484C-8ADC-E8C4B15854A2}"/>
              </a:ext>
            </a:extLst>
          </p:cNvPr>
          <p:cNvCxnSpPr>
            <a:cxnSpLocks/>
          </p:cNvCxnSpPr>
          <p:nvPr/>
        </p:nvCxnSpPr>
        <p:spPr>
          <a:xfrm>
            <a:off x="2867952" y="2073548"/>
            <a:ext cx="441439" cy="251434"/>
          </a:xfrm>
          <a:prstGeom prst="straightConnector1">
            <a:avLst/>
          </a:prstGeom>
          <a:ln w="22225">
            <a:solidFill>
              <a:schemeClr val="tx1"/>
            </a:solidFill>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 name="文本框 84">
                <a:extLst>
                  <a:ext uri="{FF2B5EF4-FFF2-40B4-BE49-F238E27FC236}">
                    <a16:creationId xmlns:a16="http://schemas.microsoft.com/office/drawing/2014/main" id="{15F84E07-6E18-4718-8DE7-6FD5EFF68072}"/>
                  </a:ext>
                </a:extLst>
              </p:cNvPr>
              <p:cNvSpPr txBox="1"/>
              <p:nvPr/>
            </p:nvSpPr>
            <p:spPr>
              <a:xfrm>
                <a:off x="2148019" y="1679801"/>
                <a:ext cx="742033" cy="51635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𝒖</m:t>
                          </m:r>
                        </m:e>
                        <m:sub>
                          <m:r>
                            <a:rPr lang="en-US" altLang="zh-CN" sz="2400" b="1" i="1" smtClean="0">
                              <a:latin typeface="Cambria Math" panose="02040503050406030204" pitchFamily="18" charset="0"/>
                            </a:rPr>
                            <m:t>𝟎</m:t>
                          </m:r>
                        </m:sub>
                      </m:sSub>
                    </m:oMath>
                  </m:oMathPara>
                </a14:m>
                <a:endParaRPr lang="en-US" sz="2400" b="1" dirty="0"/>
              </a:p>
            </p:txBody>
          </p:sp>
        </mc:Choice>
        <mc:Fallback xmlns="">
          <p:sp>
            <p:nvSpPr>
              <p:cNvPr id="7" name="文本框 84">
                <a:extLst>
                  <a:ext uri="{FF2B5EF4-FFF2-40B4-BE49-F238E27FC236}">
                    <a16:creationId xmlns:a16="http://schemas.microsoft.com/office/drawing/2014/main" id="{15F84E07-6E18-4718-8DE7-6FD5EFF68072}"/>
                  </a:ext>
                </a:extLst>
              </p:cNvPr>
              <p:cNvSpPr txBox="1">
                <a:spLocks noRot="1" noChangeAspect="1" noMove="1" noResize="1" noEditPoints="1" noAdjustHandles="1" noChangeArrowheads="1" noChangeShapeType="1" noTextEdit="1"/>
              </p:cNvSpPr>
              <p:nvPr/>
            </p:nvSpPr>
            <p:spPr>
              <a:xfrm>
                <a:off x="2148019" y="1679801"/>
                <a:ext cx="742033" cy="516356"/>
              </a:xfrm>
              <a:prstGeom prst="rect">
                <a:avLst/>
              </a:prstGeom>
              <a:blipFill>
                <a:blip r:embed="rId14"/>
                <a:stretch>
                  <a:fillRect/>
                </a:stretch>
              </a:blipFill>
            </p:spPr>
            <p:txBody>
              <a:bodyPr/>
              <a:lstStyle/>
              <a:p>
                <a:r>
                  <a:rPr lang="en-US">
                    <a:noFill/>
                  </a:rPr>
                  <a:t> </a:t>
                </a:r>
              </a:p>
            </p:txBody>
          </p:sp>
        </mc:Fallback>
      </mc:AlternateContent>
      <p:grpSp>
        <p:nvGrpSpPr>
          <p:cNvPr id="30" name="组合 14">
            <a:extLst>
              <a:ext uri="{FF2B5EF4-FFF2-40B4-BE49-F238E27FC236}">
                <a16:creationId xmlns:a16="http://schemas.microsoft.com/office/drawing/2014/main" id="{36A7C5F1-8F22-46C6-B683-685D48EAF275}"/>
              </a:ext>
            </a:extLst>
          </p:cNvPr>
          <p:cNvGrpSpPr/>
          <p:nvPr/>
        </p:nvGrpSpPr>
        <p:grpSpPr>
          <a:xfrm>
            <a:off x="9128433" y="359943"/>
            <a:ext cx="2533817" cy="1329606"/>
            <a:chOff x="7990409" y="308615"/>
            <a:chExt cx="3225279" cy="1946428"/>
          </a:xfrm>
        </p:grpSpPr>
        <p:grpSp>
          <p:nvGrpSpPr>
            <p:cNvPr id="31" name="组合 3">
              <a:extLst>
                <a:ext uri="{FF2B5EF4-FFF2-40B4-BE49-F238E27FC236}">
                  <a16:creationId xmlns:a16="http://schemas.microsoft.com/office/drawing/2014/main" id="{437148AE-3735-4722-BC0C-FB7FDD8251FF}"/>
                </a:ext>
              </a:extLst>
            </p:cNvPr>
            <p:cNvGrpSpPr/>
            <p:nvPr/>
          </p:nvGrpSpPr>
          <p:grpSpPr>
            <a:xfrm>
              <a:off x="7990409" y="308615"/>
              <a:ext cx="3225279" cy="1946428"/>
              <a:chOff x="489471" y="1235642"/>
              <a:chExt cx="10606511" cy="5442973"/>
            </a:xfrm>
          </p:grpSpPr>
          <p:pic>
            <p:nvPicPr>
              <p:cNvPr id="33" name="图片 4">
                <a:extLst>
                  <a:ext uri="{FF2B5EF4-FFF2-40B4-BE49-F238E27FC236}">
                    <a16:creationId xmlns:a16="http://schemas.microsoft.com/office/drawing/2014/main" id="{B1F75505-07EC-4B7F-B3D2-8231D15F7E9D}"/>
                  </a:ext>
                </a:extLst>
              </p:cNvPr>
              <p:cNvPicPr>
                <a:picLocks noChangeAspect="1"/>
              </p:cNvPicPr>
              <p:nvPr/>
            </p:nvPicPr>
            <p:blipFill rotWithShape="1">
              <a:blip r:embed="rId15">
                <a:extLst>
                  <a:ext uri="{28A0092B-C50C-407E-A947-70E740481C1C}">
                    <a14:useLocalDpi xmlns:a14="http://schemas.microsoft.com/office/drawing/2010/main" val="0"/>
                  </a:ext>
                </a:extLst>
              </a:blip>
              <a:srcRect l="22986" r="25764"/>
              <a:stretch/>
            </p:blipFill>
            <p:spPr>
              <a:xfrm>
                <a:off x="2764601" y="4212766"/>
                <a:ext cx="1557336" cy="2465849"/>
              </a:xfrm>
              <a:prstGeom prst="rect">
                <a:avLst/>
              </a:prstGeom>
            </p:spPr>
          </p:pic>
          <p:pic>
            <p:nvPicPr>
              <p:cNvPr id="34" name="图片 5">
                <a:extLst>
                  <a:ext uri="{FF2B5EF4-FFF2-40B4-BE49-F238E27FC236}">
                    <a16:creationId xmlns:a16="http://schemas.microsoft.com/office/drawing/2014/main" id="{846507DD-420D-407A-A118-9711B2AB648C}"/>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6571261" y="3986544"/>
                <a:ext cx="2630950" cy="2630950"/>
              </a:xfrm>
              <a:prstGeom prst="rect">
                <a:avLst/>
              </a:prstGeom>
            </p:spPr>
          </p:pic>
          <p:cxnSp>
            <p:nvCxnSpPr>
              <p:cNvPr id="35" name="直接连接符 6">
                <a:extLst>
                  <a:ext uri="{FF2B5EF4-FFF2-40B4-BE49-F238E27FC236}">
                    <a16:creationId xmlns:a16="http://schemas.microsoft.com/office/drawing/2014/main" id="{1355E3FA-1BD6-434F-9DC3-AD8EF8FDC28F}"/>
                  </a:ext>
                </a:extLst>
              </p:cNvPr>
              <p:cNvCxnSpPr>
                <a:cxnSpLocks/>
              </p:cNvCxnSpPr>
              <p:nvPr/>
            </p:nvCxnSpPr>
            <p:spPr>
              <a:xfrm>
                <a:off x="2014538" y="3586163"/>
                <a:ext cx="750063" cy="626603"/>
              </a:xfrm>
              <a:prstGeom prst="line">
                <a:avLst/>
              </a:prstGeom>
              <a:ln w="41275"/>
            </p:spPr>
            <p:style>
              <a:lnRef idx="1">
                <a:schemeClr val="accent1"/>
              </a:lnRef>
              <a:fillRef idx="0">
                <a:schemeClr val="accent1"/>
              </a:fillRef>
              <a:effectRef idx="0">
                <a:schemeClr val="accent1"/>
              </a:effectRef>
              <a:fontRef idx="minor">
                <a:schemeClr val="tx1"/>
              </a:fontRef>
            </p:style>
          </p:cxnSp>
          <p:pic>
            <p:nvPicPr>
              <p:cNvPr id="36" name="图片 7">
                <a:extLst>
                  <a:ext uri="{FF2B5EF4-FFF2-40B4-BE49-F238E27FC236}">
                    <a16:creationId xmlns:a16="http://schemas.microsoft.com/office/drawing/2014/main" id="{345EAC32-9678-42C5-909F-A2B7D51013F2}"/>
                  </a:ext>
                </a:extLst>
              </p:cNvPr>
              <p:cNvPicPr>
                <a:picLocks noChangeAspect="1"/>
              </p:cNvPicPr>
              <p:nvPr/>
            </p:nvPicPr>
            <p:blipFill rotWithShape="1">
              <a:blip r:embed="rId17">
                <a:extLst>
                  <a:ext uri="{28A0092B-C50C-407E-A947-70E740481C1C}">
                    <a14:useLocalDpi xmlns:a14="http://schemas.microsoft.com/office/drawing/2010/main" val="0"/>
                  </a:ext>
                </a:extLst>
              </a:blip>
              <a:srcRect r="1964"/>
              <a:stretch/>
            </p:blipFill>
            <p:spPr>
              <a:xfrm>
                <a:off x="489471" y="1249825"/>
                <a:ext cx="2078583" cy="2336338"/>
              </a:xfrm>
              <a:prstGeom prst="rect">
                <a:avLst/>
              </a:prstGeom>
              <a:effectLst/>
            </p:spPr>
          </p:pic>
          <p:pic>
            <p:nvPicPr>
              <p:cNvPr id="37" name="图片 8">
                <a:extLst>
                  <a:ext uri="{FF2B5EF4-FFF2-40B4-BE49-F238E27FC236}">
                    <a16:creationId xmlns:a16="http://schemas.microsoft.com/office/drawing/2014/main" id="{324F9CA2-EFB3-4669-A447-A85BD54A2EE1}"/>
                  </a:ext>
                </a:extLst>
              </p:cNvPr>
              <p:cNvPicPr>
                <a:picLocks noChangeAspect="1"/>
              </p:cNvPicPr>
              <p:nvPr/>
            </p:nvPicPr>
            <p:blipFill rotWithShape="1">
              <a:blip r:embed="rId17">
                <a:extLst>
                  <a:ext uri="{28A0092B-C50C-407E-A947-70E740481C1C}">
                    <a14:useLocalDpi xmlns:a14="http://schemas.microsoft.com/office/drawing/2010/main" val="0"/>
                  </a:ext>
                </a:extLst>
              </a:blip>
              <a:srcRect r="1964"/>
              <a:stretch/>
            </p:blipFill>
            <p:spPr>
              <a:xfrm>
                <a:off x="4709387" y="1235642"/>
                <a:ext cx="2078583" cy="2336338"/>
              </a:xfrm>
              <a:prstGeom prst="rect">
                <a:avLst/>
              </a:prstGeom>
              <a:effectLst/>
            </p:spPr>
          </p:pic>
          <p:pic>
            <p:nvPicPr>
              <p:cNvPr id="38" name="图片 9">
                <a:extLst>
                  <a:ext uri="{FF2B5EF4-FFF2-40B4-BE49-F238E27FC236}">
                    <a16:creationId xmlns:a16="http://schemas.microsoft.com/office/drawing/2014/main" id="{43FCAB73-4025-4E7A-A737-2D9DA32CF96A}"/>
                  </a:ext>
                </a:extLst>
              </p:cNvPr>
              <p:cNvPicPr>
                <a:picLocks noChangeAspect="1"/>
              </p:cNvPicPr>
              <p:nvPr/>
            </p:nvPicPr>
            <p:blipFill rotWithShape="1">
              <a:blip r:embed="rId17">
                <a:extLst>
                  <a:ext uri="{28A0092B-C50C-407E-A947-70E740481C1C}">
                    <a14:useLocalDpi xmlns:a14="http://schemas.microsoft.com/office/drawing/2010/main" val="0"/>
                  </a:ext>
                </a:extLst>
              </a:blip>
              <a:srcRect r="1964"/>
              <a:stretch/>
            </p:blipFill>
            <p:spPr>
              <a:xfrm>
                <a:off x="9017399" y="1249825"/>
                <a:ext cx="2078583" cy="2336338"/>
              </a:xfrm>
              <a:prstGeom prst="rect">
                <a:avLst/>
              </a:prstGeom>
              <a:effectLst/>
            </p:spPr>
          </p:pic>
          <p:cxnSp>
            <p:nvCxnSpPr>
              <p:cNvPr id="39" name="直接连接符 10">
                <a:extLst>
                  <a:ext uri="{FF2B5EF4-FFF2-40B4-BE49-F238E27FC236}">
                    <a16:creationId xmlns:a16="http://schemas.microsoft.com/office/drawing/2014/main" id="{EEBE2289-788B-4E71-81F4-22146FC0A46A}"/>
                  </a:ext>
                </a:extLst>
              </p:cNvPr>
              <p:cNvCxnSpPr>
                <a:cxnSpLocks/>
              </p:cNvCxnSpPr>
              <p:nvPr/>
            </p:nvCxnSpPr>
            <p:spPr>
              <a:xfrm flipH="1">
                <a:off x="4321938" y="3586163"/>
                <a:ext cx="764412" cy="626603"/>
              </a:xfrm>
              <a:prstGeom prst="line">
                <a:avLst/>
              </a:prstGeom>
              <a:ln w="41275"/>
            </p:spPr>
            <p:style>
              <a:lnRef idx="1">
                <a:schemeClr val="accent1"/>
              </a:lnRef>
              <a:fillRef idx="0">
                <a:schemeClr val="accent1"/>
              </a:fillRef>
              <a:effectRef idx="0">
                <a:schemeClr val="accent1"/>
              </a:effectRef>
              <a:fontRef idx="minor">
                <a:schemeClr val="tx1"/>
              </a:fontRef>
            </p:style>
          </p:cxnSp>
          <p:cxnSp>
            <p:nvCxnSpPr>
              <p:cNvPr id="40" name="直接连接符 11">
                <a:extLst>
                  <a:ext uri="{FF2B5EF4-FFF2-40B4-BE49-F238E27FC236}">
                    <a16:creationId xmlns:a16="http://schemas.microsoft.com/office/drawing/2014/main" id="{C1EC402D-4F85-4399-8E8C-6B813F0A4244}"/>
                  </a:ext>
                </a:extLst>
              </p:cNvPr>
              <p:cNvCxnSpPr>
                <a:cxnSpLocks/>
              </p:cNvCxnSpPr>
              <p:nvPr/>
            </p:nvCxnSpPr>
            <p:spPr>
              <a:xfrm>
                <a:off x="6237703" y="3633555"/>
                <a:ext cx="867949" cy="738420"/>
              </a:xfrm>
              <a:prstGeom prst="line">
                <a:avLst/>
              </a:prstGeom>
              <a:ln w="41275"/>
            </p:spPr>
            <p:style>
              <a:lnRef idx="1">
                <a:schemeClr val="accent1"/>
              </a:lnRef>
              <a:fillRef idx="0">
                <a:schemeClr val="accent1"/>
              </a:fillRef>
              <a:effectRef idx="0">
                <a:schemeClr val="accent1"/>
              </a:effectRef>
              <a:fontRef idx="minor">
                <a:schemeClr val="tx1"/>
              </a:fontRef>
            </p:style>
          </p:cxnSp>
          <p:cxnSp>
            <p:nvCxnSpPr>
              <p:cNvPr id="41" name="直接连接符 12">
                <a:extLst>
                  <a:ext uri="{FF2B5EF4-FFF2-40B4-BE49-F238E27FC236}">
                    <a16:creationId xmlns:a16="http://schemas.microsoft.com/office/drawing/2014/main" id="{14EC5F31-EFED-4642-B24F-4A098CB51AF5}"/>
                  </a:ext>
                </a:extLst>
              </p:cNvPr>
              <p:cNvCxnSpPr>
                <a:cxnSpLocks/>
              </p:cNvCxnSpPr>
              <p:nvPr/>
            </p:nvCxnSpPr>
            <p:spPr>
              <a:xfrm flipH="1">
                <a:off x="8472489" y="3586163"/>
                <a:ext cx="714374" cy="785812"/>
              </a:xfrm>
              <a:prstGeom prst="line">
                <a:avLst/>
              </a:prstGeom>
              <a:ln w="41275"/>
            </p:spPr>
            <p:style>
              <a:lnRef idx="1">
                <a:schemeClr val="accent1"/>
              </a:lnRef>
              <a:fillRef idx="0">
                <a:schemeClr val="accent1"/>
              </a:fillRef>
              <a:effectRef idx="0">
                <a:schemeClr val="accent1"/>
              </a:effectRef>
              <a:fontRef idx="minor">
                <a:schemeClr val="tx1"/>
              </a:fontRef>
            </p:style>
          </p:cxnSp>
          <p:cxnSp>
            <p:nvCxnSpPr>
              <p:cNvPr id="42" name="直接连接符 13">
                <a:extLst>
                  <a:ext uri="{FF2B5EF4-FFF2-40B4-BE49-F238E27FC236}">
                    <a16:creationId xmlns:a16="http://schemas.microsoft.com/office/drawing/2014/main" id="{E8D0FE6C-8D74-455A-8C10-1465DF80800A}"/>
                  </a:ext>
                </a:extLst>
              </p:cNvPr>
              <p:cNvCxnSpPr>
                <a:cxnSpLocks/>
              </p:cNvCxnSpPr>
              <p:nvPr/>
            </p:nvCxnSpPr>
            <p:spPr>
              <a:xfrm flipH="1">
                <a:off x="2643045" y="2417994"/>
                <a:ext cx="1989659" cy="0"/>
              </a:xfrm>
              <a:prstGeom prst="line">
                <a:avLst/>
              </a:prstGeom>
              <a:ln w="412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2" name="直接连接符 109">
              <a:extLst>
                <a:ext uri="{FF2B5EF4-FFF2-40B4-BE49-F238E27FC236}">
                  <a16:creationId xmlns:a16="http://schemas.microsoft.com/office/drawing/2014/main" id="{3DDED0A4-6323-4E5A-810E-6B22CB7A4D54}"/>
                </a:ext>
              </a:extLst>
            </p:cNvPr>
            <p:cNvCxnSpPr>
              <a:cxnSpLocks/>
            </p:cNvCxnSpPr>
            <p:nvPr/>
          </p:nvCxnSpPr>
          <p:spPr>
            <a:xfrm flipH="1">
              <a:off x="9919542" y="731429"/>
              <a:ext cx="605025" cy="0"/>
            </a:xfrm>
            <a:prstGeom prst="line">
              <a:avLst/>
            </a:prstGeom>
            <a:ln w="41275">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43" name="文本框 6">
                <a:extLst>
                  <a:ext uri="{FF2B5EF4-FFF2-40B4-BE49-F238E27FC236}">
                    <a16:creationId xmlns:a16="http://schemas.microsoft.com/office/drawing/2014/main" id="{25BD2405-A394-4363-B1E4-F8ED79D5B4C7}"/>
                  </a:ext>
                </a:extLst>
              </p:cNvPr>
              <p:cNvSpPr txBox="1"/>
              <p:nvPr/>
            </p:nvSpPr>
            <p:spPr>
              <a:xfrm>
                <a:off x="8711604" y="1674619"/>
                <a:ext cx="535615"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𝒙</m:t>
                          </m:r>
                        </m:e>
                        <m:sub>
                          <m:r>
                            <a:rPr lang="en-US" altLang="zh-CN" sz="2400" b="1" i="1" smtClean="0">
                              <a:latin typeface="Cambria Math" panose="02040503050406030204" pitchFamily="18" charset="0"/>
                            </a:rPr>
                            <m:t>𝑵</m:t>
                          </m:r>
                        </m:sub>
                      </m:sSub>
                    </m:oMath>
                  </m:oMathPara>
                </a14:m>
                <a:endParaRPr lang="en-US" sz="2400" b="1" dirty="0"/>
              </a:p>
            </p:txBody>
          </p:sp>
        </mc:Choice>
        <mc:Fallback xmlns="">
          <p:sp>
            <p:nvSpPr>
              <p:cNvPr id="43" name="文本框 6">
                <a:extLst>
                  <a:ext uri="{FF2B5EF4-FFF2-40B4-BE49-F238E27FC236}">
                    <a16:creationId xmlns:a16="http://schemas.microsoft.com/office/drawing/2014/main" id="{25BD2405-A394-4363-B1E4-F8ED79D5B4C7}"/>
                  </a:ext>
                </a:extLst>
              </p:cNvPr>
              <p:cNvSpPr txBox="1">
                <a:spLocks noRot="1" noChangeAspect="1" noMove="1" noResize="1" noEditPoints="1" noAdjustHandles="1" noChangeArrowheads="1" noChangeShapeType="1" noTextEdit="1"/>
              </p:cNvSpPr>
              <p:nvPr/>
            </p:nvSpPr>
            <p:spPr>
              <a:xfrm>
                <a:off x="8711604" y="1674619"/>
                <a:ext cx="535615" cy="461665"/>
              </a:xfrm>
              <a:prstGeom prst="rect">
                <a:avLst/>
              </a:prstGeom>
              <a:blipFill>
                <a:blip r:embed="rId18"/>
                <a:stretch>
                  <a:fillRect b="-2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文本框 8">
                <a:extLst>
                  <a:ext uri="{FF2B5EF4-FFF2-40B4-BE49-F238E27FC236}">
                    <a16:creationId xmlns:a16="http://schemas.microsoft.com/office/drawing/2014/main" id="{172CA416-C0F8-4D29-A471-590E547EBEFB}"/>
                  </a:ext>
                </a:extLst>
              </p:cNvPr>
              <p:cNvSpPr txBox="1"/>
              <p:nvPr/>
            </p:nvSpPr>
            <p:spPr>
              <a:xfrm>
                <a:off x="8711604" y="3937730"/>
                <a:ext cx="535615" cy="47788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𝒍</m:t>
                          </m:r>
                        </m:e>
                        <m:sub>
                          <m:r>
                            <a:rPr lang="en-US" altLang="zh-CN" sz="2400" b="1" i="1" smtClean="0">
                              <a:latin typeface="Cambria Math" panose="02040503050406030204" pitchFamily="18" charset="0"/>
                            </a:rPr>
                            <m:t>𝑴</m:t>
                          </m:r>
                        </m:sub>
                      </m:sSub>
                    </m:oMath>
                  </m:oMathPara>
                </a14:m>
                <a:endParaRPr lang="en-US" sz="2400" b="1" dirty="0"/>
              </a:p>
            </p:txBody>
          </p:sp>
        </mc:Choice>
        <mc:Fallback xmlns="">
          <p:sp>
            <p:nvSpPr>
              <p:cNvPr id="44" name="文本框 8">
                <a:extLst>
                  <a:ext uri="{FF2B5EF4-FFF2-40B4-BE49-F238E27FC236}">
                    <a16:creationId xmlns:a16="http://schemas.microsoft.com/office/drawing/2014/main" id="{172CA416-C0F8-4D29-A471-590E547EBEFB}"/>
                  </a:ext>
                </a:extLst>
              </p:cNvPr>
              <p:cNvSpPr txBox="1">
                <a:spLocks noRot="1" noChangeAspect="1" noMove="1" noResize="1" noEditPoints="1" noAdjustHandles="1" noChangeArrowheads="1" noChangeShapeType="1" noTextEdit="1"/>
              </p:cNvSpPr>
              <p:nvPr/>
            </p:nvSpPr>
            <p:spPr>
              <a:xfrm>
                <a:off x="8711604" y="3937730"/>
                <a:ext cx="535615" cy="477888"/>
              </a:xfrm>
              <a:prstGeom prst="rect">
                <a:avLst/>
              </a:prstGeom>
              <a:blipFill>
                <a:blip r:embed="rId19"/>
                <a:stretch>
                  <a:fillRect l="-1136"/>
                </a:stretch>
              </a:blipFill>
            </p:spPr>
            <p:txBody>
              <a:bodyPr/>
              <a:lstStyle/>
              <a:p>
                <a:r>
                  <a:rPr lang="en-US">
                    <a:noFill/>
                  </a:rPr>
                  <a:t> </a:t>
                </a:r>
              </a:p>
            </p:txBody>
          </p:sp>
        </mc:Fallback>
      </mc:AlternateContent>
      <p:sp>
        <p:nvSpPr>
          <p:cNvPr id="45" name="TextBox 44">
            <a:extLst>
              <a:ext uri="{FF2B5EF4-FFF2-40B4-BE49-F238E27FC236}">
                <a16:creationId xmlns:a16="http://schemas.microsoft.com/office/drawing/2014/main" id="{3435E3F6-0A02-40F0-8E57-F9404AA035AE}"/>
              </a:ext>
            </a:extLst>
          </p:cNvPr>
          <p:cNvSpPr txBox="1"/>
          <p:nvPr/>
        </p:nvSpPr>
        <p:spPr>
          <a:xfrm>
            <a:off x="8118832" y="1536627"/>
            <a:ext cx="535615" cy="584775"/>
          </a:xfrm>
          <a:prstGeom prst="rect">
            <a:avLst/>
          </a:prstGeom>
          <a:noFill/>
        </p:spPr>
        <p:txBody>
          <a:bodyPr wrap="square" rtlCol="0">
            <a:spAutoFit/>
          </a:bodyPr>
          <a:lstStyle/>
          <a:p>
            <a:r>
              <a:rPr lang="en-US" sz="3200" dirty="0"/>
              <a:t>…</a:t>
            </a:r>
          </a:p>
        </p:txBody>
      </p:sp>
      <p:sp>
        <p:nvSpPr>
          <p:cNvPr id="46" name="TextBox 45">
            <a:extLst>
              <a:ext uri="{FF2B5EF4-FFF2-40B4-BE49-F238E27FC236}">
                <a16:creationId xmlns:a16="http://schemas.microsoft.com/office/drawing/2014/main" id="{A2695233-2AA0-4846-9AD2-A77E085FB82F}"/>
              </a:ext>
            </a:extLst>
          </p:cNvPr>
          <p:cNvSpPr txBox="1"/>
          <p:nvPr/>
        </p:nvSpPr>
        <p:spPr>
          <a:xfrm>
            <a:off x="7814832" y="3746432"/>
            <a:ext cx="535615" cy="584775"/>
          </a:xfrm>
          <a:prstGeom prst="rect">
            <a:avLst/>
          </a:prstGeom>
          <a:noFill/>
        </p:spPr>
        <p:txBody>
          <a:bodyPr wrap="square" rtlCol="0">
            <a:spAutoFit/>
          </a:bodyPr>
          <a:lstStyle/>
          <a:p>
            <a:r>
              <a:rPr lang="en-US" sz="3200" dirty="0"/>
              <a:t>…</a:t>
            </a:r>
          </a:p>
        </p:txBody>
      </p: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14B9DE97-566D-4811-9A1F-EEBDE6CB2866}"/>
                  </a:ext>
                </a:extLst>
              </p:cNvPr>
              <p:cNvSpPr txBox="1"/>
              <p:nvPr/>
            </p:nvSpPr>
            <p:spPr>
              <a:xfrm>
                <a:off x="2227322" y="1084325"/>
                <a:ext cx="609337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unc>
                        <m:funcPr>
                          <m:ctrlPr>
                            <a:rPr lang="en-US" altLang="zh-CN" sz="1800" b="0" i="1" smtClean="0">
                              <a:latin typeface="Cambria Math" panose="02040503050406030204" pitchFamily="18" charset="0"/>
                            </a:rPr>
                          </m:ctrlPr>
                        </m:funcPr>
                        <m:fName/>
                        <m:e>
                          <m:r>
                            <a:rPr lang="en-US" altLang="zh-CN" sz="1800" b="0" i="1" smtClean="0">
                              <a:latin typeface="Cambria Math" panose="02040503050406030204" pitchFamily="18" charset="0"/>
                            </a:rPr>
                            <m:t>       </m:t>
                          </m:r>
                          <m:d>
                            <m:dPr>
                              <m:endChr m:val="|"/>
                              <m:ctrlPr>
                                <a:rPr lang="en-US" altLang="zh-CN" sz="1800" b="0" i="1" smtClean="0">
                                  <a:latin typeface="Cambria Math" panose="02040503050406030204" pitchFamily="18" charset="0"/>
                                </a:rPr>
                              </m:ctrlPr>
                            </m:dPr>
                            <m:e>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𝑥</m:t>
                                  </m:r>
                                </m:e>
                                <m:sub>
                                  <m:r>
                                    <a:rPr lang="en-US" altLang="zh-CN" sz="1800" b="0" i="1" smtClean="0">
                                      <a:latin typeface="Cambria Math" panose="02040503050406030204" pitchFamily="18" charset="0"/>
                                    </a:rPr>
                                    <m:t>0</m:t>
                                  </m:r>
                                </m:sub>
                              </m:sSub>
                              <m:r>
                                <a:rPr lang="en-US" altLang="zh-CN" sz="1800" b="0" i="1" smtClean="0">
                                  <a:latin typeface="Cambria Math" panose="02040503050406030204" pitchFamily="18" charset="0"/>
                                </a:rPr>
                                <m:t>,</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𝑥</m:t>
                                  </m:r>
                                </m:e>
                                <m:sub>
                                  <m:r>
                                    <a:rPr lang="en-US" altLang="zh-CN" sz="1800" b="0" i="1" smtClean="0">
                                      <a:latin typeface="Cambria Math" panose="02040503050406030204" pitchFamily="18" charset="0"/>
                                    </a:rPr>
                                    <m:t>1</m:t>
                                  </m:r>
                                </m:sub>
                              </m:sSub>
                              <m:r>
                                <a:rPr lang="en-US" altLang="zh-CN" sz="1800" b="0" i="1" smtClean="0">
                                  <a:latin typeface="Cambria Math" panose="02040503050406030204" pitchFamily="18" charset="0"/>
                                </a:rPr>
                                <m:t>,…</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𝑥</m:t>
                                  </m:r>
                                </m:e>
                                <m:sub>
                                  <m:r>
                                    <a:rPr lang="en-US" altLang="zh-CN" sz="1800" b="0" i="1" smtClean="0">
                                      <a:latin typeface="Cambria Math" panose="02040503050406030204" pitchFamily="18" charset="0"/>
                                    </a:rPr>
                                    <m:t>𝑁</m:t>
                                  </m:r>
                                </m:sub>
                              </m:sSub>
                              <m:r>
                                <a:rPr lang="en-US" altLang="zh-CN" sz="1800" b="0" i="1" smtClean="0">
                                  <a:latin typeface="Cambria Math" panose="02040503050406030204" pitchFamily="18" charset="0"/>
                                </a:rPr>
                                <m:t>,</m:t>
                              </m:r>
                              <m:sSub>
                                <m:sSubPr>
                                  <m:ctrlPr>
                                    <a:rPr lang="en-US" altLang="zh-CN" sz="1800" i="1">
                                      <a:latin typeface="Cambria Math" panose="02040503050406030204" pitchFamily="18" charset="0"/>
                                    </a:rPr>
                                  </m:ctrlPr>
                                </m:sSubPr>
                                <m:e>
                                  <m:r>
                                    <a:rPr lang="en-US" altLang="zh-CN" sz="1800" b="0" i="1" smtClean="0">
                                      <a:latin typeface="Cambria Math" panose="02040503050406030204" pitchFamily="18" charset="0"/>
                                    </a:rPr>
                                    <m:t>𝑙</m:t>
                                  </m:r>
                                </m:e>
                                <m:sub>
                                  <m:r>
                                    <a:rPr lang="en-US" altLang="zh-CN" sz="1800" b="0" i="1" smtClean="0">
                                      <a:latin typeface="Cambria Math" panose="02040503050406030204" pitchFamily="18" charset="0"/>
                                    </a:rPr>
                                    <m:t>0</m:t>
                                  </m:r>
                                </m:sub>
                              </m:sSub>
                              <m:r>
                                <a:rPr lang="en-US" altLang="zh-CN" sz="1800" b="0" i="1" smtClean="0">
                                  <a:latin typeface="Cambria Math" panose="02040503050406030204" pitchFamily="18" charset="0"/>
                                </a:rPr>
                                <m:t>,</m:t>
                              </m:r>
                              <m:sSub>
                                <m:sSubPr>
                                  <m:ctrlPr>
                                    <a:rPr lang="en-US" altLang="zh-CN" sz="1800" i="1">
                                      <a:latin typeface="Cambria Math" panose="02040503050406030204" pitchFamily="18" charset="0"/>
                                    </a:rPr>
                                  </m:ctrlPr>
                                </m:sSubPr>
                                <m:e>
                                  <m:r>
                                    <a:rPr lang="en-US" altLang="zh-CN" sz="1800" b="0" i="1" smtClean="0">
                                      <a:latin typeface="Cambria Math" panose="02040503050406030204" pitchFamily="18" charset="0"/>
                                    </a:rPr>
                                    <m:t>𝑙</m:t>
                                  </m:r>
                                </m:e>
                                <m:sub>
                                  <m:r>
                                    <a:rPr lang="en-US" altLang="zh-CN" sz="1800" b="0" i="1" smtClean="0">
                                      <a:latin typeface="Cambria Math" panose="02040503050406030204" pitchFamily="18" charset="0"/>
                                    </a:rPr>
                                    <m:t>1</m:t>
                                  </m:r>
                                </m:sub>
                              </m:sSub>
                              <m:r>
                                <a:rPr lang="en-US" altLang="zh-CN" sz="1800" b="0" i="1" smtClean="0">
                                  <a:latin typeface="Cambria Math" panose="02040503050406030204" pitchFamily="18" charset="0"/>
                                </a:rPr>
                                <m:t>…</m:t>
                              </m:r>
                              <m:sSub>
                                <m:sSubPr>
                                  <m:ctrlPr>
                                    <a:rPr lang="en-US" altLang="zh-CN" sz="1800" i="1">
                                      <a:latin typeface="Cambria Math" panose="02040503050406030204" pitchFamily="18" charset="0"/>
                                    </a:rPr>
                                  </m:ctrlPr>
                                </m:sSubPr>
                                <m:e>
                                  <m:r>
                                    <a:rPr lang="en-US" altLang="zh-CN" sz="1800" b="0" i="1" smtClean="0">
                                      <a:latin typeface="Cambria Math" panose="02040503050406030204" pitchFamily="18" charset="0"/>
                                    </a:rPr>
                                    <m:t>𝑙</m:t>
                                  </m:r>
                                </m:e>
                                <m:sub>
                                  <m:r>
                                    <a:rPr lang="en-US" altLang="zh-CN" sz="1800" b="0" i="1" smtClean="0">
                                      <a:latin typeface="Cambria Math" panose="02040503050406030204" pitchFamily="18" charset="0"/>
                                    </a:rPr>
                                    <m:t>𝑀</m:t>
                                  </m:r>
                                </m:sub>
                              </m:sSub>
                            </m:e>
                          </m:d>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𝑢</m:t>
                              </m:r>
                            </m:e>
                            <m:sub>
                              <m:r>
                                <a:rPr lang="en-US" altLang="zh-CN" sz="1800" i="1">
                                  <a:latin typeface="Cambria Math" panose="02040503050406030204" pitchFamily="18" charset="0"/>
                                </a:rPr>
                                <m:t>0</m:t>
                              </m:r>
                            </m:sub>
                          </m:sSub>
                          <m:r>
                            <a:rPr lang="en-US" altLang="zh-CN" sz="1800" b="0" i="1" smtClean="0">
                              <a:latin typeface="Cambria Math" panose="02040503050406030204" pitchFamily="18" charset="0"/>
                            </a:rPr>
                            <m:t>,</m:t>
                          </m:r>
                          <m:sSub>
                            <m:sSubPr>
                              <m:ctrlPr>
                                <a:rPr lang="en-US" altLang="zh-CN" sz="1800" i="1">
                                  <a:latin typeface="Cambria Math" panose="02040503050406030204" pitchFamily="18" charset="0"/>
                                </a:rPr>
                              </m:ctrlPr>
                            </m:sSubPr>
                            <m:e>
                              <m:r>
                                <a:rPr lang="en-US" altLang="zh-CN" sz="1800" b="0" i="1" smtClean="0">
                                  <a:latin typeface="Cambria Math" panose="02040503050406030204" pitchFamily="18" charset="0"/>
                                </a:rPr>
                                <m:t>𝑢</m:t>
                              </m:r>
                            </m:e>
                            <m:sub>
                              <m:r>
                                <a:rPr lang="en-US" altLang="zh-CN" sz="1800" b="0" i="1" smtClean="0">
                                  <a:latin typeface="Cambria Math" panose="02040503050406030204" pitchFamily="18" charset="0"/>
                                </a:rPr>
                                <m:t>01</m:t>
                              </m:r>
                            </m:sub>
                          </m:s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𝑢</m:t>
                              </m:r>
                            </m:e>
                            <m:sub>
                              <m:r>
                                <a:rPr lang="en-US" altLang="zh-CN" sz="1800" i="1">
                                  <a:latin typeface="Cambria Math" panose="02040503050406030204" pitchFamily="18" charset="0"/>
                                </a:rPr>
                                <m:t>1</m:t>
                              </m:r>
                              <m:r>
                                <a:rPr lang="en-US" altLang="zh-CN" sz="1800" b="0" i="1" smtClean="0">
                                  <a:latin typeface="Cambria Math" panose="02040503050406030204" pitchFamily="18" charset="0"/>
                                </a:rPr>
                                <m:t>2</m:t>
                              </m:r>
                            </m:sub>
                          </m:sSub>
                          <m:r>
                            <a:rPr lang="en-US" altLang="zh-CN" sz="1800" b="0" i="1" smtClean="0">
                              <a:latin typeface="Cambria Math" panose="02040503050406030204" pitchFamily="18" charset="0"/>
                            </a:rPr>
                            <m:t>…</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𝑢</m:t>
                              </m:r>
                            </m:e>
                            <m:sub>
                              <m:r>
                                <a:rPr lang="en-US" altLang="zh-CN" sz="1800" b="0" i="1" smtClean="0">
                                  <a:latin typeface="Cambria Math" panose="02040503050406030204" pitchFamily="18" charset="0"/>
                                </a:rPr>
                                <m:t>𝑁</m:t>
                              </m:r>
                              <m:r>
                                <a:rPr lang="en-US" altLang="zh-CN" sz="1800" b="0" i="1" smtClean="0">
                                  <a:latin typeface="Cambria Math" panose="02040503050406030204" pitchFamily="18" charset="0"/>
                                </a:rPr>
                                <m:t>−1</m:t>
                              </m:r>
                              <m:r>
                                <a:rPr lang="en-US" altLang="zh-CN" sz="1800" b="0" i="1" smtClean="0">
                                  <a:latin typeface="Cambria Math" panose="02040503050406030204" pitchFamily="18" charset="0"/>
                                </a:rPr>
                                <m:t>𝑁</m:t>
                              </m:r>
                            </m:sub>
                          </m:sSub>
                          <m:sSub>
                            <m:sSubPr>
                              <m:ctrlPr>
                                <a:rPr lang="en-US" altLang="zh-CN" sz="1800" i="1">
                                  <a:latin typeface="Cambria Math" panose="02040503050406030204" pitchFamily="18" charset="0"/>
                                </a:rPr>
                              </m:ctrlPr>
                            </m:sSubPr>
                            <m:e>
                              <m:r>
                                <a:rPr lang="en-US" altLang="zh-CN" sz="1800" b="0" i="1" smtClean="0">
                                  <a:latin typeface="Cambria Math" panose="02040503050406030204" pitchFamily="18" charset="0"/>
                                </a:rPr>
                                <m:t>𝑚</m:t>
                              </m:r>
                            </m:e>
                            <m:sub>
                              <m:r>
                                <a:rPr lang="en-US" altLang="zh-CN" sz="1800" i="1">
                                  <a:latin typeface="Cambria Math" panose="02040503050406030204" pitchFamily="18" charset="0"/>
                                </a:rPr>
                                <m:t>0</m:t>
                              </m:r>
                              <m:r>
                                <a:rPr lang="en-US" altLang="zh-CN" sz="1800" b="0" i="1" smtClean="0">
                                  <a:latin typeface="Cambria Math" panose="02040503050406030204" pitchFamily="18" charset="0"/>
                                </a:rPr>
                                <m:t>0</m:t>
                              </m:r>
                            </m:sub>
                          </m:sSub>
                          <m:r>
                            <a:rPr lang="en-US" altLang="zh-CN" sz="1800" i="1">
                              <a:latin typeface="Cambria Math" panose="02040503050406030204" pitchFamily="18" charset="0"/>
                            </a:rPr>
                            <m:t>…</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r>
                                <a:rPr lang="en-US" altLang="zh-CN" sz="1800" i="1">
                                  <a:latin typeface="Cambria Math" panose="02040503050406030204" pitchFamily="18" charset="0"/>
                                </a:rPr>
                                <m:t>𝑁𝑀</m:t>
                              </m:r>
                            </m:sub>
                          </m:sSub>
                          <m:r>
                            <a:rPr lang="en-US" altLang="zh-CN" sz="1800" b="0" i="1" smtClean="0">
                              <a:latin typeface="Cambria Math" panose="02040503050406030204" pitchFamily="18" charset="0"/>
                            </a:rPr>
                            <m:t>)</m:t>
                          </m:r>
                        </m:e>
                      </m:func>
                    </m:oMath>
                  </m:oMathPara>
                </a14:m>
                <a:endParaRPr lang="en-US" dirty="0"/>
              </a:p>
            </p:txBody>
          </p:sp>
        </mc:Choice>
        <mc:Fallback xmlns="">
          <p:sp>
            <p:nvSpPr>
              <p:cNvPr id="47" name="TextBox 46">
                <a:extLst>
                  <a:ext uri="{FF2B5EF4-FFF2-40B4-BE49-F238E27FC236}">
                    <a16:creationId xmlns:a16="http://schemas.microsoft.com/office/drawing/2014/main" id="{14B9DE97-566D-4811-9A1F-EEBDE6CB2866}"/>
                  </a:ext>
                </a:extLst>
              </p:cNvPr>
              <p:cNvSpPr txBox="1">
                <a:spLocks noRot="1" noChangeAspect="1" noMove="1" noResize="1" noEditPoints="1" noAdjustHandles="1" noChangeArrowheads="1" noChangeShapeType="1" noTextEdit="1"/>
              </p:cNvSpPr>
              <p:nvPr/>
            </p:nvSpPr>
            <p:spPr>
              <a:xfrm>
                <a:off x="2227322" y="1084325"/>
                <a:ext cx="6093372" cy="369332"/>
              </a:xfrm>
              <a:prstGeom prst="rect">
                <a:avLst/>
              </a:prstGeom>
              <a:blipFill>
                <a:blip r:embed="rId20"/>
                <a:stretch>
                  <a:fillRect r="-600" b="-13333"/>
                </a:stretch>
              </a:blipFill>
            </p:spPr>
            <p:txBody>
              <a:bodyPr/>
              <a:lstStyle/>
              <a:p>
                <a:r>
                  <a:rPr lang="en-US">
                    <a:noFill/>
                  </a:rPr>
                  <a:t> </a:t>
                </a:r>
              </a:p>
            </p:txBody>
          </p:sp>
        </mc:Fallback>
      </mc:AlternateContent>
    </p:spTree>
    <p:extLst>
      <p:ext uri="{BB962C8B-B14F-4D97-AF65-F5344CB8AC3E}">
        <p14:creationId xmlns:p14="http://schemas.microsoft.com/office/powerpoint/2010/main" val="3278526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decel="10000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2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2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BBAA1D-D286-4C38-8CEA-9C328A7B170A}"/>
              </a:ext>
            </a:extLst>
          </p:cNvPr>
          <p:cNvSpPr>
            <a:spLocks noGrp="1"/>
          </p:cNvSpPr>
          <p:nvPr>
            <p:ph type="title"/>
          </p:nvPr>
        </p:nvSpPr>
        <p:spPr>
          <a:xfrm>
            <a:off x="357078" y="584363"/>
            <a:ext cx="4829969" cy="1325563"/>
          </a:xfrm>
        </p:spPr>
        <p:txBody>
          <a:bodyPr/>
          <a:lstStyle/>
          <a:p>
            <a:r>
              <a:rPr lang="en-US" dirty="0"/>
              <a:t>Graph O</a:t>
            </a:r>
            <a:r>
              <a:rPr lang="en-US" altLang="zh-CN" dirty="0"/>
              <a:t>ptimization</a:t>
            </a:r>
            <a:endParaRPr lang="en-US" dirty="0"/>
          </a:p>
        </p:txBody>
      </p:sp>
      <mc:AlternateContent xmlns:mc="http://schemas.openxmlformats.org/markup-compatibility/2006" xmlns:a14="http://schemas.microsoft.com/office/drawing/2010/main">
        <mc:Choice Requires="a14">
          <p:sp>
            <p:nvSpPr>
              <p:cNvPr id="66" name="矩形 65">
                <a:extLst>
                  <a:ext uri="{FF2B5EF4-FFF2-40B4-BE49-F238E27FC236}">
                    <a16:creationId xmlns:a16="http://schemas.microsoft.com/office/drawing/2014/main" id="{73EF125D-10F5-42FA-B471-283BBF1EDFF6}"/>
                  </a:ext>
                </a:extLst>
              </p:cNvPr>
              <p:cNvSpPr/>
              <p:nvPr/>
            </p:nvSpPr>
            <p:spPr>
              <a:xfrm>
                <a:off x="868680" y="3332004"/>
                <a:ext cx="10295545" cy="46166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unc>
                        <m:funcPr>
                          <m:ctrlPr>
                            <a:rPr lang="en-US" altLang="zh-CN" sz="2400" b="0" i="1" smtClean="0">
                              <a:latin typeface="Cambria Math" panose="02040503050406030204" pitchFamily="18" charset="0"/>
                            </a:rPr>
                          </m:ctrlPr>
                        </m:funcPr>
                        <m:fName>
                          <m:sSup>
                            <m:sSupPr>
                              <m:ctrlPr>
                                <a:rPr lang="en-US" sz="2400" i="1">
                                  <a:latin typeface="Cambria Math" panose="02040503050406030204" pitchFamily="18" charset="0"/>
                                </a:rPr>
                              </m:ctrlPr>
                            </m:sSupPr>
                            <m:e>
                              <m:r>
                                <a:rPr lang="en-US" sz="2400" b="1" i="1">
                                  <a:latin typeface="Cambria Math" panose="02040503050406030204" pitchFamily="18" charset="0"/>
                                  <a:ea typeface="Cambria Math" panose="02040503050406030204" pitchFamily="18" charset="0"/>
                                </a:rPr>
                                <m:t>𝝁</m:t>
                              </m:r>
                            </m:e>
                            <m:sup>
                              <m:r>
                                <a:rPr lang="en-US" sz="2400" i="1">
                                  <a:latin typeface="Cambria Math" panose="02040503050406030204" pitchFamily="18" charset="0"/>
                                </a:rPr>
                                <m:t>∗</m:t>
                              </m:r>
                            </m:sup>
                          </m:sSup>
                          <m:r>
                            <a:rPr lang="en-US" sz="2400" i="1">
                              <a:latin typeface="Cambria Math" panose="02040503050406030204" pitchFamily="18" charset="0"/>
                            </a:rPr>
                            <m:t>=</m:t>
                          </m:r>
                          <m:r>
                            <a:rPr lang="en-US" sz="2400" i="1">
                              <a:latin typeface="Cambria Math" panose="02040503050406030204" pitchFamily="18" charset="0"/>
                            </a:rPr>
                            <m:t>𝑎𝑟𝑔𝑚𝑎𝑥</m:t>
                          </m:r>
                        </m:fName>
                        <m:e>
                          <m:r>
                            <a:rPr lang="en-US" altLang="zh-CN" sz="2400" b="0" i="1" smtClean="0">
                              <a:latin typeface="Cambria Math" panose="02040503050406030204" pitchFamily="18" charset="0"/>
                            </a:rPr>
                            <m:t>𝑃</m:t>
                          </m:r>
                          <m:d>
                            <m:dPr>
                              <m:endChr m:val="|"/>
                              <m:ctrlPr>
                                <a:rPr lang="en-US" altLang="zh-CN" sz="2400" b="0" i="1" smtClean="0">
                                  <a:latin typeface="Cambria Math" panose="02040503050406030204" pitchFamily="18" charset="0"/>
                                </a:rPr>
                              </m:ctrlPr>
                            </m:dPr>
                            <m:e>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𝑥</m:t>
                                  </m:r>
                                </m:e>
                                <m:sub>
                                  <m:r>
                                    <a:rPr lang="en-US" altLang="zh-CN" sz="2400" b="0" i="1" smtClean="0">
                                      <a:latin typeface="Cambria Math" panose="02040503050406030204" pitchFamily="18" charset="0"/>
                                    </a:rPr>
                                    <m:t>0</m:t>
                                  </m:r>
                                </m:sub>
                              </m:sSub>
                              <m:r>
                                <a:rPr lang="en-US" altLang="zh-CN" sz="2400" b="0" i="1" smtClean="0">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b="0" i="1" smtClean="0">
                                      <a:latin typeface="Cambria Math" panose="02040503050406030204" pitchFamily="18" charset="0"/>
                                    </a:rPr>
                                    <m:t>1</m:t>
                                  </m:r>
                                </m:sub>
                              </m:sSub>
                              <m:r>
                                <a:rPr lang="en-US" altLang="zh-CN" sz="2400" b="0" i="1" smtClean="0">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i="1">
                                      <a:latin typeface="Cambria Math" panose="02040503050406030204" pitchFamily="18" charset="0"/>
                                    </a:rPr>
                                    <m:t>𝑁</m:t>
                                  </m:r>
                                  <m:r>
                                    <a:rPr lang="en-US" altLang="zh-CN" sz="2400" i="1" smtClean="0">
                                      <a:latin typeface="Cambria Math" panose="02040503050406030204" pitchFamily="18" charset="0"/>
                                    </a:rPr>
                                    <m:t>−</m:t>
                                  </m:r>
                                  <m:r>
                                    <a:rPr lang="en-US" altLang="zh-CN" sz="2400" b="0" i="1" smtClean="0">
                                      <a:latin typeface="Cambria Math" panose="02040503050406030204" pitchFamily="18" charset="0"/>
                                    </a:rPr>
                                    <m:t>1</m:t>
                                  </m:r>
                                </m:sub>
                              </m:sSub>
                              <m:r>
                                <a:rPr lang="en-US" altLang="zh-CN" sz="2400" b="0" i="1" smtClean="0">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b="0" i="1" smtClean="0">
                                      <a:latin typeface="Cambria Math" panose="02040503050406030204" pitchFamily="18" charset="0"/>
                                    </a:rPr>
                                    <m:t>𝑁</m:t>
                                  </m:r>
                                </m:sub>
                              </m:sSub>
                              <m:r>
                                <a:rPr lang="en-US" altLang="zh-CN" sz="2400" b="0" i="1" smtClean="0">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b="0" i="1" smtClean="0">
                                      <a:latin typeface="Cambria Math" panose="02040503050406030204" pitchFamily="18" charset="0"/>
                                    </a:rPr>
                                    <m:t>𝑙</m:t>
                                  </m:r>
                                </m:e>
                                <m:sub>
                                  <m:r>
                                    <a:rPr lang="en-US" altLang="zh-CN" sz="2400" b="0" i="1" smtClean="0">
                                      <a:latin typeface="Cambria Math" panose="02040503050406030204" pitchFamily="18" charset="0"/>
                                    </a:rPr>
                                    <m:t>0</m:t>
                                  </m:r>
                                </m:sub>
                              </m:sSub>
                              <m:r>
                                <a:rPr lang="en-US" altLang="zh-CN" sz="2400" b="0" i="1" smtClean="0">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b="0" i="1" smtClean="0">
                                      <a:latin typeface="Cambria Math" panose="02040503050406030204" pitchFamily="18" charset="0"/>
                                    </a:rPr>
                                    <m:t>𝑙</m:t>
                                  </m:r>
                                </m:e>
                                <m:sub>
                                  <m:r>
                                    <a:rPr lang="en-US" altLang="zh-CN" sz="2400" b="0" i="1" smtClean="0">
                                      <a:latin typeface="Cambria Math" panose="02040503050406030204" pitchFamily="18" charset="0"/>
                                    </a:rPr>
                                    <m:t>1</m:t>
                                  </m:r>
                                </m:sub>
                              </m:sSub>
                              <m:r>
                                <a:rPr lang="en-US" altLang="zh-CN" sz="2400" b="0" i="1" smtClean="0">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b="0" i="1" smtClean="0">
                                      <a:latin typeface="Cambria Math" panose="02040503050406030204" pitchFamily="18" charset="0"/>
                                    </a:rPr>
                                    <m:t>𝑙</m:t>
                                  </m:r>
                                </m:e>
                                <m:sub>
                                  <m:r>
                                    <a:rPr lang="en-US" altLang="zh-CN" sz="2400" b="0" i="1" smtClean="0">
                                      <a:latin typeface="Cambria Math" panose="02040503050406030204" pitchFamily="18" charset="0"/>
                                    </a:rPr>
                                    <m:t>𝑀</m:t>
                                  </m:r>
                                </m:sub>
                              </m:sSub>
                            </m:e>
                          </m:d>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𝑢</m:t>
                              </m:r>
                            </m:e>
                            <m:sub>
                              <m:r>
                                <a:rPr lang="en-US" altLang="zh-CN" sz="2400" i="1">
                                  <a:latin typeface="Cambria Math" panose="02040503050406030204" pitchFamily="18" charset="0"/>
                                </a:rPr>
                                <m:t>0</m:t>
                              </m:r>
                            </m:sub>
                          </m:sSub>
                          <m:sSub>
                            <m:sSubPr>
                              <m:ctrlPr>
                                <a:rPr lang="en-US" altLang="zh-CN" sz="2400" i="1">
                                  <a:latin typeface="Cambria Math" panose="02040503050406030204" pitchFamily="18" charset="0"/>
                                </a:rPr>
                              </m:ctrlPr>
                            </m:sSubPr>
                            <m:e>
                              <m:r>
                                <a:rPr lang="en-US" altLang="zh-CN" sz="2400" b="0" i="1" smtClean="0">
                                  <a:latin typeface="Cambria Math" panose="02040503050406030204" pitchFamily="18" charset="0"/>
                                </a:rPr>
                                <m:t>𝑢</m:t>
                              </m:r>
                            </m:e>
                            <m:sub>
                              <m:r>
                                <a:rPr lang="en-US" altLang="zh-CN" sz="2400" b="0" i="1" smtClean="0">
                                  <a:latin typeface="Cambria Math" panose="02040503050406030204" pitchFamily="18" charset="0"/>
                                </a:rPr>
                                <m:t>01</m:t>
                              </m:r>
                            </m:sub>
                          </m:sSub>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𝑢</m:t>
                              </m:r>
                            </m:e>
                            <m:sub>
                              <m:r>
                                <a:rPr lang="en-US" altLang="zh-CN" sz="2400" i="1">
                                  <a:latin typeface="Cambria Math" panose="02040503050406030204" pitchFamily="18" charset="0"/>
                                </a:rPr>
                                <m:t>1</m:t>
                              </m:r>
                              <m:r>
                                <a:rPr lang="en-US" altLang="zh-CN" sz="2400" b="0" i="1" smtClean="0">
                                  <a:latin typeface="Cambria Math" panose="02040503050406030204" pitchFamily="18" charset="0"/>
                                </a:rPr>
                                <m:t>2</m:t>
                              </m:r>
                            </m:sub>
                          </m:sSub>
                          <m:r>
                            <a:rPr lang="en-US" altLang="zh-CN" sz="2400" b="0" i="1" smtClean="0">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𝑢</m:t>
                              </m:r>
                            </m:e>
                            <m:sub>
                              <m:r>
                                <a:rPr lang="en-US" altLang="zh-CN" sz="2400" b="0" i="1" smtClean="0">
                                  <a:latin typeface="Cambria Math" panose="02040503050406030204" pitchFamily="18" charset="0"/>
                                </a:rPr>
                                <m:t>𝑁</m:t>
                              </m:r>
                              <m:r>
                                <a:rPr lang="en-US" altLang="zh-CN" sz="2400" b="0" i="1" smtClean="0">
                                  <a:latin typeface="Cambria Math" panose="02040503050406030204" pitchFamily="18" charset="0"/>
                                </a:rPr>
                                <m:t>−1</m:t>
                              </m:r>
                              <m:r>
                                <a:rPr lang="en-US" altLang="zh-CN" sz="2400" b="0" i="1" smtClean="0">
                                  <a:latin typeface="Cambria Math" panose="02040503050406030204" pitchFamily="18" charset="0"/>
                                </a:rPr>
                                <m:t>𝑁</m:t>
                              </m:r>
                            </m:sub>
                          </m:sSub>
                          <m:sSub>
                            <m:sSubPr>
                              <m:ctrlPr>
                                <a:rPr lang="en-US" altLang="zh-CN" sz="2400" i="1">
                                  <a:latin typeface="Cambria Math" panose="02040503050406030204" pitchFamily="18" charset="0"/>
                                </a:rPr>
                              </m:ctrlPr>
                            </m:sSubPr>
                            <m:e>
                              <m:r>
                                <a:rPr lang="en-US" altLang="zh-CN" sz="2400" b="0" i="1" smtClean="0">
                                  <a:latin typeface="Cambria Math" panose="02040503050406030204" pitchFamily="18" charset="0"/>
                                </a:rPr>
                                <m:t>𝑚</m:t>
                              </m:r>
                            </m:e>
                            <m:sub>
                              <m:r>
                                <a:rPr lang="en-US" altLang="zh-CN" sz="2400" i="1">
                                  <a:latin typeface="Cambria Math" panose="02040503050406030204" pitchFamily="18" charset="0"/>
                                </a:rPr>
                                <m:t>0</m:t>
                              </m:r>
                              <m:r>
                                <a:rPr lang="en-US" altLang="zh-CN" sz="2400" b="0" i="1" smtClean="0">
                                  <a:latin typeface="Cambria Math" panose="02040503050406030204" pitchFamily="18" charset="0"/>
                                </a:rPr>
                                <m:t>0</m:t>
                              </m:r>
                            </m:sub>
                          </m:sSub>
                          <m:sSub>
                            <m:sSubPr>
                              <m:ctrlPr>
                                <a:rPr lang="en-US" altLang="zh-CN" sz="2400" i="1">
                                  <a:latin typeface="Cambria Math" panose="02040503050406030204" pitchFamily="18" charset="0"/>
                                </a:rPr>
                              </m:ctrlPr>
                            </m:sSubPr>
                            <m:e>
                              <m:r>
                                <a:rPr lang="en-US" altLang="zh-CN" sz="2400" b="0" i="1" smtClean="0">
                                  <a:latin typeface="Cambria Math" panose="02040503050406030204" pitchFamily="18" charset="0"/>
                                </a:rPr>
                                <m:t>𝑚</m:t>
                              </m:r>
                            </m:e>
                            <m:sub>
                              <m:r>
                                <a:rPr lang="en-US" altLang="zh-CN" sz="2400" i="1">
                                  <a:latin typeface="Cambria Math" panose="02040503050406030204" pitchFamily="18" charset="0"/>
                                </a:rPr>
                                <m:t>1</m:t>
                              </m:r>
                              <m:r>
                                <a:rPr lang="en-US" altLang="zh-CN" sz="2400" b="0" i="1" smtClean="0">
                                  <a:latin typeface="Cambria Math" panose="02040503050406030204" pitchFamily="18" charset="0"/>
                                </a:rPr>
                                <m:t>1</m:t>
                              </m:r>
                            </m:sub>
                          </m:sSub>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b="0" i="1" smtClean="0">
                                  <a:latin typeface="Cambria Math" panose="02040503050406030204" pitchFamily="18" charset="0"/>
                                </a:rPr>
                                <m:t>𝑚</m:t>
                              </m:r>
                            </m:e>
                            <m:sub>
                              <m:r>
                                <a:rPr lang="en-US" altLang="zh-CN" sz="2400" i="1">
                                  <a:latin typeface="Cambria Math" panose="02040503050406030204" pitchFamily="18" charset="0"/>
                                </a:rPr>
                                <m:t>𝑁</m:t>
                              </m:r>
                              <m:r>
                                <a:rPr lang="en-US" altLang="zh-CN" sz="2400" b="0" i="1" smtClean="0">
                                  <a:latin typeface="Cambria Math" panose="02040503050406030204" pitchFamily="18" charset="0"/>
                                </a:rPr>
                                <m:t>𝑀</m:t>
                              </m:r>
                            </m:sub>
                          </m:sSub>
                          <m:r>
                            <a:rPr lang="en-US" altLang="zh-CN" sz="2400" b="0" i="1" smtClean="0">
                              <a:latin typeface="Cambria Math" panose="02040503050406030204" pitchFamily="18" charset="0"/>
                            </a:rPr>
                            <m:t>)</m:t>
                          </m:r>
                        </m:e>
                      </m:func>
                    </m:oMath>
                  </m:oMathPara>
                </a14:m>
                <a:endParaRPr lang="en-US" sz="2400" dirty="0"/>
              </a:p>
            </p:txBody>
          </p:sp>
        </mc:Choice>
        <mc:Fallback xmlns="">
          <p:sp>
            <p:nvSpPr>
              <p:cNvPr id="66" name="矩形 65">
                <a:extLst>
                  <a:ext uri="{FF2B5EF4-FFF2-40B4-BE49-F238E27FC236}">
                    <a16:creationId xmlns:a16="http://schemas.microsoft.com/office/drawing/2014/main" id="{73EF125D-10F5-42FA-B471-283BBF1EDFF6}"/>
                  </a:ext>
                </a:extLst>
              </p:cNvPr>
              <p:cNvSpPr>
                <a:spLocks noRot="1" noChangeAspect="1" noMove="1" noResize="1" noEditPoints="1" noAdjustHandles="1" noChangeArrowheads="1" noChangeShapeType="1" noTextEdit="1"/>
              </p:cNvSpPr>
              <p:nvPr/>
            </p:nvSpPr>
            <p:spPr>
              <a:xfrm>
                <a:off x="868680" y="3332004"/>
                <a:ext cx="10295545" cy="461665"/>
              </a:xfrm>
              <a:prstGeom prst="rect">
                <a:avLst/>
              </a:prstGeom>
              <a:blipFill>
                <a:blip r:embed="rId3"/>
                <a:stretch>
                  <a:fillRect l="-178" r="-2370" b="-18667"/>
                </a:stretch>
              </a:blipFill>
            </p:spPr>
            <p:txBody>
              <a:bodyPr/>
              <a:lstStyle/>
              <a:p>
                <a:r>
                  <a:rPr lang="en-US">
                    <a:noFill/>
                  </a:rPr>
                  <a:t> </a:t>
                </a:r>
              </a:p>
            </p:txBody>
          </p:sp>
        </mc:Fallback>
      </mc:AlternateContent>
      <p:sp>
        <p:nvSpPr>
          <p:cNvPr id="3" name="左大括号 2">
            <a:extLst>
              <a:ext uri="{FF2B5EF4-FFF2-40B4-BE49-F238E27FC236}">
                <a16:creationId xmlns:a16="http://schemas.microsoft.com/office/drawing/2014/main" id="{04F4B2DD-1B6E-4162-AE8E-E80276E30971}"/>
              </a:ext>
            </a:extLst>
          </p:cNvPr>
          <p:cNvSpPr/>
          <p:nvPr/>
        </p:nvSpPr>
        <p:spPr>
          <a:xfrm rot="16200000">
            <a:off x="4726741" y="2582925"/>
            <a:ext cx="461664" cy="3085103"/>
          </a:xfrm>
          <a:prstGeom prst="leftBrace">
            <a:avLst>
              <a:gd name="adj1" fmla="val 48033"/>
              <a:gd name="adj2" fmla="val 48335"/>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文本框 26">
            <a:extLst>
              <a:ext uri="{FF2B5EF4-FFF2-40B4-BE49-F238E27FC236}">
                <a16:creationId xmlns:a16="http://schemas.microsoft.com/office/drawing/2014/main" id="{D94BFCE8-3E39-4F58-8655-8F5C18A14D5D}"/>
              </a:ext>
            </a:extLst>
          </p:cNvPr>
          <p:cNvSpPr txBox="1"/>
          <p:nvPr/>
        </p:nvSpPr>
        <p:spPr>
          <a:xfrm>
            <a:off x="4566982" y="4419329"/>
            <a:ext cx="1491608" cy="461665"/>
          </a:xfrm>
          <a:prstGeom prst="rect">
            <a:avLst/>
          </a:prstGeom>
          <a:noFill/>
        </p:spPr>
        <p:txBody>
          <a:bodyPr wrap="square" rtlCol="0">
            <a:spAutoFit/>
          </a:bodyPr>
          <a:lstStyle/>
          <a:p>
            <a:r>
              <a:rPr lang="en-US" dirty="0"/>
              <a:t>Nodes (</a:t>
            </a:r>
            <a:r>
              <a:rPr lang="en-US" sz="2400" b="1" dirty="0">
                <a:latin typeface="Cambria Math" panose="02040503050406030204" pitchFamily="18" charset="0"/>
                <a:ea typeface="Cambria Math" panose="02040503050406030204" pitchFamily="18" charset="0"/>
              </a:rPr>
              <a:t>𝜇</a:t>
            </a:r>
            <a:r>
              <a:rPr lang="en-US" dirty="0"/>
              <a:t>) </a:t>
            </a:r>
          </a:p>
        </p:txBody>
      </p:sp>
      <p:sp>
        <p:nvSpPr>
          <p:cNvPr id="68" name="文本框 67">
            <a:extLst>
              <a:ext uri="{FF2B5EF4-FFF2-40B4-BE49-F238E27FC236}">
                <a16:creationId xmlns:a16="http://schemas.microsoft.com/office/drawing/2014/main" id="{E2ED826C-673E-4950-86A5-72E2E5351415}"/>
              </a:ext>
            </a:extLst>
          </p:cNvPr>
          <p:cNvSpPr txBox="1"/>
          <p:nvPr/>
        </p:nvSpPr>
        <p:spPr>
          <a:xfrm>
            <a:off x="8573686" y="4380828"/>
            <a:ext cx="1491608" cy="369332"/>
          </a:xfrm>
          <a:prstGeom prst="rect">
            <a:avLst/>
          </a:prstGeom>
          <a:noFill/>
        </p:spPr>
        <p:txBody>
          <a:bodyPr wrap="square" rtlCol="0">
            <a:spAutoFit/>
          </a:bodyPr>
          <a:lstStyle/>
          <a:p>
            <a:r>
              <a:rPr lang="en-US" dirty="0"/>
              <a:t>Edges </a:t>
            </a:r>
          </a:p>
        </p:txBody>
      </p:sp>
      <p:sp>
        <p:nvSpPr>
          <p:cNvPr id="69" name="左大括号 68">
            <a:extLst>
              <a:ext uri="{FF2B5EF4-FFF2-40B4-BE49-F238E27FC236}">
                <a16:creationId xmlns:a16="http://schemas.microsoft.com/office/drawing/2014/main" id="{127F829B-2B3C-4162-9D15-90AC2F154D7B}"/>
              </a:ext>
            </a:extLst>
          </p:cNvPr>
          <p:cNvSpPr/>
          <p:nvPr/>
        </p:nvSpPr>
        <p:spPr>
          <a:xfrm rot="16200000">
            <a:off x="8715050" y="2039108"/>
            <a:ext cx="461664" cy="4145276"/>
          </a:xfrm>
          <a:prstGeom prst="leftBrace">
            <a:avLst>
              <a:gd name="adj1" fmla="val 48033"/>
              <a:gd name="adj2" fmla="val 48335"/>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29" name="Picture 28">
            <a:extLst>
              <a:ext uri="{FF2B5EF4-FFF2-40B4-BE49-F238E27FC236}">
                <a16:creationId xmlns:a16="http://schemas.microsoft.com/office/drawing/2014/main" id="{0CEA25D1-E4DA-4345-8CEB-9D2F7E861B48}"/>
              </a:ext>
            </a:extLst>
          </p:cNvPr>
          <p:cNvPicPr>
            <a:picLocks noChangeAspect="1"/>
          </p:cNvPicPr>
          <p:nvPr/>
        </p:nvPicPr>
        <p:blipFill>
          <a:blip r:embed="rId4"/>
          <a:stretch>
            <a:fillRect/>
          </a:stretch>
        </p:blipFill>
        <p:spPr>
          <a:xfrm>
            <a:off x="4957573" y="187950"/>
            <a:ext cx="6206652" cy="2569202"/>
          </a:xfrm>
          <a:prstGeom prst="rect">
            <a:avLst/>
          </a:prstGeom>
        </p:spPr>
      </p:pic>
      <mc:AlternateContent xmlns:mc="http://schemas.openxmlformats.org/markup-compatibility/2006" xmlns:a14="http://schemas.microsoft.com/office/drawing/2010/main">
        <mc:Choice Requires="a14">
          <p:sp>
            <p:nvSpPr>
              <p:cNvPr id="100" name="TextBox 99">
                <a:extLst>
                  <a:ext uri="{FF2B5EF4-FFF2-40B4-BE49-F238E27FC236}">
                    <a16:creationId xmlns:a16="http://schemas.microsoft.com/office/drawing/2014/main" id="{9EE01C6E-F4A3-40FA-9CB6-6423B3072CF2}"/>
                  </a:ext>
                </a:extLst>
              </p:cNvPr>
              <p:cNvSpPr txBox="1"/>
              <p:nvPr/>
            </p:nvSpPr>
            <p:spPr>
              <a:xfrm>
                <a:off x="706312" y="4540337"/>
                <a:ext cx="7500621" cy="101970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sz="2000" b="0" i="1" smtClean="0">
                              <a:latin typeface="Cambria Math" panose="02040503050406030204" pitchFamily="18" charset="0"/>
                            </a:rPr>
                          </m:ctrlPr>
                        </m:sSupPr>
                        <m:e>
                          <m:r>
                            <a:rPr lang="en-US" sz="2000" b="1" i="1" smtClean="0">
                              <a:latin typeface="Cambria Math" panose="02040503050406030204" pitchFamily="18" charset="0"/>
                              <a:ea typeface="Cambria Math" panose="02040503050406030204" pitchFamily="18" charset="0"/>
                            </a:rPr>
                            <m:t>𝝁</m:t>
                          </m:r>
                        </m:e>
                        <m:sup>
                          <m:r>
                            <a:rPr lang="en-US" sz="2000" b="0" i="1" smtClean="0">
                              <a:latin typeface="Cambria Math" panose="02040503050406030204" pitchFamily="18" charset="0"/>
                            </a:rPr>
                            <m:t>∗</m:t>
                          </m:r>
                        </m:sup>
                      </m:sSup>
                      <m:r>
                        <a:rPr lang="en-US" sz="2000" b="0" i="1" smtClean="0">
                          <a:latin typeface="Cambria Math" panose="02040503050406030204" pitchFamily="18" charset="0"/>
                        </a:rPr>
                        <m:t>=</m:t>
                      </m:r>
                      <m:r>
                        <a:rPr lang="en-US" sz="2000" b="0" i="1" smtClean="0">
                          <a:latin typeface="Cambria Math" panose="02040503050406030204" pitchFamily="18" charset="0"/>
                        </a:rPr>
                        <m:t>𝑎𝑟𝑔𝑚𝑎𝑥</m:t>
                      </m:r>
                      <m:r>
                        <a:rPr lang="en-US" sz="2000" b="0" i="1" smtClean="0">
                          <a:latin typeface="Cambria Math" panose="02040503050406030204" pitchFamily="18" charset="0"/>
                        </a:rPr>
                        <m:t>(</m:t>
                      </m:r>
                      <m:r>
                        <a:rPr lang="en-US" sz="2000" i="1">
                          <a:latin typeface="Cambria Math" panose="02040503050406030204" pitchFamily="18" charset="0"/>
                        </a:rPr>
                        <m:t>𝑃</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b="1" i="1">
                              <a:latin typeface="Cambria Math" panose="02040503050406030204" pitchFamily="18" charset="0"/>
                            </a:rPr>
                            <m:t>𝒖</m:t>
                          </m:r>
                        </m:e>
                        <m:sub>
                          <m:r>
                            <a:rPr lang="en-US" sz="2000" b="0" i="1" smtClean="0">
                              <a:latin typeface="Cambria Math" panose="02040503050406030204" pitchFamily="18" charset="0"/>
                            </a:rPr>
                            <m:t>0</m:t>
                          </m:r>
                        </m:sub>
                      </m:sSub>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𝑥</m:t>
                          </m:r>
                        </m:e>
                        <m:sub>
                          <m:r>
                            <a:rPr lang="en-US" altLang="zh-CN" sz="2000" b="0" i="1" smtClean="0">
                              <a:latin typeface="Cambria Math" panose="02040503050406030204" pitchFamily="18" charset="0"/>
                            </a:rPr>
                            <m:t>0</m:t>
                          </m:r>
                        </m:sub>
                      </m:sSub>
                      <m:r>
                        <a:rPr lang="en-US" altLang="zh-CN" sz="2000" b="0" i="1" smtClean="0">
                          <a:latin typeface="Cambria Math" panose="02040503050406030204" pitchFamily="18" charset="0"/>
                        </a:rPr>
                        <m:t>)</m:t>
                      </m:r>
                      <m:nary>
                        <m:naryPr>
                          <m:chr m:val="∏"/>
                          <m:ctrlPr>
                            <a:rPr lang="en-US" sz="2000" b="0" i="1" smtClean="0">
                              <a:latin typeface="Cambria Math" panose="02040503050406030204" pitchFamily="18" charset="0"/>
                            </a:rPr>
                          </m:ctrlPr>
                        </m:naryPr>
                        <m:sub>
                          <m:r>
                            <m:rPr>
                              <m:brk m:alnAt="23"/>
                            </m:rPr>
                            <a:rPr lang="en-US" sz="2000" b="0" i="1" smtClean="0">
                              <a:latin typeface="Cambria Math" panose="02040503050406030204" pitchFamily="18" charset="0"/>
                            </a:rPr>
                            <m:t>𝑖</m:t>
                          </m:r>
                        </m:sub>
                        <m:sup/>
                        <m:e>
                          <m:r>
                            <a:rPr lang="en-US" sz="2000" i="1">
                              <a:latin typeface="Cambria Math" panose="02040503050406030204" pitchFamily="18" charset="0"/>
                            </a:rPr>
                            <m:t>𝑃</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b="1" i="1" smtClean="0">
                                  <a:latin typeface="Cambria Math" panose="02040503050406030204" pitchFamily="18" charset="0"/>
                                </a:rPr>
                                <m:t>𝒖</m:t>
                              </m:r>
                            </m:e>
                            <m:sub>
                              <m:r>
                                <a:rPr lang="en-US" altLang="zh-CN" sz="2000" b="0" i="1" smtClean="0">
                                  <a:latin typeface="Cambria Math" panose="02040503050406030204" pitchFamily="18" charset="0"/>
                                </a:rPr>
                                <m:t>𝑖</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𝑖</m:t>
                              </m:r>
                              <m:r>
                                <a:rPr lang="en-US" altLang="zh-CN" sz="2000" b="0" i="1" smtClean="0">
                                  <a:latin typeface="Cambria Math" panose="02040503050406030204" pitchFamily="18" charset="0"/>
                                </a:rPr>
                                <m:t>+1</m:t>
                              </m:r>
                            </m:sub>
                          </m:sSub>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𝑥</m:t>
                              </m:r>
                            </m:e>
                            <m:sub>
                              <m:r>
                                <a:rPr lang="en-US" altLang="zh-CN" sz="2000" b="0" i="1" smtClean="0">
                                  <a:latin typeface="Cambria Math" panose="02040503050406030204" pitchFamily="18" charset="0"/>
                                </a:rPr>
                                <m:t>𝑖</m:t>
                              </m:r>
                            </m:sub>
                          </m:sSub>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𝑖</m:t>
                              </m:r>
                              <m:r>
                                <a:rPr lang="en-US" altLang="zh-CN" sz="2000" b="0" i="1" smtClean="0">
                                  <a:latin typeface="Cambria Math" panose="02040503050406030204" pitchFamily="18" charset="0"/>
                                </a:rPr>
                                <m:t>+1</m:t>
                              </m:r>
                            </m:sub>
                          </m:sSub>
                          <m:r>
                            <a:rPr lang="en-US" sz="2000" i="1">
                              <a:latin typeface="Cambria Math" panose="02040503050406030204" pitchFamily="18" charset="0"/>
                            </a:rPr>
                            <m:t>)</m:t>
                          </m:r>
                        </m:e>
                      </m:nary>
                      <m:nary>
                        <m:naryPr>
                          <m:chr m:val="∏"/>
                          <m:ctrlPr>
                            <a:rPr lang="en-US" sz="2000" i="1">
                              <a:latin typeface="Cambria Math" panose="02040503050406030204" pitchFamily="18" charset="0"/>
                            </a:rPr>
                          </m:ctrlPr>
                        </m:naryPr>
                        <m:sub>
                          <m:r>
                            <m:rPr>
                              <m:brk m:alnAt="23"/>
                            </m:rPr>
                            <a:rPr lang="en-US" sz="2000" b="0" i="1" smtClean="0">
                              <a:latin typeface="Cambria Math" panose="02040503050406030204" pitchFamily="18" charset="0"/>
                            </a:rPr>
                            <m:t>𝑗</m:t>
                          </m:r>
                          <m:r>
                            <a:rPr lang="en-US" sz="2000" b="0" i="1" smtClean="0">
                              <a:latin typeface="Cambria Math" panose="02040503050406030204" pitchFamily="18" charset="0"/>
                            </a:rPr>
                            <m:t>𝑘</m:t>
                          </m:r>
                        </m:sub>
                        <m:sup/>
                        <m:e>
                          <m:r>
                            <a:rPr lang="en-US" sz="2000" i="1">
                              <a:latin typeface="Cambria Math" panose="02040503050406030204" pitchFamily="18" charset="0"/>
                            </a:rPr>
                            <m:t>𝑃</m:t>
                          </m:r>
                          <m:r>
                            <a:rPr lang="en-US" sz="2000" i="1">
                              <a:latin typeface="Cambria Math" panose="02040503050406030204" pitchFamily="18" charset="0"/>
                            </a:rPr>
                            <m:t>(</m:t>
                          </m:r>
                          <m:sSub>
                            <m:sSubPr>
                              <m:ctrlPr>
                                <a:rPr lang="en-US" sz="2000" i="1" smtClean="0">
                                  <a:latin typeface="Cambria Math" panose="02040503050406030204" pitchFamily="18" charset="0"/>
                                </a:rPr>
                              </m:ctrlPr>
                            </m:sSubPr>
                            <m:e>
                              <m:r>
                                <a:rPr lang="en-US" altLang="zh-CN" sz="2000" b="1" i="1">
                                  <a:latin typeface="Cambria Math" panose="02040503050406030204" pitchFamily="18" charset="0"/>
                                </a:rPr>
                                <m:t>𝒎</m:t>
                              </m:r>
                            </m:e>
                            <m:sub>
                              <m:r>
                                <a:rPr lang="en-US" sz="2000" b="0" i="1" smtClean="0">
                                  <a:latin typeface="Cambria Math" panose="02040503050406030204" pitchFamily="18" charset="0"/>
                                </a:rPr>
                                <m:t>𝑗𝑘</m:t>
                              </m:r>
                            </m:sub>
                          </m:sSub>
                          <m:r>
                            <a:rPr lang="en-US" altLang="zh-CN" sz="2000" b="0" i="1" smtClean="0">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𝑥</m:t>
                              </m:r>
                            </m:e>
                            <m:sub>
                              <m:r>
                                <a:rPr lang="en-US" altLang="zh-CN" sz="2000" b="0" i="1" smtClean="0">
                                  <a:latin typeface="Cambria Math" panose="02040503050406030204" pitchFamily="18" charset="0"/>
                                </a:rPr>
                                <m:t>𝑗</m:t>
                              </m:r>
                            </m:sub>
                          </m:sSub>
                          <m:r>
                            <a:rPr lang="en-US" altLang="zh-CN" sz="2000" b="0" i="1" smtClean="0">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𝑙</m:t>
                              </m:r>
                            </m:e>
                            <m:sub>
                              <m:r>
                                <a:rPr lang="en-US" altLang="zh-CN" sz="2000" b="0" i="1" smtClean="0">
                                  <a:latin typeface="Cambria Math" panose="02040503050406030204" pitchFamily="18" charset="0"/>
                                </a:rPr>
                                <m:t>𝑘</m:t>
                              </m:r>
                            </m:sub>
                          </m:sSub>
                          <m:r>
                            <a:rPr lang="en-US" sz="2000" i="1">
                              <a:latin typeface="Cambria Math" panose="02040503050406030204" pitchFamily="18" charset="0"/>
                            </a:rPr>
                            <m:t>)</m:t>
                          </m:r>
                        </m:e>
                      </m:nary>
                      <m:r>
                        <a:rPr lang="en-US" sz="2000" b="0" i="1" smtClean="0">
                          <a:latin typeface="Cambria Math" panose="02040503050406030204" pitchFamily="18" charset="0"/>
                        </a:rPr>
                        <m:t>)</m:t>
                      </m:r>
                    </m:oMath>
                  </m:oMathPara>
                </a14:m>
                <a:endParaRPr lang="en-US" sz="2000" dirty="0"/>
              </a:p>
            </p:txBody>
          </p:sp>
        </mc:Choice>
        <mc:Fallback xmlns="">
          <p:sp>
            <p:nvSpPr>
              <p:cNvPr id="100" name="TextBox 99">
                <a:extLst>
                  <a:ext uri="{FF2B5EF4-FFF2-40B4-BE49-F238E27FC236}">
                    <a16:creationId xmlns:a16="http://schemas.microsoft.com/office/drawing/2014/main" id="{9EE01C6E-F4A3-40FA-9CB6-6423B3072CF2}"/>
                  </a:ext>
                </a:extLst>
              </p:cNvPr>
              <p:cNvSpPr txBox="1">
                <a:spLocks noRot="1" noChangeAspect="1" noMove="1" noResize="1" noEditPoints="1" noAdjustHandles="1" noChangeArrowheads="1" noChangeShapeType="1" noTextEdit="1"/>
              </p:cNvSpPr>
              <p:nvPr/>
            </p:nvSpPr>
            <p:spPr>
              <a:xfrm>
                <a:off x="706312" y="4540337"/>
                <a:ext cx="7500621" cy="1019703"/>
              </a:xfrm>
              <a:prstGeom prst="rect">
                <a:avLst/>
              </a:prstGeom>
              <a:blipFill>
                <a:blip r:embed="rId5"/>
                <a:stretch>
                  <a:fillRect/>
                </a:stretch>
              </a:blipFill>
            </p:spPr>
            <p:txBody>
              <a:bodyPr/>
              <a:lstStyle/>
              <a:p>
                <a:r>
                  <a:rPr lang="en-US">
                    <a:noFill/>
                  </a:rPr>
                  <a:t> </a:t>
                </a:r>
              </a:p>
            </p:txBody>
          </p:sp>
        </mc:Fallback>
      </mc:AlternateContent>
      <p:sp>
        <p:nvSpPr>
          <p:cNvPr id="101" name="Content Placeholder 2">
            <a:extLst>
              <a:ext uri="{FF2B5EF4-FFF2-40B4-BE49-F238E27FC236}">
                <a16:creationId xmlns:a16="http://schemas.microsoft.com/office/drawing/2014/main" id="{AFB2FA2D-272B-4F32-BDE7-4AD97A6F2EA6}"/>
              </a:ext>
            </a:extLst>
          </p:cNvPr>
          <p:cNvSpPr>
            <a:spLocks noGrp="1"/>
          </p:cNvSpPr>
          <p:nvPr>
            <p:ph idx="1"/>
          </p:nvPr>
        </p:nvSpPr>
        <p:spPr>
          <a:xfrm>
            <a:off x="868680" y="6268753"/>
            <a:ext cx="10515600" cy="461665"/>
          </a:xfrm>
        </p:spPr>
        <p:txBody>
          <a:bodyPr>
            <a:normAutofit fontScale="92500"/>
          </a:bodyPr>
          <a:lstStyle/>
          <a:p>
            <a:r>
              <a:rPr lang="en-US" dirty="0">
                <a:solidFill>
                  <a:srgbClr val="FF0000"/>
                </a:solidFill>
              </a:rPr>
              <a:t>Multiplication</a:t>
            </a:r>
            <a:r>
              <a:rPr lang="en-US" dirty="0"/>
              <a:t> of the probability density functions defined on the </a:t>
            </a:r>
            <a:r>
              <a:rPr lang="en-US" i="1" dirty="0">
                <a:solidFill>
                  <a:srgbClr val="FF0000"/>
                </a:solidFill>
              </a:rPr>
              <a:t>Edges</a:t>
            </a:r>
          </a:p>
        </p:txBody>
      </p:sp>
      <p:sp>
        <p:nvSpPr>
          <p:cNvPr id="4" name="Rectangle: Rounded Corners 3">
            <a:extLst>
              <a:ext uri="{FF2B5EF4-FFF2-40B4-BE49-F238E27FC236}">
                <a16:creationId xmlns:a16="http://schemas.microsoft.com/office/drawing/2014/main" id="{975FFAF6-BAE4-47A6-AE87-3DB8D86C447C}"/>
              </a:ext>
            </a:extLst>
          </p:cNvPr>
          <p:cNvSpPr/>
          <p:nvPr/>
        </p:nvSpPr>
        <p:spPr>
          <a:xfrm>
            <a:off x="4035970" y="4880994"/>
            <a:ext cx="1876099" cy="404953"/>
          </a:xfrm>
          <a:prstGeom prst="roundRect">
            <a:avLst/>
          </a:prstGeom>
          <a:solidFill>
            <a:schemeClr val="bg2">
              <a:alpha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1003C4AC-C8F1-457A-9853-79DA56E46FEB}"/>
              </a:ext>
            </a:extLst>
          </p:cNvPr>
          <p:cNvSpPr txBox="1"/>
          <p:nvPr/>
        </p:nvSpPr>
        <p:spPr>
          <a:xfrm>
            <a:off x="4378937" y="5617234"/>
            <a:ext cx="2022620" cy="646331"/>
          </a:xfrm>
          <a:prstGeom prst="rect">
            <a:avLst/>
          </a:prstGeom>
          <a:noFill/>
        </p:spPr>
        <p:txBody>
          <a:bodyPr wrap="square" rtlCol="0">
            <a:spAutoFit/>
          </a:bodyPr>
          <a:lstStyle/>
          <a:p>
            <a:r>
              <a:rPr lang="en-US" dirty="0"/>
              <a:t>O</a:t>
            </a:r>
            <a:r>
              <a:rPr lang="en-US" altLang="zh-CN" dirty="0"/>
              <a:t>dometry Constraint</a:t>
            </a:r>
            <a:endParaRPr lang="en-US" dirty="0"/>
          </a:p>
        </p:txBody>
      </p:sp>
      <p:sp>
        <p:nvSpPr>
          <p:cNvPr id="18" name="TextBox 17">
            <a:extLst>
              <a:ext uri="{FF2B5EF4-FFF2-40B4-BE49-F238E27FC236}">
                <a16:creationId xmlns:a16="http://schemas.microsoft.com/office/drawing/2014/main" id="{78FD67DE-E34B-4379-AEA8-346E9500B6B3}"/>
              </a:ext>
            </a:extLst>
          </p:cNvPr>
          <p:cNvSpPr txBox="1"/>
          <p:nvPr/>
        </p:nvSpPr>
        <p:spPr>
          <a:xfrm>
            <a:off x="6705077" y="5591231"/>
            <a:ext cx="1501852" cy="646331"/>
          </a:xfrm>
          <a:prstGeom prst="rect">
            <a:avLst/>
          </a:prstGeom>
          <a:noFill/>
        </p:spPr>
        <p:txBody>
          <a:bodyPr wrap="square" rtlCol="0">
            <a:spAutoFit/>
          </a:bodyPr>
          <a:lstStyle/>
          <a:p>
            <a:r>
              <a:rPr lang="en-US" dirty="0"/>
              <a:t>Landmark</a:t>
            </a:r>
            <a:r>
              <a:rPr lang="en-US" altLang="zh-CN" dirty="0"/>
              <a:t> Constraint</a:t>
            </a:r>
            <a:endParaRPr lang="en-US" dirty="0"/>
          </a:p>
        </p:txBody>
      </p:sp>
      <p:sp>
        <p:nvSpPr>
          <p:cNvPr id="19" name="Rectangle: Rounded Corners 18">
            <a:extLst>
              <a:ext uri="{FF2B5EF4-FFF2-40B4-BE49-F238E27FC236}">
                <a16:creationId xmlns:a16="http://schemas.microsoft.com/office/drawing/2014/main" id="{34868A3F-4A82-4C70-B529-B814262272B5}"/>
              </a:ext>
            </a:extLst>
          </p:cNvPr>
          <p:cNvSpPr/>
          <p:nvPr/>
        </p:nvSpPr>
        <p:spPr>
          <a:xfrm>
            <a:off x="6362110" y="4859915"/>
            <a:ext cx="1631007" cy="404953"/>
          </a:xfrm>
          <a:prstGeom prst="roundRect">
            <a:avLst/>
          </a:prstGeom>
          <a:solidFill>
            <a:schemeClr val="bg2">
              <a:alpha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Arrow Connector 19">
            <a:extLst>
              <a:ext uri="{FF2B5EF4-FFF2-40B4-BE49-F238E27FC236}">
                <a16:creationId xmlns:a16="http://schemas.microsoft.com/office/drawing/2014/main" id="{9428D37F-F549-4132-8F9A-BB4AAE89FB0D}"/>
              </a:ext>
            </a:extLst>
          </p:cNvPr>
          <p:cNvCxnSpPr>
            <a:cxnSpLocks/>
            <a:stCxn id="19" idx="2"/>
          </p:cNvCxnSpPr>
          <p:nvPr/>
        </p:nvCxnSpPr>
        <p:spPr>
          <a:xfrm>
            <a:off x="7177614" y="5264868"/>
            <a:ext cx="0" cy="3263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Rectangle: Rounded Corners 21">
            <a:extLst>
              <a:ext uri="{FF2B5EF4-FFF2-40B4-BE49-F238E27FC236}">
                <a16:creationId xmlns:a16="http://schemas.microsoft.com/office/drawing/2014/main" id="{692A8939-B19C-4D10-9A8C-C2D95E4B0395}"/>
              </a:ext>
            </a:extLst>
          </p:cNvPr>
          <p:cNvSpPr/>
          <p:nvPr/>
        </p:nvSpPr>
        <p:spPr>
          <a:xfrm>
            <a:off x="2632841" y="4874584"/>
            <a:ext cx="904824" cy="404953"/>
          </a:xfrm>
          <a:prstGeom prst="roundRect">
            <a:avLst/>
          </a:prstGeom>
          <a:solidFill>
            <a:schemeClr val="bg2">
              <a:alpha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FF73DF18-CC2E-4628-A0AC-BAF09FB666B9}"/>
              </a:ext>
            </a:extLst>
          </p:cNvPr>
          <p:cNvSpPr txBox="1"/>
          <p:nvPr/>
        </p:nvSpPr>
        <p:spPr>
          <a:xfrm>
            <a:off x="2502099" y="5551736"/>
            <a:ext cx="1639972" cy="646331"/>
          </a:xfrm>
          <a:prstGeom prst="rect">
            <a:avLst/>
          </a:prstGeom>
          <a:noFill/>
        </p:spPr>
        <p:txBody>
          <a:bodyPr wrap="square" rtlCol="0">
            <a:spAutoFit/>
          </a:bodyPr>
          <a:lstStyle/>
          <a:p>
            <a:r>
              <a:rPr lang="en-US" dirty="0"/>
              <a:t>Prior</a:t>
            </a:r>
            <a:r>
              <a:rPr lang="en-US" altLang="zh-CN" dirty="0"/>
              <a:t> Constraint</a:t>
            </a:r>
            <a:endParaRPr lang="en-US" dirty="0"/>
          </a:p>
        </p:txBody>
      </p:sp>
      <p:cxnSp>
        <p:nvCxnSpPr>
          <p:cNvPr id="24" name="Straight Arrow Connector 23">
            <a:extLst>
              <a:ext uri="{FF2B5EF4-FFF2-40B4-BE49-F238E27FC236}">
                <a16:creationId xmlns:a16="http://schemas.microsoft.com/office/drawing/2014/main" id="{5CA40A80-57B0-4817-9A87-A516414C6830}"/>
              </a:ext>
            </a:extLst>
          </p:cNvPr>
          <p:cNvCxnSpPr>
            <a:cxnSpLocks/>
          </p:cNvCxnSpPr>
          <p:nvPr/>
        </p:nvCxnSpPr>
        <p:spPr>
          <a:xfrm>
            <a:off x="4956621" y="5290871"/>
            <a:ext cx="0" cy="3263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7EF121AD-C4D4-4D60-80D1-B191572C50D5}"/>
              </a:ext>
            </a:extLst>
          </p:cNvPr>
          <p:cNvCxnSpPr>
            <a:cxnSpLocks/>
          </p:cNvCxnSpPr>
          <p:nvPr/>
        </p:nvCxnSpPr>
        <p:spPr>
          <a:xfrm>
            <a:off x="3106800" y="5285947"/>
            <a:ext cx="0" cy="3263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69219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68"/>
                                        </p:tgtEl>
                                        <p:attrNameLst>
                                          <p:attrName>style.visibility</p:attrName>
                                        </p:attrNameLst>
                                      </p:cBhvr>
                                      <p:to>
                                        <p:strVal val="visible"/>
                                      </p:to>
                                    </p:set>
                                    <p:animEffect transition="in" filter="fade">
                                      <p:cBhvr>
                                        <p:cTn id="11" dur="500"/>
                                        <p:tgtEl>
                                          <p:spTgt spid="68"/>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500"/>
                                        <p:tgtEl>
                                          <p:spTgt spid="2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500"/>
                                        <p:tgtEl>
                                          <p:spTgt spid="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9"/>
                                        </p:tgtEl>
                                        <p:attrNameLst>
                                          <p:attrName>style.visibility</p:attrName>
                                        </p:attrNameLst>
                                      </p:cBhvr>
                                      <p:to>
                                        <p:strVal val="visible"/>
                                      </p:to>
                                    </p:set>
                                    <p:animEffect transition="in" filter="fade">
                                      <p:cBhvr>
                                        <p:cTn id="22" dur="500"/>
                                        <p:tgtEl>
                                          <p:spTgt spid="6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00"/>
                                        </p:tgtEl>
                                        <p:attrNameLst>
                                          <p:attrName>style.visibility</p:attrName>
                                        </p:attrNameLst>
                                      </p:cBhvr>
                                      <p:to>
                                        <p:strVal val="visible"/>
                                      </p:to>
                                    </p:set>
                                    <p:animEffect transition="in" filter="fade">
                                      <p:cBhvr>
                                        <p:cTn id="27" dur="500"/>
                                        <p:tgtEl>
                                          <p:spTgt spid="100"/>
                                        </p:tgtEl>
                                      </p:cBhvr>
                                    </p:animEffect>
                                  </p:childTnLst>
                                </p:cTn>
                              </p:par>
                              <p:par>
                                <p:cTn id="28" presetID="10" presetClass="entr" presetSubtype="0" fill="hold" grpId="0" nodeType="withEffect">
                                  <p:stCondLst>
                                    <p:cond delay="1000"/>
                                  </p:stCondLst>
                                  <p:childTnLst>
                                    <p:set>
                                      <p:cBhvr>
                                        <p:cTn id="29" dur="1" fill="hold">
                                          <p:stCondLst>
                                            <p:cond delay="0"/>
                                          </p:stCondLst>
                                        </p:cTn>
                                        <p:tgtEl>
                                          <p:spTgt spid="4"/>
                                        </p:tgtEl>
                                        <p:attrNameLst>
                                          <p:attrName>style.visibility</p:attrName>
                                        </p:attrNameLst>
                                      </p:cBhvr>
                                      <p:to>
                                        <p:strVal val="visible"/>
                                      </p:to>
                                    </p:set>
                                    <p:animEffect transition="in" filter="fade">
                                      <p:cBhvr>
                                        <p:cTn id="30" dur="500"/>
                                        <p:tgtEl>
                                          <p:spTgt spid="4"/>
                                        </p:tgtEl>
                                      </p:cBhvr>
                                    </p:animEffect>
                                  </p:childTnLst>
                                </p:cTn>
                              </p:par>
                              <p:par>
                                <p:cTn id="31" presetID="10" presetClass="entr" presetSubtype="0" fill="hold" grpId="0" nodeType="withEffect">
                                  <p:stCondLst>
                                    <p:cond delay="1000"/>
                                  </p:stCondLst>
                                  <p:childTnLst>
                                    <p:set>
                                      <p:cBhvr>
                                        <p:cTn id="32" dur="1" fill="hold">
                                          <p:stCondLst>
                                            <p:cond delay="0"/>
                                          </p:stCondLst>
                                        </p:cTn>
                                        <p:tgtEl>
                                          <p:spTgt spid="19"/>
                                        </p:tgtEl>
                                        <p:attrNameLst>
                                          <p:attrName>style.visibility</p:attrName>
                                        </p:attrNameLst>
                                      </p:cBhvr>
                                      <p:to>
                                        <p:strVal val="visible"/>
                                      </p:to>
                                    </p:set>
                                    <p:animEffect transition="in" filter="fade">
                                      <p:cBhvr>
                                        <p:cTn id="33" dur="500"/>
                                        <p:tgtEl>
                                          <p:spTgt spid="19"/>
                                        </p:tgtEl>
                                      </p:cBhvr>
                                    </p:animEffect>
                                  </p:childTnLst>
                                </p:cTn>
                              </p:par>
                              <p:par>
                                <p:cTn id="34" presetID="10" presetClass="entr" presetSubtype="0" fill="hold" nodeType="withEffect">
                                  <p:stCondLst>
                                    <p:cond delay="1000"/>
                                  </p:stCondLst>
                                  <p:childTnLst>
                                    <p:set>
                                      <p:cBhvr>
                                        <p:cTn id="35" dur="1" fill="hold">
                                          <p:stCondLst>
                                            <p:cond delay="0"/>
                                          </p:stCondLst>
                                        </p:cTn>
                                        <p:tgtEl>
                                          <p:spTgt spid="20"/>
                                        </p:tgtEl>
                                        <p:attrNameLst>
                                          <p:attrName>style.visibility</p:attrName>
                                        </p:attrNameLst>
                                      </p:cBhvr>
                                      <p:to>
                                        <p:strVal val="visible"/>
                                      </p:to>
                                    </p:set>
                                    <p:animEffect transition="in" filter="fade">
                                      <p:cBhvr>
                                        <p:cTn id="36" dur="500"/>
                                        <p:tgtEl>
                                          <p:spTgt spid="20"/>
                                        </p:tgtEl>
                                      </p:cBhvr>
                                    </p:animEffect>
                                  </p:childTnLst>
                                </p:cTn>
                              </p:par>
                              <p:par>
                                <p:cTn id="37" presetID="10" presetClass="entr" presetSubtype="0" fill="hold" grpId="0" nodeType="withEffect">
                                  <p:stCondLst>
                                    <p:cond delay="1000"/>
                                  </p:stCondLst>
                                  <p:childTnLst>
                                    <p:set>
                                      <p:cBhvr>
                                        <p:cTn id="38" dur="1" fill="hold">
                                          <p:stCondLst>
                                            <p:cond delay="0"/>
                                          </p:stCondLst>
                                        </p:cTn>
                                        <p:tgtEl>
                                          <p:spTgt spid="22"/>
                                        </p:tgtEl>
                                        <p:attrNameLst>
                                          <p:attrName>style.visibility</p:attrName>
                                        </p:attrNameLst>
                                      </p:cBhvr>
                                      <p:to>
                                        <p:strVal val="visible"/>
                                      </p:to>
                                    </p:set>
                                    <p:animEffect transition="in" filter="fade">
                                      <p:cBhvr>
                                        <p:cTn id="39" dur="500"/>
                                        <p:tgtEl>
                                          <p:spTgt spid="22"/>
                                        </p:tgtEl>
                                      </p:cBhvr>
                                    </p:animEffect>
                                  </p:childTnLst>
                                </p:cTn>
                              </p:par>
                              <p:par>
                                <p:cTn id="40" presetID="10" presetClass="entr" presetSubtype="0" fill="hold" nodeType="withEffect">
                                  <p:stCondLst>
                                    <p:cond delay="1000"/>
                                  </p:stCondLst>
                                  <p:childTnLst>
                                    <p:set>
                                      <p:cBhvr>
                                        <p:cTn id="41" dur="1" fill="hold">
                                          <p:stCondLst>
                                            <p:cond delay="0"/>
                                          </p:stCondLst>
                                        </p:cTn>
                                        <p:tgtEl>
                                          <p:spTgt spid="24"/>
                                        </p:tgtEl>
                                        <p:attrNameLst>
                                          <p:attrName>style.visibility</p:attrName>
                                        </p:attrNameLst>
                                      </p:cBhvr>
                                      <p:to>
                                        <p:strVal val="visible"/>
                                      </p:to>
                                    </p:set>
                                    <p:animEffect transition="in" filter="fade">
                                      <p:cBhvr>
                                        <p:cTn id="42" dur="500"/>
                                        <p:tgtEl>
                                          <p:spTgt spid="24"/>
                                        </p:tgtEl>
                                      </p:cBhvr>
                                    </p:animEffect>
                                  </p:childTnLst>
                                </p:cTn>
                              </p:par>
                              <p:par>
                                <p:cTn id="43" presetID="10" presetClass="entr" presetSubtype="0" fill="hold" nodeType="withEffect">
                                  <p:stCondLst>
                                    <p:cond delay="1000"/>
                                  </p:stCondLst>
                                  <p:childTnLst>
                                    <p:set>
                                      <p:cBhvr>
                                        <p:cTn id="44" dur="1" fill="hold">
                                          <p:stCondLst>
                                            <p:cond delay="0"/>
                                          </p:stCondLst>
                                        </p:cTn>
                                        <p:tgtEl>
                                          <p:spTgt spid="25"/>
                                        </p:tgtEl>
                                        <p:attrNameLst>
                                          <p:attrName>style.visibility</p:attrName>
                                        </p:attrNameLst>
                                      </p:cBhvr>
                                      <p:to>
                                        <p:strVal val="visible"/>
                                      </p:to>
                                    </p:set>
                                    <p:animEffect transition="in" filter="fade">
                                      <p:cBhvr>
                                        <p:cTn id="45" dur="500"/>
                                        <p:tgtEl>
                                          <p:spTgt spid="25"/>
                                        </p:tgtEl>
                                      </p:cBhvr>
                                    </p:animEffect>
                                  </p:childTnLst>
                                </p:cTn>
                              </p:par>
                              <p:par>
                                <p:cTn id="46" presetID="10" presetClass="entr" presetSubtype="0" fill="hold" grpId="0" nodeType="withEffect">
                                  <p:stCondLst>
                                    <p:cond delay="1000"/>
                                  </p:stCondLst>
                                  <p:childTnLst>
                                    <p:set>
                                      <p:cBhvr>
                                        <p:cTn id="47" dur="1" fill="hold">
                                          <p:stCondLst>
                                            <p:cond delay="0"/>
                                          </p:stCondLst>
                                        </p:cTn>
                                        <p:tgtEl>
                                          <p:spTgt spid="23"/>
                                        </p:tgtEl>
                                        <p:attrNameLst>
                                          <p:attrName>style.visibility</p:attrName>
                                        </p:attrNameLst>
                                      </p:cBhvr>
                                      <p:to>
                                        <p:strVal val="visible"/>
                                      </p:to>
                                    </p:set>
                                    <p:animEffect transition="in" filter="fade">
                                      <p:cBhvr>
                                        <p:cTn id="48" dur="500"/>
                                        <p:tgtEl>
                                          <p:spTgt spid="23"/>
                                        </p:tgtEl>
                                      </p:cBhvr>
                                    </p:animEffect>
                                  </p:childTnLst>
                                </p:cTn>
                              </p:par>
                              <p:par>
                                <p:cTn id="49" presetID="10" presetClass="entr" presetSubtype="0" fill="hold" grpId="0" nodeType="withEffect">
                                  <p:stCondLst>
                                    <p:cond delay="1000"/>
                                  </p:stCondLst>
                                  <p:childTnLst>
                                    <p:set>
                                      <p:cBhvr>
                                        <p:cTn id="50" dur="1" fill="hold">
                                          <p:stCondLst>
                                            <p:cond delay="0"/>
                                          </p:stCondLst>
                                        </p:cTn>
                                        <p:tgtEl>
                                          <p:spTgt spid="10"/>
                                        </p:tgtEl>
                                        <p:attrNameLst>
                                          <p:attrName>style.visibility</p:attrName>
                                        </p:attrNameLst>
                                      </p:cBhvr>
                                      <p:to>
                                        <p:strVal val="visible"/>
                                      </p:to>
                                    </p:set>
                                    <p:animEffect transition="in" filter="fade">
                                      <p:cBhvr>
                                        <p:cTn id="51" dur="500"/>
                                        <p:tgtEl>
                                          <p:spTgt spid="10"/>
                                        </p:tgtEl>
                                      </p:cBhvr>
                                    </p:animEffect>
                                  </p:childTnLst>
                                </p:cTn>
                              </p:par>
                              <p:par>
                                <p:cTn id="52" presetID="10" presetClass="entr" presetSubtype="0" fill="hold" grpId="0" nodeType="withEffect">
                                  <p:stCondLst>
                                    <p:cond delay="1000"/>
                                  </p:stCondLst>
                                  <p:childTnLst>
                                    <p:set>
                                      <p:cBhvr>
                                        <p:cTn id="53" dur="1" fill="hold">
                                          <p:stCondLst>
                                            <p:cond delay="0"/>
                                          </p:stCondLst>
                                        </p:cTn>
                                        <p:tgtEl>
                                          <p:spTgt spid="18"/>
                                        </p:tgtEl>
                                        <p:attrNameLst>
                                          <p:attrName>style.visibility</p:attrName>
                                        </p:attrNameLst>
                                      </p:cBhvr>
                                      <p:to>
                                        <p:strVal val="visible"/>
                                      </p:to>
                                    </p:set>
                                    <p:animEffect transition="in" filter="fade">
                                      <p:cBhvr>
                                        <p:cTn id="54" dur="500"/>
                                        <p:tgtEl>
                                          <p:spTgt spid="18"/>
                                        </p:tgtEl>
                                      </p:cBhvr>
                                    </p:animEffect>
                                  </p:childTnLst>
                                </p:cTn>
                              </p:par>
                            </p:childTnLst>
                          </p:cTn>
                        </p:par>
                      </p:childTnLst>
                    </p:cTn>
                  </p:par>
                  <p:par>
                    <p:cTn id="55" fill="hold">
                      <p:stCondLst>
                        <p:cond delay="indefinite"/>
                      </p:stCondLst>
                      <p:childTnLst>
                        <p:par>
                          <p:cTn id="56" fill="hold">
                            <p:stCondLst>
                              <p:cond delay="0"/>
                            </p:stCondLst>
                            <p:childTnLst>
                              <p:par>
                                <p:cTn id="57" presetID="2" presetClass="entr" presetSubtype="4" decel="100000" fill="hold" nodeType="clickEffect">
                                  <p:stCondLst>
                                    <p:cond delay="0"/>
                                  </p:stCondLst>
                                  <p:childTnLst>
                                    <p:set>
                                      <p:cBhvr>
                                        <p:cTn id="58" dur="1" fill="hold">
                                          <p:stCondLst>
                                            <p:cond delay="0"/>
                                          </p:stCondLst>
                                        </p:cTn>
                                        <p:tgtEl>
                                          <p:spTgt spid="101">
                                            <p:txEl>
                                              <p:pRg st="0" end="0"/>
                                            </p:txEl>
                                          </p:spTgt>
                                        </p:tgtEl>
                                        <p:attrNameLst>
                                          <p:attrName>style.visibility</p:attrName>
                                        </p:attrNameLst>
                                      </p:cBhvr>
                                      <p:to>
                                        <p:strVal val="visible"/>
                                      </p:to>
                                    </p:set>
                                    <p:anim calcmode="lin" valueType="num">
                                      <p:cBhvr additive="base">
                                        <p:cTn id="59" dur="200" fill="hold"/>
                                        <p:tgtEl>
                                          <p:spTgt spid="101">
                                            <p:txEl>
                                              <p:pRg st="0" end="0"/>
                                            </p:txEl>
                                          </p:spTgt>
                                        </p:tgtEl>
                                        <p:attrNameLst>
                                          <p:attrName>ppt_x</p:attrName>
                                        </p:attrNameLst>
                                      </p:cBhvr>
                                      <p:tavLst>
                                        <p:tav tm="0">
                                          <p:val>
                                            <p:strVal val="#ppt_x"/>
                                          </p:val>
                                        </p:tav>
                                        <p:tav tm="100000">
                                          <p:val>
                                            <p:strVal val="#ppt_x"/>
                                          </p:val>
                                        </p:tav>
                                      </p:tavLst>
                                    </p:anim>
                                    <p:anim calcmode="lin" valueType="num">
                                      <p:cBhvr additive="base">
                                        <p:cTn id="60" dur="200" fill="hold"/>
                                        <p:tgtEl>
                                          <p:spTgt spid="101">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p:bldP spid="3" grpId="0" animBg="1"/>
      <p:bldP spid="27" grpId="0"/>
      <p:bldP spid="68" grpId="0"/>
      <p:bldP spid="69" grpId="0" animBg="1"/>
      <p:bldP spid="100" grpId="0"/>
      <p:bldP spid="4" grpId="0" animBg="1"/>
      <p:bldP spid="10" grpId="0"/>
      <p:bldP spid="18" grpId="0"/>
      <p:bldP spid="19" grpId="0" animBg="1"/>
      <p:bldP spid="22" grpId="0" animBg="1"/>
      <p:bldP spid="2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文本框 50">
                <a:extLst>
                  <a:ext uri="{FF2B5EF4-FFF2-40B4-BE49-F238E27FC236}">
                    <a16:creationId xmlns:a16="http://schemas.microsoft.com/office/drawing/2014/main" id="{78B353D8-4289-448E-89F1-CBBA619255F8}"/>
                  </a:ext>
                </a:extLst>
              </p:cNvPr>
              <p:cNvSpPr txBox="1"/>
              <p:nvPr/>
            </p:nvSpPr>
            <p:spPr>
              <a:xfrm>
                <a:off x="187685" y="4706505"/>
                <a:ext cx="7403398" cy="1815882"/>
              </a:xfrm>
              <a:prstGeom prst="rect">
                <a:avLst/>
              </a:prstGeom>
              <a:noFill/>
            </p:spPr>
            <p:txBody>
              <a:bodyPr wrap="square" rtlCol="0">
                <a:spAutoFit/>
              </a:bodyPr>
              <a:lstStyle/>
              <a:p>
                <a:r>
                  <a:rPr lang="en-US" sz="2800" dirty="0">
                    <a:solidFill>
                      <a:srgbClr val="FF0000"/>
                    </a:solidFill>
                    <a:latin typeface="Adobe Gurmukhi" panose="01010101010101010101" pitchFamily="50" charset="0"/>
                    <a:cs typeface="Adobe Gurmukhi" panose="01010101010101010101" pitchFamily="50" charset="0"/>
                  </a:rPr>
                  <a:t>C</a:t>
                </a:r>
                <a:r>
                  <a:rPr lang="en-US" altLang="zh-CN" sz="2800" dirty="0">
                    <a:solidFill>
                      <a:srgbClr val="FF0000"/>
                    </a:solidFill>
                    <a:latin typeface="Adobe Gurmukhi" panose="01010101010101010101" pitchFamily="50" charset="0"/>
                    <a:cs typeface="Adobe Gurmukhi" panose="01010101010101010101" pitchFamily="50" charset="0"/>
                  </a:rPr>
                  <a:t>onditional joint probability </a:t>
                </a:r>
                <a:endParaRPr lang="en-US" sz="2800" dirty="0">
                  <a:solidFill>
                    <a:srgbClr val="FF0000"/>
                  </a:solidFill>
                  <a:latin typeface="Adobe Gurmukhi" panose="01010101010101010101" pitchFamily="50" charset="0"/>
                  <a:cs typeface="Adobe Gurmukhi" panose="01010101010101010101" pitchFamily="50" charset="0"/>
                </a:endParaRPr>
              </a:p>
              <a:p>
                <a:r>
                  <a:rPr lang="en-US" sz="2800" dirty="0">
                    <a:solidFill>
                      <a:srgbClr val="FF0000"/>
                    </a:solidFill>
                    <a:latin typeface="Adobe Gurmukhi" panose="01010101010101010101" pitchFamily="50" charset="0"/>
                    <a:cs typeface="Adobe Gurmukhi" panose="01010101010101010101" pitchFamily="50" charset="0"/>
                  </a:rPr>
                  <a:t>P(AB|C) </a:t>
                </a:r>
                <a14:m>
                  <m:oMath xmlns:m="http://schemas.openxmlformats.org/officeDocument/2006/math">
                    <m:r>
                      <a:rPr lang="en-US" sz="2800" b="0" i="1" smtClean="0">
                        <a:solidFill>
                          <a:srgbClr val="FF0000"/>
                        </a:solidFill>
                        <a:latin typeface="Cambria Math" panose="02040503050406030204" pitchFamily="18" charset="0"/>
                        <a:cs typeface="Adobe Gurmukhi" panose="01010101010101010101" pitchFamily="50" charset="0"/>
                      </a:rPr>
                      <m:t>=</m:t>
                    </m:r>
                  </m:oMath>
                </a14:m>
                <a:r>
                  <a:rPr lang="en-US" sz="2800" dirty="0">
                    <a:solidFill>
                      <a:srgbClr val="FF0000"/>
                    </a:solidFill>
                    <a:latin typeface="Adobe Gurmukhi" panose="01010101010101010101" pitchFamily="50" charset="0"/>
                    <a:cs typeface="Adobe Gurmukhi" panose="01010101010101010101" pitchFamily="50" charset="0"/>
                  </a:rPr>
                  <a:t> P(A|BC)P(B|C)</a:t>
                </a:r>
              </a:p>
              <a:p>
                <a:r>
                  <a:rPr lang="en-US" sz="2800" dirty="0">
                    <a:solidFill>
                      <a:srgbClr val="FF0000"/>
                    </a:solidFill>
                    <a:latin typeface="Adobe Gurmukhi" panose="01010101010101010101" pitchFamily="50" charset="0"/>
                    <a:cs typeface="Adobe Gurmukhi" panose="01010101010101010101" pitchFamily="50" charset="0"/>
                  </a:rPr>
                  <a:t>Bayes Rule: P(A|B) </a:t>
                </a:r>
                <a14:m>
                  <m:oMath xmlns:m="http://schemas.openxmlformats.org/officeDocument/2006/math">
                    <m:r>
                      <a:rPr lang="en-US" altLang="zh-CN" sz="2800" i="1">
                        <a:solidFill>
                          <a:srgbClr val="FF0000"/>
                        </a:solidFill>
                        <a:latin typeface="Cambria Math" panose="02040503050406030204" pitchFamily="18" charset="0"/>
                      </a:rPr>
                      <m:t>∝</m:t>
                    </m:r>
                  </m:oMath>
                </a14:m>
                <a:r>
                  <a:rPr lang="en-US" sz="2800" dirty="0">
                    <a:solidFill>
                      <a:srgbClr val="FF0000"/>
                    </a:solidFill>
                    <a:latin typeface="Adobe Gurmukhi" panose="01010101010101010101" pitchFamily="50" charset="0"/>
                    <a:cs typeface="Adobe Gurmukhi" panose="01010101010101010101" pitchFamily="50" charset="0"/>
                  </a:rPr>
                  <a:t> P(B|A)P(A)</a:t>
                </a:r>
              </a:p>
              <a:p>
                <a:r>
                  <a:rPr lang="en-US" sz="2800" dirty="0">
                    <a:solidFill>
                      <a:srgbClr val="FF0000"/>
                    </a:solidFill>
                    <a:latin typeface="Adobe Gurmukhi" panose="01010101010101010101" pitchFamily="50" charset="0"/>
                    <a:cs typeface="Adobe Gurmukhi" panose="01010101010101010101" pitchFamily="50" charset="0"/>
                  </a:rPr>
                  <a:t>Conditional Bayes Rule: P(A|BC) </a:t>
                </a:r>
                <a14:m>
                  <m:oMath xmlns:m="http://schemas.openxmlformats.org/officeDocument/2006/math">
                    <m:r>
                      <a:rPr lang="en-US" altLang="zh-CN" sz="2800" i="1" smtClean="0">
                        <a:solidFill>
                          <a:srgbClr val="FF0000"/>
                        </a:solidFill>
                        <a:latin typeface="Cambria Math" panose="02040503050406030204" pitchFamily="18" charset="0"/>
                      </a:rPr>
                      <m:t>∝</m:t>
                    </m:r>
                  </m:oMath>
                </a14:m>
                <a:r>
                  <a:rPr lang="en-US" sz="2800" dirty="0">
                    <a:solidFill>
                      <a:srgbClr val="FF0000"/>
                    </a:solidFill>
                    <a:latin typeface="Adobe Gurmukhi" panose="01010101010101010101" pitchFamily="50" charset="0"/>
                    <a:cs typeface="Adobe Gurmukhi" panose="01010101010101010101" pitchFamily="50" charset="0"/>
                  </a:rPr>
                  <a:t> P(B|AC)P(A|C)</a:t>
                </a:r>
              </a:p>
            </p:txBody>
          </p:sp>
        </mc:Choice>
        <mc:Fallback>
          <p:sp>
            <p:nvSpPr>
              <p:cNvPr id="4" name="文本框 50">
                <a:extLst>
                  <a:ext uri="{FF2B5EF4-FFF2-40B4-BE49-F238E27FC236}">
                    <a16:creationId xmlns:a16="http://schemas.microsoft.com/office/drawing/2014/main" id="{78B353D8-4289-448E-89F1-CBBA619255F8}"/>
                  </a:ext>
                </a:extLst>
              </p:cNvPr>
              <p:cNvSpPr txBox="1">
                <a:spLocks noRot="1" noChangeAspect="1" noMove="1" noResize="1" noEditPoints="1" noAdjustHandles="1" noChangeArrowheads="1" noChangeShapeType="1" noTextEdit="1"/>
              </p:cNvSpPr>
              <p:nvPr/>
            </p:nvSpPr>
            <p:spPr>
              <a:xfrm>
                <a:off x="187685" y="4706505"/>
                <a:ext cx="7403398" cy="1815882"/>
              </a:xfrm>
              <a:prstGeom prst="rect">
                <a:avLst/>
              </a:prstGeom>
              <a:blipFill>
                <a:blip r:embed="rId3"/>
                <a:stretch>
                  <a:fillRect l="-1730" t="-3356" b="-9060"/>
                </a:stretch>
              </a:blipFill>
            </p:spPr>
            <p:txBody>
              <a:bodyPr/>
              <a:lstStyle/>
              <a:p>
                <a:r>
                  <a:rPr lang="en-US">
                    <a:noFill/>
                  </a:rPr>
                  <a:t> </a:t>
                </a:r>
              </a:p>
            </p:txBody>
          </p:sp>
        </mc:Fallback>
      </mc:AlternateContent>
      <p:grpSp>
        <p:nvGrpSpPr>
          <p:cNvPr id="20" name="Group 19">
            <a:extLst>
              <a:ext uri="{FF2B5EF4-FFF2-40B4-BE49-F238E27FC236}">
                <a16:creationId xmlns:a16="http://schemas.microsoft.com/office/drawing/2014/main" id="{16867A66-A01E-4FE9-87FB-F253FE14769F}"/>
              </a:ext>
            </a:extLst>
          </p:cNvPr>
          <p:cNvGrpSpPr/>
          <p:nvPr/>
        </p:nvGrpSpPr>
        <p:grpSpPr>
          <a:xfrm>
            <a:off x="227779" y="536632"/>
            <a:ext cx="3661605" cy="2651400"/>
            <a:chOff x="2148019" y="1674619"/>
            <a:chExt cx="3661605" cy="2651400"/>
          </a:xfrm>
        </p:grpSpPr>
        <mc:AlternateContent xmlns:mc="http://schemas.openxmlformats.org/markup-compatibility/2006" xmlns:a14="http://schemas.microsoft.com/office/drawing/2010/main">
          <mc:Choice Requires="a14">
            <p:sp>
              <p:nvSpPr>
                <p:cNvPr id="6" name="文本框 4">
                  <a:extLst>
                    <a:ext uri="{FF2B5EF4-FFF2-40B4-BE49-F238E27FC236}">
                      <a16:creationId xmlns:a16="http://schemas.microsoft.com/office/drawing/2014/main" id="{DD6E5A6C-716E-4825-8D46-177A0681A39C}"/>
                    </a:ext>
                  </a:extLst>
                </p:cNvPr>
                <p:cNvSpPr txBox="1"/>
                <p:nvPr/>
              </p:nvSpPr>
              <p:spPr>
                <a:xfrm>
                  <a:off x="3198502" y="1674619"/>
                  <a:ext cx="535615" cy="39892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𝒙</m:t>
                            </m:r>
                          </m:e>
                          <m:sub>
                            <m:r>
                              <a:rPr lang="en-US" altLang="zh-CN" sz="2400" b="1" i="1" smtClean="0">
                                <a:latin typeface="Cambria Math" panose="02040503050406030204" pitchFamily="18" charset="0"/>
                              </a:rPr>
                              <m:t>𝟎</m:t>
                            </m:r>
                          </m:sub>
                        </m:sSub>
                      </m:oMath>
                    </m:oMathPara>
                  </a14:m>
                  <a:endParaRPr lang="en-US" sz="2400" b="1" dirty="0"/>
                </a:p>
              </p:txBody>
            </p:sp>
          </mc:Choice>
          <mc:Fallback xmlns="">
            <p:sp>
              <p:nvSpPr>
                <p:cNvPr id="6" name="文本框 4">
                  <a:extLst>
                    <a:ext uri="{FF2B5EF4-FFF2-40B4-BE49-F238E27FC236}">
                      <a16:creationId xmlns:a16="http://schemas.microsoft.com/office/drawing/2014/main" id="{DD6E5A6C-716E-4825-8D46-177A0681A39C}"/>
                    </a:ext>
                  </a:extLst>
                </p:cNvPr>
                <p:cNvSpPr txBox="1">
                  <a:spLocks noRot="1" noChangeAspect="1" noMove="1" noResize="1" noEditPoints="1" noAdjustHandles="1" noChangeArrowheads="1" noChangeShapeType="1" noTextEdit="1"/>
                </p:cNvSpPr>
                <p:nvPr/>
              </p:nvSpPr>
              <p:spPr>
                <a:xfrm>
                  <a:off x="3198502" y="1674619"/>
                  <a:ext cx="535615" cy="398929"/>
                </a:xfrm>
                <a:prstGeom prst="rect">
                  <a:avLst/>
                </a:prstGeom>
                <a:blipFill>
                  <a:blip r:embed="rId4"/>
                  <a:stretch>
                    <a:fillRect b="-2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文本框 5">
                  <a:extLst>
                    <a:ext uri="{FF2B5EF4-FFF2-40B4-BE49-F238E27FC236}">
                      <a16:creationId xmlns:a16="http://schemas.microsoft.com/office/drawing/2014/main" id="{C487D84A-3E90-4DB3-B390-7667937AAD12}"/>
                    </a:ext>
                  </a:extLst>
                </p:cNvPr>
                <p:cNvSpPr txBox="1"/>
                <p:nvPr/>
              </p:nvSpPr>
              <p:spPr>
                <a:xfrm>
                  <a:off x="5274009" y="1674620"/>
                  <a:ext cx="535615" cy="39892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𝒙</m:t>
                            </m:r>
                          </m:e>
                          <m:sub>
                            <m:r>
                              <a:rPr lang="en-US" altLang="zh-CN" sz="2400" b="1" i="1" smtClean="0">
                                <a:latin typeface="Cambria Math" panose="02040503050406030204" pitchFamily="18" charset="0"/>
                              </a:rPr>
                              <m:t>𝟏</m:t>
                            </m:r>
                          </m:sub>
                        </m:sSub>
                      </m:oMath>
                    </m:oMathPara>
                  </a14:m>
                  <a:endParaRPr lang="en-US" sz="2400" b="1" dirty="0"/>
                </a:p>
              </p:txBody>
            </p:sp>
          </mc:Choice>
          <mc:Fallback xmlns="">
            <p:sp>
              <p:nvSpPr>
                <p:cNvPr id="7" name="文本框 5">
                  <a:extLst>
                    <a:ext uri="{FF2B5EF4-FFF2-40B4-BE49-F238E27FC236}">
                      <a16:creationId xmlns:a16="http://schemas.microsoft.com/office/drawing/2014/main" id="{C487D84A-3E90-4DB3-B390-7667937AAD12}"/>
                    </a:ext>
                  </a:extLst>
                </p:cNvPr>
                <p:cNvSpPr txBox="1">
                  <a:spLocks noRot="1" noChangeAspect="1" noMove="1" noResize="1" noEditPoints="1" noAdjustHandles="1" noChangeArrowheads="1" noChangeShapeType="1" noTextEdit="1"/>
                </p:cNvSpPr>
                <p:nvPr/>
              </p:nvSpPr>
              <p:spPr>
                <a:xfrm>
                  <a:off x="5274009" y="1674620"/>
                  <a:ext cx="535615" cy="398929"/>
                </a:xfrm>
                <a:prstGeom prst="rect">
                  <a:avLst/>
                </a:prstGeom>
                <a:blipFill>
                  <a:blip r:embed="rId5"/>
                  <a:stretch>
                    <a:fillRect b="-2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D349F8EE-EC3A-46BA-B179-356E352A7AFC}"/>
                    </a:ext>
                  </a:extLst>
                </p:cNvPr>
                <p:cNvSpPr txBox="1"/>
                <p:nvPr/>
              </p:nvSpPr>
              <p:spPr>
                <a:xfrm>
                  <a:off x="4306886" y="3927090"/>
                  <a:ext cx="535615" cy="39892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𝒍</m:t>
                            </m:r>
                          </m:e>
                          <m:sub>
                            <m:r>
                              <a:rPr lang="en-US" altLang="zh-CN" sz="2400" b="1" i="1" smtClean="0">
                                <a:latin typeface="Cambria Math" panose="02040503050406030204" pitchFamily="18" charset="0"/>
                              </a:rPr>
                              <m:t>𝟎</m:t>
                            </m:r>
                          </m:sub>
                        </m:sSub>
                      </m:oMath>
                    </m:oMathPara>
                  </a14:m>
                  <a:endParaRPr lang="en-US" sz="2400" b="1" dirty="0"/>
                </a:p>
              </p:txBody>
            </p:sp>
          </mc:Choice>
          <mc:Fallback xmlns="">
            <p:sp>
              <p:nvSpPr>
                <p:cNvPr id="8" name="文本框 7">
                  <a:extLst>
                    <a:ext uri="{FF2B5EF4-FFF2-40B4-BE49-F238E27FC236}">
                      <a16:creationId xmlns:a16="http://schemas.microsoft.com/office/drawing/2014/main" id="{D349F8EE-EC3A-46BA-B179-356E352A7AFC}"/>
                    </a:ext>
                  </a:extLst>
                </p:cNvPr>
                <p:cNvSpPr txBox="1">
                  <a:spLocks noRot="1" noChangeAspect="1" noMove="1" noResize="1" noEditPoints="1" noAdjustHandles="1" noChangeArrowheads="1" noChangeShapeType="1" noTextEdit="1"/>
                </p:cNvSpPr>
                <p:nvPr/>
              </p:nvSpPr>
              <p:spPr>
                <a:xfrm>
                  <a:off x="4306886" y="3927090"/>
                  <a:ext cx="535615" cy="398929"/>
                </a:xfrm>
                <a:prstGeom prst="rect">
                  <a:avLst/>
                </a:prstGeom>
                <a:blipFill>
                  <a:blip r:embed="rId6"/>
                  <a:stretch>
                    <a:fillRect b="-184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文本框 9">
                  <a:extLst>
                    <a:ext uri="{FF2B5EF4-FFF2-40B4-BE49-F238E27FC236}">
                      <a16:creationId xmlns:a16="http://schemas.microsoft.com/office/drawing/2014/main" id="{E6378884-A594-45B4-8A73-72CAFF3B8034}"/>
                    </a:ext>
                  </a:extLst>
                </p:cNvPr>
                <p:cNvSpPr txBox="1"/>
                <p:nvPr/>
              </p:nvSpPr>
              <p:spPr>
                <a:xfrm>
                  <a:off x="4225640" y="1913736"/>
                  <a:ext cx="535615" cy="39892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𝒖</m:t>
                            </m:r>
                          </m:e>
                          <m:sub>
                            <m:r>
                              <a:rPr lang="en-US" altLang="zh-CN" sz="2400" b="1" i="1" smtClean="0">
                                <a:latin typeface="Cambria Math" panose="02040503050406030204" pitchFamily="18" charset="0"/>
                              </a:rPr>
                              <m:t>𝟎𝟏</m:t>
                            </m:r>
                          </m:sub>
                        </m:sSub>
                      </m:oMath>
                    </m:oMathPara>
                  </a14:m>
                  <a:endParaRPr lang="en-US" sz="2400" b="1" dirty="0"/>
                </a:p>
              </p:txBody>
            </p:sp>
          </mc:Choice>
          <mc:Fallback xmlns="">
            <p:sp>
              <p:nvSpPr>
                <p:cNvPr id="9" name="文本框 9">
                  <a:extLst>
                    <a:ext uri="{FF2B5EF4-FFF2-40B4-BE49-F238E27FC236}">
                      <a16:creationId xmlns:a16="http://schemas.microsoft.com/office/drawing/2014/main" id="{E6378884-A594-45B4-8A73-72CAFF3B8034}"/>
                    </a:ext>
                  </a:extLst>
                </p:cNvPr>
                <p:cNvSpPr txBox="1">
                  <a:spLocks noRot="1" noChangeAspect="1" noMove="1" noResize="1" noEditPoints="1" noAdjustHandles="1" noChangeArrowheads="1" noChangeShapeType="1" noTextEdit="1"/>
                </p:cNvSpPr>
                <p:nvPr/>
              </p:nvSpPr>
              <p:spPr>
                <a:xfrm>
                  <a:off x="4225640" y="1913736"/>
                  <a:ext cx="535615" cy="398929"/>
                </a:xfrm>
                <a:prstGeom prst="rect">
                  <a:avLst/>
                </a:prstGeom>
                <a:blipFill>
                  <a:blip r:embed="rId7"/>
                  <a:stretch>
                    <a:fillRect r="-18182" b="-181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文本框 11">
                  <a:extLst>
                    <a:ext uri="{FF2B5EF4-FFF2-40B4-BE49-F238E27FC236}">
                      <a16:creationId xmlns:a16="http://schemas.microsoft.com/office/drawing/2014/main" id="{C45C2A9F-1525-4425-B2B4-1ACC5D3754F9}"/>
                    </a:ext>
                  </a:extLst>
                </p:cNvPr>
                <p:cNvSpPr txBox="1"/>
                <p:nvPr/>
              </p:nvSpPr>
              <p:spPr>
                <a:xfrm>
                  <a:off x="3418369" y="3026416"/>
                  <a:ext cx="535615" cy="39892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𝒎</m:t>
                            </m:r>
                          </m:e>
                          <m:sub>
                            <m:r>
                              <a:rPr lang="en-US" altLang="zh-CN" sz="2400" b="1" i="1" smtClean="0">
                                <a:latin typeface="Cambria Math" panose="02040503050406030204" pitchFamily="18" charset="0"/>
                              </a:rPr>
                              <m:t>𝟎𝟎</m:t>
                            </m:r>
                          </m:sub>
                        </m:sSub>
                      </m:oMath>
                    </m:oMathPara>
                  </a14:m>
                  <a:endParaRPr lang="en-US" sz="2400" b="1" dirty="0"/>
                </a:p>
              </p:txBody>
            </p:sp>
          </mc:Choice>
          <mc:Fallback xmlns="">
            <p:sp>
              <p:nvSpPr>
                <p:cNvPr id="10" name="文本框 11">
                  <a:extLst>
                    <a:ext uri="{FF2B5EF4-FFF2-40B4-BE49-F238E27FC236}">
                      <a16:creationId xmlns:a16="http://schemas.microsoft.com/office/drawing/2014/main" id="{C45C2A9F-1525-4425-B2B4-1ACC5D3754F9}"/>
                    </a:ext>
                  </a:extLst>
                </p:cNvPr>
                <p:cNvSpPr txBox="1">
                  <a:spLocks noRot="1" noChangeAspect="1" noMove="1" noResize="1" noEditPoints="1" noAdjustHandles="1" noChangeArrowheads="1" noChangeShapeType="1" noTextEdit="1"/>
                </p:cNvSpPr>
                <p:nvPr/>
              </p:nvSpPr>
              <p:spPr>
                <a:xfrm>
                  <a:off x="3418369" y="3026416"/>
                  <a:ext cx="535615" cy="398929"/>
                </a:xfrm>
                <a:prstGeom prst="rect">
                  <a:avLst/>
                </a:prstGeom>
                <a:blipFill>
                  <a:blip r:embed="rId8"/>
                  <a:stretch>
                    <a:fillRect r="-34091" b="-184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文本框 12">
                  <a:extLst>
                    <a:ext uri="{FF2B5EF4-FFF2-40B4-BE49-F238E27FC236}">
                      <a16:creationId xmlns:a16="http://schemas.microsoft.com/office/drawing/2014/main" id="{07FE15D2-8CB9-4477-874D-CBFB0D219692}"/>
                    </a:ext>
                  </a:extLst>
                </p:cNvPr>
                <p:cNvSpPr txBox="1"/>
                <p:nvPr/>
              </p:nvSpPr>
              <p:spPr>
                <a:xfrm>
                  <a:off x="5064522" y="3026417"/>
                  <a:ext cx="535615" cy="39892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𝒎</m:t>
                            </m:r>
                          </m:e>
                          <m:sub>
                            <m:r>
                              <a:rPr lang="en-US" altLang="zh-CN" sz="2400" b="1" i="1" smtClean="0">
                                <a:latin typeface="Cambria Math" panose="02040503050406030204" pitchFamily="18" charset="0"/>
                              </a:rPr>
                              <m:t>𝟏𝟎</m:t>
                            </m:r>
                          </m:sub>
                        </m:sSub>
                      </m:oMath>
                    </m:oMathPara>
                  </a14:m>
                  <a:endParaRPr lang="en-US" sz="2400" b="1" dirty="0"/>
                </a:p>
              </p:txBody>
            </p:sp>
          </mc:Choice>
          <mc:Fallback xmlns="">
            <p:sp>
              <p:nvSpPr>
                <p:cNvPr id="11" name="文本框 12">
                  <a:extLst>
                    <a:ext uri="{FF2B5EF4-FFF2-40B4-BE49-F238E27FC236}">
                      <a16:creationId xmlns:a16="http://schemas.microsoft.com/office/drawing/2014/main" id="{07FE15D2-8CB9-4477-874D-CBFB0D219692}"/>
                    </a:ext>
                  </a:extLst>
                </p:cNvPr>
                <p:cNvSpPr txBox="1">
                  <a:spLocks noRot="1" noChangeAspect="1" noMove="1" noResize="1" noEditPoints="1" noAdjustHandles="1" noChangeArrowheads="1" noChangeShapeType="1" noTextEdit="1"/>
                </p:cNvSpPr>
                <p:nvPr/>
              </p:nvSpPr>
              <p:spPr>
                <a:xfrm>
                  <a:off x="5064522" y="3026417"/>
                  <a:ext cx="535615" cy="398929"/>
                </a:xfrm>
                <a:prstGeom prst="rect">
                  <a:avLst/>
                </a:prstGeom>
                <a:blipFill>
                  <a:blip r:embed="rId9"/>
                  <a:stretch>
                    <a:fillRect r="-34091" b="-18462"/>
                  </a:stretch>
                </a:blipFill>
              </p:spPr>
              <p:txBody>
                <a:bodyPr/>
                <a:lstStyle/>
                <a:p>
                  <a:r>
                    <a:rPr lang="en-US">
                      <a:noFill/>
                    </a:rPr>
                    <a:t> </a:t>
                  </a:r>
                </a:p>
              </p:txBody>
            </p:sp>
          </mc:Fallback>
        </mc:AlternateContent>
        <p:sp>
          <p:nvSpPr>
            <p:cNvPr id="12" name="椭圆 15">
              <a:extLst>
                <a:ext uri="{FF2B5EF4-FFF2-40B4-BE49-F238E27FC236}">
                  <a16:creationId xmlns:a16="http://schemas.microsoft.com/office/drawing/2014/main" id="{8290D928-0002-4100-8865-BA41C6F0AD20}"/>
                </a:ext>
              </a:extLst>
            </p:cNvPr>
            <p:cNvSpPr/>
            <p:nvPr/>
          </p:nvSpPr>
          <p:spPr>
            <a:xfrm>
              <a:off x="3289112" y="2196156"/>
              <a:ext cx="463582" cy="398929"/>
            </a:xfrm>
            <a:prstGeom prst="ellipse">
              <a:avLst/>
            </a:prstGeom>
            <a:solidFill>
              <a:srgbClr val="FF0000"/>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椭圆 16">
              <a:extLst>
                <a:ext uri="{FF2B5EF4-FFF2-40B4-BE49-F238E27FC236}">
                  <a16:creationId xmlns:a16="http://schemas.microsoft.com/office/drawing/2014/main" id="{DF2DADA6-8F57-4AA2-AABB-90B3760E4AD5}"/>
                </a:ext>
              </a:extLst>
            </p:cNvPr>
            <p:cNvSpPr/>
            <p:nvPr/>
          </p:nvSpPr>
          <p:spPr>
            <a:xfrm>
              <a:off x="5274009" y="2196156"/>
              <a:ext cx="463582" cy="398929"/>
            </a:xfrm>
            <a:prstGeom prst="ellipse">
              <a:avLst/>
            </a:prstGeom>
            <a:solidFill>
              <a:srgbClr val="FF0000"/>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椭圆 18">
              <a:extLst>
                <a:ext uri="{FF2B5EF4-FFF2-40B4-BE49-F238E27FC236}">
                  <a16:creationId xmlns:a16="http://schemas.microsoft.com/office/drawing/2014/main" id="{D18813C9-90B2-4BCD-BF4D-4A68E4D0F31A}"/>
                </a:ext>
              </a:extLst>
            </p:cNvPr>
            <p:cNvSpPr/>
            <p:nvPr/>
          </p:nvSpPr>
          <p:spPr>
            <a:xfrm>
              <a:off x="4306886" y="3580048"/>
              <a:ext cx="463582" cy="398929"/>
            </a:xfrm>
            <a:prstGeom prst="ellipse">
              <a:avLst/>
            </a:prstGeom>
            <a:solidFill>
              <a:srgbClr val="00B050"/>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直接箭头连接符 20">
              <a:extLst>
                <a:ext uri="{FF2B5EF4-FFF2-40B4-BE49-F238E27FC236}">
                  <a16:creationId xmlns:a16="http://schemas.microsoft.com/office/drawing/2014/main" id="{7760517B-D9A9-4A42-B4CD-46BF3DC53347}"/>
                </a:ext>
              </a:extLst>
            </p:cNvPr>
            <p:cNvCxnSpPr>
              <a:cxnSpLocks/>
              <a:stCxn id="12" idx="6"/>
              <a:endCxn id="13" idx="2"/>
            </p:cNvCxnSpPr>
            <p:nvPr/>
          </p:nvCxnSpPr>
          <p:spPr>
            <a:xfrm>
              <a:off x="3752693" y="2395621"/>
              <a:ext cx="1521315" cy="0"/>
            </a:xfrm>
            <a:prstGeom prst="straightConnector1">
              <a:avLst/>
            </a:prstGeom>
            <a:ln w="222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6" name="直接箭头连接符 22">
              <a:extLst>
                <a:ext uri="{FF2B5EF4-FFF2-40B4-BE49-F238E27FC236}">
                  <a16:creationId xmlns:a16="http://schemas.microsoft.com/office/drawing/2014/main" id="{D83AC9B0-0B4F-4D5E-B683-561A012946FD}"/>
                </a:ext>
              </a:extLst>
            </p:cNvPr>
            <p:cNvCxnSpPr>
              <a:cxnSpLocks/>
              <a:stCxn id="12" idx="5"/>
              <a:endCxn id="14" idx="1"/>
            </p:cNvCxnSpPr>
            <p:nvPr/>
          </p:nvCxnSpPr>
          <p:spPr>
            <a:xfrm>
              <a:off x="3684804" y="2536664"/>
              <a:ext cx="689972" cy="1101806"/>
            </a:xfrm>
            <a:prstGeom prst="straightConnector1">
              <a:avLst/>
            </a:prstGeom>
            <a:ln w="222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7" name="直接箭头连接符 23">
              <a:extLst>
                <a:ext uri="{FF2B5EF4-FFF2-40B4-BE49-F238E27FC236}">
                  <a16:creationId xmlns:a16="http://schemas.microsoft.com/office/drawing/2014/main" id="{95CF3E00-4ECD-4866-BE9B-19AB8587DE2B}"/>
                </a:ext>
              </a:extLst>
            </p:cNvPr>
            <p:cNvCxnSpPr>
              <a:cxnSpLocks/>
              <a:stCxn id="13" idx="3"/>
              <a:endCxn id="14" idx="7"/>
            </p:cNvCxnSpPr>
            <p:nvPr/>
          </p:nvCxnSpPr>
          <p:spPr>
            <a:xfrm flipH="1">
              <a:off x="4702578" y="2536664"/>
              <a:ext cx="639320" cy="1101806"/>
            </a:xfrm>
            <a:prstGeom prst="straightConnector1">
              <a:avLst/>
            </a:prstGeom>
            <a:ln w="222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8" name="直接箭头连接符 83">
              <a:extLst>
                <a:ext uri="{FF2B5EF4-FFF2-40B4-BE49-F238E27FC236}">
                  <a16:creationId xmlns:a16="http://schemas.microsoft.com/office/drawing/2014/main" id="{31E11E14-5461-4220-83B7-254164C4E508}"/>
                </a:ext>
              </a:extLst>
            </p:cNvPr>
            <p:cNvCxnSpPr>
              <a:cxnSpLocks/>
            </p:cNvCxnSpPr>
            <p:nvPr/>
          </p:nvCxnSpPr>
          <p:spPr>
            <a:xfrm>
              <a:off x="2867952" y="2073548"/>
              <a:ext cx="441439" cy="251434"/>
            </a:xfrm>
            <a:prstGeom prst="straightConnector1">
              <a:avLst/>
            </a:prstGeom>
            <a:ln w="22225">
              <a:solidFill>
                <a:schemeClr val="tx1"/>
              </a:solidFill>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文本框 84">
                  <a:extLst>
                    <a:ext uri="{FF2B5EF4-FFF2-40B4-BE49-F238E27FC236}">
                      <a16:creationId xmlns:a16="http://schemas.microsoft.com/office/drawing/2014/main" id="{E420A560-E092-4B1E-90AA-3B744CCC8115}"/>
                    </a:ext>
                  </a:extLst>
                </p:cNvPr>
                <p:cNvSpPr txBox="1"/>
                <p:nvPr/>
              </p:nvSpPr>
              <p:spPr>
                <a:xfrm>
                  <a:off x="2148019" y="1679801"/>
                  <a:ext cx="742033" cy="51635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𝒖</m:t>
                            </m:r>
                          </m:e>
                          <m:sub>
                            <m:r>
                              <a:rPr lang="en-US" altLang="zh-CN" sz="2400" b="1" i="1" smtClean="0">
                                <a:latin typeface="Cambria Math" panose="02040503050406030204" pitchFamily="18" charset="0"/>
                              </a:rPr>
                              <m:t>𝟎</m:t>
                            </m:r>
                          </m:sub>
                        </m:sSub>
                      </m:oMath>
                    </m:oMathPara>
                  </a14:m>
                  <a:endParaRPr lang="en-US" sz="2400" b="1" dirty="0"/>
                </a:p>
              </p:txBody>
            </p:sp>
          </mc:Choice>
          <mc:Fallback xmlns="">
            <p:sp>
              <p:nvSpPr>
                <p:cNvPr id="19" name="文本框 84">
                  <a:extLst>
                    <a:ext uri="{FF2B5EF4-FFF2-40B4-BE49-F238E27FC236}">
                      <a16:creationId xmlns:a16="http://schemas.microsoft.com/office/drawing/2014/main" id="{E420A560-E092-4B1E-90AA-3B744CCC8115}"/>
                    </a:ext>
                  </a:extLst>
                </p:cNvPr>
                <p:cNvSpPr txBox="1">
                  <a:spLocks noRot="1" noChangeAspect="1" noMove="1" noResize="1" noEditPoints="1" noAdjustHandles="1" noChangeArrowheads="1" noChangeShapeType="1" noTextEdit="1"/>
                </p:cNvSpPr>
                <p:nvPr/>
              </p:nvSpPr>
              <p:spPr>
                <a:xfrm>
                  <a:off x="2148019" y="1679801"/>
                  <a:ext cx="742033" cy="516356"/>
                </a:xfrm>
                <a:prstGeom prst="rect">
                  <a:avLst/>
                </a:prstGeom>
                <a:blipFill>
                  <a:blip r:embed="rId10"/>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38BCD68D-DE45-437A-BB70-A7DD8A492EE1}"/>
                  </a:ext>
                </a:extLst>
              </p:cNvPr>
              <p:cNvSpPr txBox="1"/>
              <p:nvPr/>
            </p:nvSpPr>
            <p:spPr>
              <a:xfrm>
                <a:off x="4209481" y="380234"/>
                <a:ext cx="7403399" cy="3785652"/>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US" altLang="zh-CN" sz="2400" b="0" i="1" smtClean="0">
                          <a:latin typeface="Cambria Math" panose="02040503050406030204" pitchFamily="18" charset="0"/>
                        </a:rPr>
                        <m:t>𝑃</m:t>
                      </m:r>
                      <m:d>
                        <m:dPr>
                          <m:endChr m:val="|"/>
                          <m:ctrlPr>
                            <a:rPr lang="en-US" altLang="zh-CN" sz="2400" b="0" i="1" smtClean="0">
                              <a:latin typeface="Cambria Math" panose="02040503050406030204" pitchFamily="18" charset="0"/>
                            </a:rPr>
                          </m:ctrlPr>
                        </m:dPr>
                        <m:e>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𝑥</m:t>
                              </m:r>
                            </m:e>
                            <m:sub>
                              <m:r>
                                <a:rPr lang="en-US" altLang="zh-CN" sz="2400" b="0" i="1" smtClean="0">
                                  <a:latin typeface="Cambria Math" panose="02040503050406030204" pitchFamily="18" charset="0"/>
                                </a:rPr>
                                <m:t>0</m:t>
                              </m:r>
                            </m:sub>
                          </m:sSub>
                          <m:r>
                            <a:rPr lang="en-US" altLang="zh-CN" sz="2400" b="0" i="1" smtClean="0">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b="0" i="1" smtClean="0">
                                  <a:latin typeface="Cambria Math" panose="02040503050406030204" pitchFamily="18" charset="0"/>
                                </a:rPr>
                                <m:t>1</m:t>
                              </m:r>
                            </m:sub>
                          </m:sSub>
                          <m:r>
                            <a:rPr lang="en-US" altLang="zh-CN" sz="2400" b="0" i="1" smtClean="0">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b="0" i="1" smtClean="0">
                                  <a:latin typeface="Cambria Math" panose="02040503050406030204" pitchFamily="18" charset="0"/>
                                </a:rPr>
                                <m:t>𝑙</m:t>
                              </m:r>
                            </m:e>
                            <m:sub>
                              <m:r>
                                <a:rPr lang="en-US" altLang="zh-CN" sz="2400" b="0" i="1" smtClean="0">
                                  <a:latin typeface="Cambria Math" panose="02040503050406030204" pitchFamily="18" charset="0"/>
                                </a:rPr>
                                <m:t>0</m:t>
                              </m:r>
                            </m:sub>
                          </m:sSub>
                          <m:r>
                            <a:rPr lang="en-US" altLang="zh-CN" sz="2400" i="1" smtClean="0">
                              <a:latin typeface="Cambria Math" panose="02040503050406030204" pitchFamily="18" charset="0"/>
                            </a:rPr>
                            <m:t> </m:t>
                          </m:r>
                        </m:e>
                      </m:d>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𝑢</m:t>
                          </m:r>
                        </m:e>
                        <m:sub>
                          <m:r>
                            <a:rPr lang="en-US" altLang="zh-CN" sz="2400" i="1">
                              <a:latin typeface="Cambria Math" panose="02040503050406030204" pitchFamily="18" charset="0"/>
                            </a:rPr>
                            <m:t>0</m:t>
                          </m:r>
                        </m:sub>
                      </m:sSub>
                      <m:r>
                        <a:rPr lang="en-US" altLang="zh-CN" sz="2400" b="0" i="1" smtClean="0">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b="0" i="1" smtClean="0">
                              <a:latin typeface="Cambria Math" panose="02040503050406030204" pitchFamily="18" charset="0"/>
                            </a:rPr>
                            <m:t>𝑢</m:t>
                          </m:r>
                        </m:e>
                        <m:sub>
                          <m:r>
                            <a:rPr lang="en-US" altLang="zh-CN" sz="2400" b="0" i="1" smtClean="0">
                              <a:latin typeface="Cambria Math" panose="02040503050406030204" pitchFamily="18" charset="0"/>
                            </a:rPr>
                            <m:t>01</m:t>
                          </m:r>
                        </m:sub>
                      </m:sSub>
                      <m:r>
                        <a:rPr lang="en-US" altLang="zh-CN" sz="2400" b="0" i="1" smtClean="0">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b="0" i="1" smtClean="0">
                              <a:latin typeface="Cambria Math" panose="02040503050406030204" pitchFamily="18" charset="0"/>
                            </a:rPr>
                            <m:t>𝑚</m:t>
                          </m:r>
                        </m:e>
                        <m:sub>
                          <m:r>
                            <a:rPr lang="en-US" altLang="zh-CN" sz="2400" i="1">
                              <a:latin typeface="Cambria Math" panose="02040503050406030204" pitchFamily="18" charset="0"/>
                            </a:rPr>
                            <m:t>0</m:t>
                          </m:r>
                          <m:r>
                            <a:rPr lang="en-US" altLang="zh-CN" sz="2400" b="0" i="1" smtClean="0">
                              <a:latin typeface="Cambria Math" panose="02040503050406030204" pitchFamily="18" charset="0"/>
                            </a:rPr>
                            <m:t>0</m:t>
                          </m:r>
                        </m:sub>
                      </m:sSub>
                      <m:sSub>
                        <m:sSubPr>
                          <m:ctrlPr>
                            <a:rPr lang="en-US" altLang="zh-CN" sz="2400" i="1">
                              <a:latin typeface="Cambria Math" panose="02040503050406030204" pitchFamily="18" charset="0"/>
                            </a:rPr>
                          </m:ctrlPr>
                        </m:sSubPr>
                        <m:e>
                          <m:r>
                            <a:rPr lang="en-US" altLang="zh-CN" sz="2400" b="0" i="1" smtClean="0">
                              <a:latin typeface="Cambria Math" panose="02040503050406030204" pitchFamily="18" charset="0"/>
                            </a:rPr>
                            <m:t>𝑚</m:t>
                          </m:r>
                        </m:e>
                        <m:sub>
                          <m:r>
                            <a:rPr lang="en-US" altLang="zh-CN" sz="2400" i="1">
                              <a:latin typeface="Cambria Math" panose="02040503050406030204" pitchFamily="18" charset="0"/>
                            </a:rPr>
                            <m:t>1</m:t>
                          </m:r>
                          <m:r>
                            <a:rPr lang="en-US" altLang="zh-CN" sz="2400" b="0" i="1" smtClean="0">
                              <a:latin typeface="Cambria Math" panose="02040503050406030204" pitchFamily="18" charset="0"/>
                            </a:rPr>
                            <m:t>0</m:t>
                          </m:r>
                        </m:sub>
                      </m:sSub>
                      <m:r>
                        <a:rPr lang="en-US" altLang="zh-CN" sz="2400" b="0" i="1" smtClean="0">
                          <a:latin typeface="Cambria Math" panose="02040503050406030204" pitchFamily="18" charset="0"/>
                        </a:rPr>
                        <m:t>)</m:t>
                      </m:r>
                    </m:oMath>
                  </m:oMathPara>
                </a14:m>
                <a:endParaRPr lang="en-US" sz="2400" dirty="0"/>
              </a:p>
              <a:p>
                <a:r>
                  <a:rPr lang="en-US" sz="2400" dirty="0"/>
                  <a:t>= </a:t>
                </a:r>
                <a14:m>
                  <m:oMath xmlns:m="http://schemas.openxmlformats.org/officeDocument/2006/math">
                    <m:r>
                      <a:rPr lang="en-US" altLang="zh-CN" sz="2400" b="0" i="1" smtClean="0">
                        <a:latin typeface="Cambria Math" panose="02040503050406030204" pitchFamily="18" charset="0"/>
                      </a:rPr>
                      <m:t>𝑃</m:t>
                    </m:r>
                    <m:d>
                      <m:dPr>
                        <m:endChr m:val="|"/>
                        <m:ctrlPr>
                          <a:rPr lang="en-US" altLang="zh-CN" sz="2400" b="0" i="1" smtClean="0">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𝑙</m:t>
                            </m:r>
                          </m:e>
                          <m:sub>
                            <m:r>
                              <a:rPr lang="en-US" altLang="zh-CN" sz="2400" i="1">
                                <a:latin typeface="Cambria Math" panose="02040503050406030204" pitchFamily="18" charset="0"/>
                              </a:rPr>
                              <m:t>0</m:t>
                            </m:r>
                          </m:sub>
                        </m:sSub>
                      </m:e>
                    </m:d>
                    <m:sSub>
                      <m:sSubPr>
                        <m:ctrlPr>
                          <a:rPr lang="en-US" altLang="zh-CN" sz="2400" i="1">
                            <a:latin typeface="Cambria Math" panose="02040503050406030204" pitchFamily="18" charset="0"/>
                          </a:rPr>
                        </m:ctrlPr>
                      </m:sSub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i="1">
                                <a:latin typeface="Cambria Math" panose="02040503050406030204" pitchFamily="18" charset="0"/>
                              </a:rPr>
                              <m:t>0</m:t>
                            </m:r>
                          </m:sub>
                        </m:sSub>
                        <m:r>
                          <a:rPr lang="en-US" altLang="zh-CN" sz="2400" b="0" i="1" smtClean="0">
                            <a:latin typeface="Cambria Math" panose="02040503050406030204" pitchFamily="18" charset="0"/>
                          </a:rPr>
                          <m:t>,</m:t>
                        </m:r>
                        <m:r>
                          <a:rPr lang="en-US" altLang="zh-CN" sz="2400" i="1">
                            <a:latin typeface="Cambria Math" panose="02040503050406030204" pitchFamily="18" charset="0"/>
                          </a:rPr>
                          <m:t>𝑥</m:t>
                        </m:r>
                      </m:e>
                      <m:sub>
                        <m:r>
                          <a:rPr lang="en-US" altLang="zh-CN" sz="2400" i="1">
                            <a:latin typeface="Cambria Math" panose="02040503050406030204" pitchFamily="18" charset="0"/>
                          </a:rPr>
                          <m:t>1</m:t>
                        </m:r>
                      </m:sub>
                    </m:sSub>
                    <m:r>
                      <a:rPr lang="en-US" altLang="zh-CN" sz="2400" b="0" i="1" smtClean="0">
                        <a:latin typeface="Cambria Math" panose="02040503050406030204" pitchFamily="18" charset="0"/>
                      </a:rPr>
                      <m:t>,</m:t>
                    </m:r>
                    <m:sSub>
                      <m:sSubPr>
                        <m:ctrlPr>
                          <a:rPr lang="en-US" altLang="zh-CN" sz="2400" i="1" smtClean="0">
                            <a:latin typeface="Cambria Math" panose="02040503050406030204" pitchFamily="18" charset="0"/>
                          </a:rPr>
                        </m:ctrlPr>
                      </m:sSubPr>
                      <m:e>
                        <m:r>
                          <a:rPr lang="en-US" altLang="zh-CN" sz="2400" i="1">
                            <a:latin typeface="Cambria Math" panose="02040503050406030204" pitchFamily="18" charset="0"/>
                          </a:rPr>
                          <m:t>𝑢</m:t>
                        </m:r>
                      </m:e>
                      <m:sub>
                        <m:r>
                          <a:rPr lang="en-US" altLang="zh-CN" sz="2400" i="1">
                            <a:latin typeface="Cambria Math" panose="02040503050406030204" pitchFamily="18" charset="0"/>
                          </a:rPr>
                          <m:t>0</m:t>
                        </m:r>
                      </m:sub>
                    </m:sSub>
                    <m:r>
                      <a:rPr lang="en-US" altLang="zh-CN" sz="2400" b="0" i="1" smtClean="0">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b="0" i="1" smtClean="0">
                            <a:latin typeface="Cambria Math" panose="02040503050406030204" pitchFamily="18" charset="0"/>
                          </a:rPr>
                          <m:t>𝑢</m:t>
                        </m:r>
                      </m:e>
                      <m:sub>
                        <m:r>
                          <a:rPr lang="en-US" altLang="zh-CN" sz="2400" b="0" i="1" smtClean="0">
                            <a:latin typeface="Cambria Math" panose="02040503050406030204" pitchFamily="18" charset="0"/>
                          </a:rPr>
                          <m:t>01</m:t>
                        </m:r>
                      </m:sub>
                    </m:sSub>
                    <m:r>
                      <a:rPr lang="en-US" altLang="zh-CN" sz="2400" b="0" i="1" smtClean="0">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b="0" i="1" smtClean="0">
                            <a:latin typeface="Cambria Math" panose="02040503050406030204" pitchFamily="18" charset="0"/>
                          </a:rPr>
                          <m:t>𝑚</m:t>
                        </m:r>
                      </m:e>
                      <m:sub>
                        <m:r>
                          <a:rPr lang="en-US" altLang="zh-CN" sz="2400" i="1">
                            <a:latin typeface="Cambria Math" panose="02040503050406030204" pitchFamily="18" charset="0"/>
                          </a:rPr>
                          <m:t>0</m:t>
                        </m:r>
                        <m:r>
                          <a:rPr lang="en-US" altLang="zh-CN" sz="2400" b="0" i="1" smtClean="0">
                            <a:latin typeface="Cambria Math" panose="02040503050406030204" pitchFamily="18" charset="0"/>
                          </a:rPr>
                          <m:t>0</m:t>
                        </m:r>
                      </m:sub>
                    </m:sSub>
                    <m:sSub>
                      <m:sSubPr>
                        <m:ctrlPr>
                          <a:rPr lang="en-US" altLang="zh-CN" sz="2400" i="1">
                            <a:latin typeface="Cambria Math" panose="02040503050406030204" pitchFamily="18" charset="0"/>
                          </a:rPr>
                        </m:ctrlPr>
                      </m:sSubPr>
                      <m:e>
                        <m:r>
                          <a:rPr lang="en-US" altLang="zh-CN" sz="2400" b="0" i="1" smtClean="0">
                            <a:latin typeface="Cambria Math" panose="02040503050406030204" pitchFamily="18" charset="0"/>
                          </a:rPr>
                          <m:t>𝑚</m:t>
                        </m:r>
                      </m:e>
                      <m:sub>
                        <m:r>
                          <a:rPr lang="en-US" altLang="zh-CN" sz="2400" i="1">
                            <a:latin typeface="Cambria Math" panose="02040503050406030204" pitchFamily="18" charset="0"/>
                          </a:rPr>
                          <m:t>1</m:t>
                        </m:r>
                        <m:r>
                          <a:rPr lang="en-US" altLang="zh-CN" sz="2400" b="0" i="1" smtClean="0">
                            <a:latin typeface="Cambria Math" panose="02040503050406030204" pitchFamily="18" charset="0"/>
                          </a:rPr>
                          <m:t>0</m:t>
                        </m:r>
                      </m:sub>
                    </m:sSub>
                    <m:r>
                      <a:rPr lang="en-US" altLang="zh-CN" sz="2400" b="0" i="1" smtClean="0">
                        <a:latin typeface="Cambria Math" panose="02040503050406030204" pitchFamily="18" charset="0"/>
                      </a:rPr>
                      <m:t>)</m:t>
                    </m:r>
                    <m:r>
                      <a:rPr lang="en-US" altLang="zh-CN" sz="2400" i="1">
                        <a:latin typeface="Cambria Math" panose="02040503050406030204" pitchFamily="18" charset="0"/>
                      </a:rPr>
                      <m:t>𝑃</m:t>
                    </m:r>
                    <m:d>
                      <m:dPr>
                        <m:endChr m:val="|"/>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i="1">
                                    <a:latin typeface="Cambria Math" panose="02040503050406030204" pitchFamily="18" charset="0"/>
                                  </a:rPr>
                                  <m:t>0</m:t>
                                </m:r>
                              </m:sub>
                            </m:sSub>
                            <m:r>
                              <a:rPr lang="en-US" altLang="zh-CN" sz="2400" i="1">
                                <a:latin typeface="Cambria Math" panose="02040503050406030204" pitchFamily="18" charset="0"/>
                              </a:rPr>
                              <m:t>,</m:t>
                            </m:r>
                            <m:r>
                              <a:rPr lang="en-US" altLang="zh-CN" sz="2400" i="1">
                                <a:latin typeface="Cambria Math" panose="02040503050406030204" pitchFamily="18" charset="0"/>
                              </a:rPr>
                              <m:t>𝑥</m:t>
                            </m:r>
                          </m:e>
                          <m:sub>
                            <m:r>
                              <a:rPr lang="en-US" altLang="zh-CN" sz="2400" i="1">
                                <a:latin typeface="Cambria Math" panose="02040503050406030204" pitchFamily="18" charset="0"/>
                              </a:rPr>
                              <m:t>1</m:t>
                            </m:r>
                          </m:sub>
                        </m:sSub>
                      </m:e>
                    </m:d>
                    <m:sSub>
                      <m:sSubPr>
                        <m:ctrlPr>
                          <a:rPr lang="en-US" altLang="zh-CN" sz="2400" i="1" smtClean="0">
                            <a:latin typeface="Cambria Math" panose="02040503050406030204" pitchFamily="18" charset="0"/>
                          </a:rPr>
                        </m:ctrlPr>
                      </m:sSubPr>
                      <m:e>
                        <m:r>
                          <a:rPr lang="en-US" altLang="zh-CN" sz="2400" i="1">
                            <a:latin typeface="Cambria Math" panose="02040503050406030204" pitchFamily="18" charset="0"/>
                          </a:rPr>
                          <m:t>𝑢</m:t>
                        </m:r>
                      </m:e>
                      <m:sub>
                        <m:r>
                          <a:rPr lang="en-US" altLang="zh-CN" sz="2400" i="1">
                            <a:latin typeface="Cambria Math" panose="02040503050406030204" pitchFamily="18" charset="0"/>
                          </a:rPr>
                          <m:t>0</m:t>
                        </m:r>
                      </m:sub>
                    </m:sSub>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𝑢</m:t>
                        </m:r>
                      </m:e>
                      <m:sub>
                        <m:r>
                          <a:rPr lang="en-US" altLang="zh-CN" sz="2400" i="1">
                            <a:latin typeface="Cambria Math" panose="02040503050406030204" pitchFamily="18" charset="0"/>
                          </a:rPr>
                          <m:t>01</m:t>
                        </m:r>
                      </m:sub>
                    </m:sSub>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𝑚</m:t>
                        </m:r>
                      </m:e>
                      <m:sub>
                        <m:r>
                          <a:rPr lang="en-US" altLang="zh-CN" sz="2400" i="1">
                            <a:latin typeface="Cambria Math" panose="02040503050406030204" pitchFamily="18" charset="0"/>
                          </a:rPr>
                          <m:t>00</m:t>
                        </m:r>
                      </m:sub>
                    </m:sSub>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𝑚</m:t>
                        </m:r>
                      </m:e>
                      <m:sub>
                        <m:r>
                          <a:rPr lang="en-US" altLang="zh-CN" sz="2400" i="1">
                            <a:latin typeface="Cambria Math" panose="02040503050406030204" pitchFamily="18" charset="0"/>
                          </a:rPr>
                          <m:t>10</m:t>
                        </m:r>
                      </m:sub>
                    </m:sSub>
                    <m:r>
                      <a:rPr lang="en-US" altLang="zh-CN" sz="2400" i="1">
                        <a:latin typeface="Cambria Math" panose="02040503050406030204" pitchFamily="18" charset="0"/>
                      </a:rPr>
                      <m:t>)</m:t>
                    </m:r>
                  </m:oMath>
                </a14:m>
                <a:endParaRPr lang="en-US" altLang="zh-CN" sz="2400" dirty="0"/>
              </a:p>
              <a:p>
                <a:r>
                  <a:rPr lang="en-US" sz="2400" dirty="0"/>
                  <a:t>= </a:t>
                </a:r>
                <a14:m>
                  <m:oMath xmlns:m="http://schemas.openxmlformats.org/officeDocument/2006/math">
                    <m:r>
                      <a:rPr lang="en-US" altLang="zh-CN" sz="2400" i="1">
                        <a:latin typeface="Cambria Math" panose="02040503050406030204" pitchFamily="18" charset="0"/>
                      </a:rPr>
                      <m:t>𝑃</m:t>
                    </m:r>
                    <m:d>
                      <m:dPr>
                        <m:endChr m:val="|"/>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𝑙</m:t>
                            </m:r>
                          </m:e>
                          <m:sub>
                            <m:r>
                              <a:rPr lang="en-US" altLang="zh-CN" sz="2400" i="1">
                                <a:latin typeface="Cambria Math" panose="02040503050406030204" pitchFamily="18" charset="0"/>
                              </a:rPr>
                              <m:t>0</m:t>
                            </m:r>
                          </m:sub>
                        </m:sSub>
                      </m:e>
                    </m:d>
                    <m:sSub>
                      <m:sSubPr>
                        <m:ctrlPr>
                          <a:rPr lang="en-US" altLang="zh-CN" sz="2400" i="1">
                            <a:latin typeface="Cambria Math" panose="02040503050406030204" pitchFamily="18" charset="0"/>
                          </a:rPr>
                        </m:ctrlPr>
                      </m:sSub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i="1">
                                <a:latin typeface="Cambria Math" panose="02040503050406030204" pitchFamily="18" charset="0"/>
                              </a:rPr>
                              <m:t>0</m:t>
                            </m:r>
                          </m:sub>
                        </m:sSub>
                        <m:r>
                          <a:rPr lang="en-US" altLang="zh-CN" sz="2400" i="1">
                            <a:latin typeface="Cambria Math" panose="02040503050406030204" pitchFamily="18" charset="0"/>
                          </a:rPr>
                          <m:t>,</m:t>
                        </m:r>
                        <m:r>
                          <a:rPr lang="en-US" altLang="zh-CN" sz="2400" i="1">
                            <a:latin typeface="Cambria Math" panose="02040503050406030204" pitchFamily="18" charset="0"/>
                          </a:rPr>
                          <m:t>𝑥</m:t>
                        </m:r>
                      </m:e>
                      <m:sub>
                        <m:r>
                          <a:rPr lang="en-US" altLang="zh-CN" sz="2400" i="1">
                            <a:latin typeface="Cambria Math" panose="02040503050406030204" pitchFamily="18" charset="0"/>
                          </a:rPr>
                          <m:t>1</m:t>
                        </m:r>
                      </m:sub>
                    </m:sSub>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𝑚</m:t>
                        </m:r>
                      </m:e>
                      <m:sub>
                        <m:r>
                          <a:rPr lang="en-US" altLang="zh-CN" sz="2400" i="1">
                            <a:latin typeface="Cambria Math" panose="02040503050406030204" pitchFamily="18" charset="0"/>
                          </a:rPr>
                          <m:t>00</m:t>
                        </m:r>
                      </m:sub>
                    </m:sSub>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𝑚</m:t>
                        </m:r>
                      </m:e>
                      <m:sub>
                        <m:r>
                          <a:rPr lang="en-US" altLang="zh-CN" sz="2400" i="1">
                            <a:latin typeface="Cambria Math" panose="02040503050406030204" pitchFamily="18" charset="0"/>
                          </a:rPr>
                          <m:t>10</m:t>
                        </m:r>
                      </m:sub>
                    </m:sSub>
                    <m:r>
                      <a:rPr lang="en-US" altLang="zh-CN" sz="2400" i="1">
                        <a:latin typeface="Cambria Math" panose="02040503050406030204" pitchFamily="18" charset="0"/>
                      </a:rPr>
                      <m:t>)</m:t>
                    </m:r>
                    <m:r>
                      <a:rPr lang="en-US" altLang="zh-CN" sz="2400" i="1">
                        <a:latin typeface="Cambria Math" panose="02040503050406030204" pitchFamily="18" charset="0"/>
                      </a:rPr>
                      <m:t>𝑃</m:t>
                    </m:r>
                    <m:d>
                      <m:dPr>
                        <m:endChr m:val="|"/>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i="1">
                                <a:latin typeface="Cambria Math" panose="02040503050406030204" pitchFamily="18" charset="0"/>
                              </a:rPr>
                              <m:t>1</m:t>
                            </m:r>
                          </m:sub>
                        </m:sSub>
                      </m:e>
                    </m:d>
                    <m:sSub>
                      <m:sSubPr>
                        <m:ctrlPr>
                          <a:rPr lang="en-US" altLang="zh-CN" sz="2400" i="1">
                            <a:latin typeface="Cambria Math" panose="02040503050406030204" pitchFamily="18" charset="0"/>
                          </a:rPr>
                        </m:ctrlPr>
                      </m:sSub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i="1">
                                <a:latin typeface="Cambria Math" panose="02040503050406030204" pitchFamily="18" charset="0"/>
                              </a:rPr>
                              <m:t>0</m:t>
                            </m:r>
                          </m:sub>
                        </m:sSub>
                        <m:r>
                          <a:rPr lang="en-US" altLang="zh-CN" sz="2400" i="1">
                            <a:latin typeface="Cambria Math" panose="02040503050406030204" pitchFamily="18" charset="0"/>
                          </a:rPr>
                          <m:t>,</m:t>
                        </m:r>
                        <m:r>
                          <a:rPr lang="en-US" altLang="zh-CN" sz="2400" i="1">
                            <a:latin typeface="Cambria Math" panose="02040503050406030204" pitchFamily="18" charset="0"/>
                          </a:rPr>
                          <m:t>𝑢</m:t>
                        </m:r>
                      </m:e>
                      <m:sub>
                        <m:r>
                          <a:rPr lang="en-US" altLang="zh-CN" sz="2400" i="1">
                            <a:latin typeface="Cambria Math" panose="02040503050406030204" pitchFamily="18" charset="0"/>
                          </a:rPr>
                          <m:t>0</m:t>
                        </m:r>
                      </m:sub>
                    </m:sSub>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𝑢</m:t>
                        </m:r>
                      </m:e>
                      <m:sub>
                        <m:r>
                          <a:rPr lang="en-US" altLang="zh-CN" sz="2400" i="1">
                            <a:latin typeface="Cambria Math" panose="02040503050406030204" pitchFamily="18" charset="0"/>
                          </a:rPr>
                          <m:t>01</m:t>
                        </m:r>
                      </m:sub>
                    </m:sSub>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𝑚</m:t>
                        </m:r>
                      </m:e>
                      <m:sub>
                        <m:r>
                          <a:rPr lang="en-US" altLang="zh-CN" sz="2400" i="1">
                            <a:latin typeface="Cambria Math" panose="02040503050406030204" pitchFamily="18" charset="0"/>
                          </a:rPr>
                          <m:t>00</m:t>
                        </m:r>
                      </m:sub>
                    </m:sSub>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𝑚</m:t>
                        </m:r>
                      </m:e>
                      <m:sub>
                        <m:r>
                          <a:rPr lang="en-US" altLang="zh-CN" sz="2400" i="1">
                            <a:latin typeface="Cambria Math" panose="02040503050406030204" pitchFamily="18" charset="0"/>
                          </a:rPr>
                          <m:t>10</m:t>
                        </m:r>
                      </m:sub>
                    </m:sSub>
                    <m:r>
                      <a:rPr lang="en-US" altLang="zh-CN" sz="2400" i="1">
                        <a:latin typeface="Cambria Math" panose="02040503050406030204" pitchFamily="18" charset="0"/>
                      </a:rPr>
                      <m:t>)</m:t>
                    </m:r>
                  </m:oMath>
                </a14:m>
                <a:r>
                  <a:rPr lang="en-US" altLang="zh-CN" sz="2400" dirty="0"/>
                  <a:t> </a:t>
                </a:r>
                <a14:m>
                  <m:oMath xmlns:m="http://schemas.openxmlformats.org/officeDocument/2006/math">
                    <m:r>
                      <a:rPr lang="en-US" altLang="zh-CN" sz="2400" i="1">
                        <a:latin typeface="Cambria Math" panose="02040503050406030204" pitchFamily="18" charset="0"/>
                      </a:rPr>
                      <m:t>𝑃</m:t>
                    </m:r>
                    <m:d>
                      <m:dPr>
                        <m:endChr m:val="|"/>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i="1">
                                <a:latin typeface="Cambria Math" panose="02040503050406030204" pitchFamily="18" charset="0"/>
                              </a:rPr>
                              <m:t>0</m:t>
                            </m:r>
                          </m:sub>
                        </m:sSub>
                      </m:e>
                    </m:d>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𝑢</m:t>
                        </m:r>
                      </m:e>
                      <m:sub>
                        <m:r>
                          <a:rPr lang="en-US" altLang="zh-CN" sz="2400" i="1">
                            <a:latin typeface="Cambria Math" panose="02040503050406030204" pitchFamily="18" charset="0"/>
                          </a:rPr>
                          <m:t>0</m:t>
                        </m:r>
                      </m:sub>
                    </m:sSub>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𝑢</m:t>
                        </m:r>
                      </m:e>
                      <m:sub>
                        <m:r>
                          <a:rPr lang="en-US" altLang="zh-CN" sz="2400" i="1">
                            <a:latin typeface="Cambria Math" panose="02040503050406030204" pitchFamily="18" charset="0"/>
                          </a:rPr>
                          <m:t>01</m:t>
                        </m:r>
                      </m:sub>
                    </m:sSub>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𝑚</m:t>
                        </m:r>
                      </m:e>
                      <m:sub>
                        <m:r>
                          <a:rPr lang="en-US" altLang="zh-CN" sz="2400" i="1">
                            <a:latin typeface="Cambria Math" panose="02040503050406030204" pitchFamily="18" charset="0"/>
                          </a:rPr>
                          <m:t>00</m:t>
                        </m:r>
                      </m:sub>
                    </m:sSub>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𝑚</m:t>
                        </m:r>
                      </m:e>
                      <m:sub>
                        <m:r>
                          <a:rPr lang="en-US" altLang="zh-CN" sz="2400" i="1">
                            <a:latin typeface="Cambria Math" panose="02040503050406030204" pitchFamily="18" charset="0"/>
                          </a:rPr>
                          <m:t>10</m:t>
                        </m:r>
                      </m:sub>
                    </m:sSub>
                    <m:r>
                      <a:rPr lang="en-US" altLang="zh-CN" sz="2400" i="1">
                        <a:latin typeface="Cambria Math" panose="02040503050406030204" pitchFamily="18" charset="0"/>
                      </a:rPr>
                      <m:t>)</m:t>
                    </m:r>
                  </m:oMath>
                </a14:m>
                <a:endParaRPr lang="en-US" altLang="zh-CN" sz="2400" dirty="0"/>
              </a:p>
              <a:p>
                <a:r>
                  <a:rPr lang="en-US" altLang="zh-CN" sz="2400" dirty="0"/>
                  <a:t>= </a:t>
                </a:r>
                <a14:m>
                  <m:oMath xmlns:m="http://schemas.openxmlformats.org/officeDocument/2006/math">
                    <m:r>
                      <a:rPr lang="en-US" altLang="zh-CN" sz="2400" i="1" smtClean="0">
                        <a:latin typeface="Cambria Math" panose="02040503050406030204" pitchFamily="18" charset="0"/>
                      </a:rPr>
                      <m:t>𝑃</m:t>
                    </m:r>
                    <m:d>
                      <m:dPr>
                        <m:endChr m:val="|"/>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𝑙</m:t>
                            </m:r>
                          </m:e>
                          <m:sub>
                            <m:r>
                              <a:rPr lang="en-US" altLang="zh-CN" sz="2400" i="1">
                                <a:latin typeface="Cambria Math" panose="02040503050406030204" pitchFamily="18" charset="0"/>
                              </a:rPr>
                              <m:t>0</m:t>
                            </m:r>
                          </m:sub>
                        </m:sSub>
                      </m:e>
                    </m:d>
                    <m:sSub>
                      <m:sSubPr>
                        <m:ctrlPr>
                          <a:rPr lang="en-US" altLang="zh-CN" sz="2400" i="1">
                            <a:latin typeface="Cambria Math" panose="02040503050406030204" pitchFamily="18" charset="0"/>
                          </a:rPr>
                        </m:ctrlPr>
                      </m:sSub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i="1">
                                <a:latin typeface="Cambria Math" panose="02040503050406030204" pitchFamily="18" charset="0"/>
                              </a:rPr>
                              <m:t>0</m:t>
                            </m:r>
                          </m:sub>
                        </m:sSub>
                        <m:r>
                          <a:rPr lang="en-US" altLang="zh-CN" sz="2400" i="1">
                            <a:latin typeface="Cambria Math" panose="02040503050406030204" pitchFamily="18" charset="0"/>
                          </a:rPr>
                          <m:t>,</m:t>
                        </m:r>
                        <m:r>
                          <a:rPr lang="en-US" altLang="zh-CN" sz="2400" i="1">
                            <a:latin typeface="Cambria Math" panose="02040503050406030204" pitchFamily="18" charset="0"/>
                          </a:rPr>
                          <m:t>𝑥</m:t>
                        </m:r>
                      </m:e>
                      <m:sub>
                        <m:r>
                          <a:rPr lang="en-US" altLang="zh-CN" sz="2400" i="1">
                            <a:latin typeface="Cambria Math" panose="02040503050406030204" pitchFamily="18" charset="0"/>
                          </a:rPr>
                          <m:t>1</m:t>
                        </m:r>
                      </m:sub>
                    </m:sSub>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𝑚</m:t>
                        </m:r>
                      </m:e>
                      <m:sub>
                        <m:r>
                          <a:rPr lang="en-US" altLang="zh-CN" sz="2400" i="1">
                            <a:latin typeface="Cambria Math" panose="02040503050406030204" pitchFamily="18" charset="0"/>
                          </a:rPr>
                          <m:t>00</m:t>
                        </m:r>
                      </m:sub>
                    </m:sSub>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𝑚</m:t>
                        </m:r>
                      </m:e>
                      <m:sub>
                        <m:r>
                          <a:rPr lang="en-US" altLang="zh-CN" sz="2400" i="1">
                            <a:latin typeface="Cambria Math" panose="02040503050406030204" pitchFamily="18" charset="0"/>
                          </a:rPr>
                          <m:t>10</m:t>
                        </m:r>
                      </m:sub>
                    </m:sSub>
                    <m:r>
                      <a:rPr lang="en-US" altLang="zh-CN" sz="2400" i="1">
                        <a:latin typeface="Cambria Math" panose="02040503050406030204" pitchFamily="18" charset="0"/>
                      </a:rPr>
                      <m:t>)</m:t>
                    </m:r>
                    <m:r>
                      <a:rPr lang="en-US" altLang="zh-CN" sz="2400" i="1">
                        <a:latin typeface="Cambria Math" panose="02040503050406030204" pitchFamily="18" charset="0"/>
                      </a:rPr>
                      <m:t>𝑃</m:t>
                    </m:r>
                    <m:d>
                      <m:dPr>
                        <m:endChr m:val="|"/>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i="1">
                                <a:latin typeface="Cambria Math" panose="02040503050406030204" pitchFamily="18" charset="0"/>
                              </a:rPr>
                              <m:t>1</m:t>
                            </m:r>
                          </m:sub>
                        </m:sSub>
                      </m:e>
                    </m:d>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i="1">
                            <a:latin typeface="Cambria Math" panose="02040503050406030204" pitchFamily="18" charset="0"/>
                          </a:rPr>
                          <m:t>0</m:t>
                        </m:r>
                      </m:sub>
                    </m:sSub>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𝑢</m:t>
                        </m:r>
                      </m:e>
                      <m:sub>
                        <m:r>
                          <a:rPr lang="en-US" altLang="zh-CN" sz="2400" i="1">
                            <a:latin typeface="Cambria Math" panose="02040503050406030204" pitchFamily="18" charset="0"/>
                          </a:rPr>
                          <m:t>01</m:t>
                        </m:r>
                      </m:sub>
                    </m:sSub>
                    <m:r>
                      <a:rPr lang="en-US" altLang="zh-CN" sz="2400" i="1">
                        <a:latin typeface="Cambria Math" panose="02040503050406030204" pitchFamily="18" charset="0"/>
                      </a:rPr>
                      <m:t>)</m:t>
                    </m:r>
                  </m:oMath>
                </a14:m>
                <a:r>
                  <a:rPr lang="en-US" altLang="zh-CN" sz="2400" dirty="0"/>
                  <a:t> </a:t>
                </a:r>
                <a14:m>
                  <m:oMath xmlns:m="http://schemas.openxmlformats.org/officeDocument/2006/math">
                    <m:r>
                      <a:rPr lang="en-US" altLang="zh-CN" sz="2400" i="1">
                        <a:latin typeface="Cambria Math" panose="02040503050406030204" pitchFamily="18" charset="0"/>
                      </a:rPr>
                      <m:t>𝑃</m:t>
                    </m:r>
                    <m:d>
                      <m:dPr>
                        <m:endChr m:val="|"/>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i="1">
                                <a:latin typeface="Cambria Math" panose="02040503050406030204" pitchFamily="18" charset="0"/>
                              </a:rPr>
                              <m:t>0</m:t>
                            </m:r>
                          </m:sub>
                        </m:sSub>
                      </m:e>
                    </m:d>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𝑢</m:t>
                        </m:r>
                      </m:e>
                      <m:sub>
                        <m:r>
                          <a:rPr lang="en-US" altLang="zh-CN" sz="2400" i="1">
                            <a:latin typeface="Cambria Math" panose="02040503050406030204" pitchFamily="18" charset="0"/>
                          </a:rPr>
                          <m:t>0</m:t>
                        </m:r>
                      </m:sub>
                    </m:sSub>
                    <m:r>
                      <a:rPr lang="en-US" altLang="zh-CN" sz="2400" i="1">
                        <a:latin typeface="Cambria Math" panose="02040503050406030204" pitchFamily="18" charset="0"/>
                      </a:rPr>
                      <m:t>)</m:t>
                    </m:r>
                  </m:oMath>
                </a14:m>
                <a:endParaRPr lang="en-US" altLang="zh-CN" sz="2400" dirty="0"/>
              </a:p>
              <a:p>
                <a:endParaRPr lang="en-US" altLang="zh-CN" sz="2400" dirty="0"/>
              </a:p>
              <a:p>
                <a14:m>
                  <m:oMath xmlns:m="http://schemas.openxmlformats.org/officeDocument/2006/math">
                    <m:r>
                      <a:rPr lang="en-US" altLang="zh-CN" sz="2400" i="1" smtClean="0">
                        <a:solidFill>
                          <a:srgbClr val="FF0000"/>
                        </a:solidFill>
                        <a:latin typeface="Cambria Math" panose="02040503050406030204" pitchFamily="18" charset="0"/>
                      </a:rPr>
                      <m:t>∝</m:t>
                    </m:r>
                    <m:r>
                      <a:rPr lang="en-US" altLang="zh-CN" sz="2400" i="1">
                        <a:latin typeface="Cambria Math" panose="02040503050406030204" pitchFamily="18" charset="0"/>
                      </a:rPr>
                      <m:t>𝑃</m:t>
                    </m:r>
                    <m:d>
                      <m:dPr>
                        <m:endChr m:val="|"/>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𝑚</m:t>
                            </m:r>
                          </m:e>
                          <m:sub>
                            <m:r>
                              <a:rPr lang="en-US" altLang="zh-CN" sz="2400" i="1">
                                <a:latin typeface="Cambria Math" panose="02040503050406030204" pitchFamily="18" charset="0"/>
                              </a:rPr>
                              <m:t>00</m:t>
                            </m:r>
                          </m:sub>
                        </m:sSub>
                      </m:e>
                    </m:d>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𝑙</m:t>
                        </m:r>
                      </m:e>
                      <m:sub>
                        <m:r>
                          <a:rPr lang="en-US" altLang="zh-CN" sz="2400" i="1">
                            <a:latin typeface="Cambria Math" panose="02040503050406030204" pitchFamily="18" charset="0"/>
                          </a:rPr>
                          <m:t>0</m:t>
                        </m:r>
                      </m:sub>
                    </m:sSub>
                    <m:r>
                      <a:rPr lang="en-US" altLang="zh-CN" sz="2400" i="1">
                        <a:latin typeface="Cambria Math" panose="02040503050406030204" pitchFamily="18" charset="0"/>
                      </a:rPr>
                      <m:t>, </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i="1">
                            <a:latin typeface="Cambria Math" panose="02040503050406030204" pitchFamily="18" charset="0"/>
                          </a:rPr>
                          <m:t>0</m:t>
                        </m:r>
                      </m:sub>
                    </m:sSub>
                    <m:r>
                      <a:rPr lang="en-US" altLang="zh-CN" sz="2400" i="1">
                        <a:latin typeface="Cambria Math" panose="02040503050406030204" pitchFamily="18" charset="0"/>
                      </a:rPr>
                      <m:t>)</m:t>
                    </m:r>
                    <m:r>
                      <m:rPr>
                        <m:nor/>
                      </m:rPr>
                      <a:rPr lang="en-US" altLang="zh-CN" sz="2400" dirty="0"/>
                      <m:t> </m:t>
                    </m:r>
                    <m:r>
                      <a:rPr lang="en-US" altLang="zh-CN" sz="2400" i="1">
                        <a:latin typeface="Cambria Math" panose="02040503050406030204" pitchFamily="18" charset="0"/>
                      </a:rPr>
                      <m:t>𝑃</m:t>
                    </m:r>
                    <m:d>
                      <m:dPr>
                        <m:endChr m:val="|"/>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𝑚</m:t>
                            </m:r>
                          </m:e>
                          <m:sub>
                            <m:r>
                              <a:rPr lang="en-US" altLang="zh-CN" sz="2400" i="1">
                                <a:latin typeface="Cambria Math" panose="02040503050406030204" pitchFamily="18" charset="0"/>
                              </a:rPr>
                              <m:t>10</m:t>
                            </m:r>
                          </m:sub>
                        </m:sSub>
                      </m:e>
                    </m:d>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i="1">
                            <a:latin typeface="Cambria Math" panose="02040503050406030204" pitchFamily="18" charset="0"/>
                          </a:rPr>
                          <m:t>0</m:t>
                        </m:r>
                      </m:sub>
                    </m:sSub>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𝑙</m:t>
                        </m:r>
                      </m:e>
                      <m:sub>
                        <m:r>
                          <a:rPr lang="en-US" altLang="zh-CN" sz="2400" i="1">
                            <a:latin typeface="Cambria Math" panose="02040503050406030204" pitchFamily="18" charset="0"/>
                          </a:rPr>
                          <m:t>0</m:t>
                        </m:r>
                      </m:sub>
                    </m:sSub>
                    <m:r>
                      <a:rPr lang="en-US" altLang="zh-CN" sz="2400" i="1">
                        <a:latin typeface="Cambria Math" panose="02040503050406030204" pitchFamily="18" charset="0"/>
                      </a:rPr>
                      <m:t>)</m:t>
                    </m:r>
                    <m:r>
                      <a:rPr lang="en-US" altLang="zh-CN" sz="2400" i="1">
                        <a:latin typeface="Cambria Math" panose="02040503050406030204" pitchFamily="18" charset="0"/>
                      </a:rPr>
                      <m:t>𝑃</m:t>
                    </m:r>
                    <m:d>
                      <m:dPr>
                        <m:endChr m:val="|"/>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𝑢</m:t>
                            </m:r>
                          </m:e>
                          <m:sub>
                            <m:r>
                              <a:rPr lang="en-US" altLang="zh-CN" sz="2400" i="1">
                                <a:latin typeface="Cambria Math" panose="02040503050406030204" pitchFamily="18" charset="0"/>
                              </a:rPr>
                              <m:t>01</m:t>
                            </m:r>
                          </m:sub>
                        </m:sSub>
                      </m:e>
                    </m:d>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i="1">
                            <a:latin typeface="Cambria Math" panose="02040503050406030204" pitchFamily="18" charset="0"/>
                          </a:rPr>
                          <m:t>0</m:t>
                        </m:r>
                      </m:sub>
                    </m:sSub>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i="1">
                            <a:latin typeface="Cambria Math" panose="02040503050406030204" pitchFamily="18" charset="0"/>
                          </a:rPr>
                          <m:t>1</m:t>
                        </m:r>
                      </m:sub>
                    </m:sSub>
                    <m:r>
                      <a:rPr lang="en-US" altLang="zh-CN" sz="2400" i="1">
                        <a:latin typeface="Cambria Math" panose="02040503050406030204" pitchFamily="18" charset="0"/>
                      </a:rPr>
                      <m:t>)</m:t>
                    </m:r>
                  </m:oMath>
                </a14:m>
                <a:r>
                  <a:rPr lang="en-US" altLang="zh-CN" sz="2400" dirty="0"/>
                  <a:t> </a:t>
                </a:r>
                <a14:m>
                  <m:oMath xmlns:m="http://schemas.openxmlformats.org/officeDocument/2006/math">
                    <m:r>
                      <a:rPr lang="en-US" altLang="zh-CN" sz="2400" i="1">
                        <a:latin typeface="Cambria Math" panose="02040503050406030204" pitchFamily="18" charset="0"/>
                      </a:rPr>
                      <m:t>𝑃</m:t>
                    </m:r>
                    <m:d>
                      <m:dPr>
                        <m:endChr m:val="|"/>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𝑢</m:t>
                            </m:r>
                          </m:e>
                          <m:sub>
                            <m:r>
                              <a:rPr lang="en-US" altLang="zh-CN" sz="2400" i="1">
                                <a:latin typeface="Cambria Math" panose="02040503050406030204" pitchFamily="18" charset="0"/>
                              </a:rPr>
                              <m:t>0</m:t>
                            </m:r>
                          </m:sub>
                        </m:sSub>
                      </m:e>
                    </m:d>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i="1">
                            <a:latin typeface="Cambria Math" panose="02040503050406030204" pitchFamily="18" charset="0"/>
                          </a:rPr>
                          <m:t>0</m:t>
                        </m:r>
                      </m:sub>
                    </m:sSub>
                    <m:r>
                      <a:rPr lang="en-US" altLang="zh-CN" sz="2400" i="1">
                        <a:latin typeface="Cambria Math" panose="02040503050406030204" pitchFamily="18" charset="0"/>
                      </a:rPr>
                      <m:t>)</m:t>
                    </m:r>
                  </m:oMath>
                </a14:m>
                <a:endParaRPr lang="en-US" altLang="zh-CN" sz="2400" dirty="0"/>
              </a:p>
              <a:p>
                <a:endParaRPr lang="en-US" altLang="zh-CN" sz="2400" dirty="0"/>
              </a:p>
              <a:p>
                <a:endParaRPr lang="en-US" sz="2400" dirty="0"/>
              </a:p>
              <a:p>
                <a:endParaRPr lang="en-US" sz="2400" dirty="0"/>
              </a:p>
            </p:txBody>
          </p:sp>
        </mc:Choice>
        <mc:Fallback xmlns="">
          <p:sp>
            <p:nvSpPr>
              <p:cNvPr id="24" name="TextBox 23">
                <a:extLst>
                  <a:ext uri="{FF2B5EF4-FFF2-40B4-BE49-F238E27FC236}">
                    <a16:creationId xmlns:a16="http://schemas.microsoft.com/office/drawing/2014/main" id="{38BCD68D-DE45-437A-BB70-A7DD8A492EE1}"/>
                  </a:ext>
                </a:extLst>
              </p:cNvPr>
              <p:cNvSpPr txBox="1">
                <a:spLocks noRot="1" noChangeAspect="1" noMove="1" noResize="1" noEditPoints="1" noAdjustHandles="1" noChangeArrowheads="1" noChangeShapeType="1" noTextEdit="1"/>
              </p:cNvSpPr>
              <p:nvPr/>
            </p:nvSpPr>
            <p:spPr>
              <a:xfrm>
                <a:off x="4209481" y="380234"/>
                <a:ext cx="7403399" cy="3785652"/>
              </a:xfrm>
              <a:prstGeom prst="rect">
                <a:avLst/>
              </a:prstGeom>
              <a:blipFill>
                <a:blip r:embed="rId11"/>
                <a:stretch>
                  <a:fillRect l="-13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6A9B4992-0968-409D-B5F9-6561C6FC65D0}"/>
                  </a:ext>
                </a:extLst>
              </p:cNvPr>
              <p:cNvSpPr txBox="1"/>
              <p:nvPr/>
            </p:nvSpPr>
            <p:spPr>
              <a:xfrm>
                <a:off x="4334058" y="3347482"/>
                <a:ext cx="7077153" cy="923330"/>
              </a:xfrm>
              <a:prstGeom prst="rect">
                <a:avLst/>
              </a:prstGeom>
              <a:noFill/>
              <a:ln>
                <a:solidFill>
                  <a:schemeClr val="accent1">
                    <a:shade val="50000"/>
                  </a:schemeClr>
                </a:solidFill>
              </a:ln>
            </p:spPr>
            <p:txBody>
              <a:bodyPr wrap="square">
                <a:spAutoFit/>
              </a:bodyPr>
              <a:lstStyle/>
              <a:p>
                <a14:m>
                  <m:oMath xmlns:m="http://schemas.openxmlformats.org/officeDocument/2006/math">
                    <m:r>
                      <a:rPr lang="en-US" altLang="zh-CN" sz="1800" i="1" smtClean="0">
                        <a:latin typeface="Cambria Math" panose="02040503050406030204" pitchFamily="18" charset="0"/>
                      </a:rPr>
                      <m:t>𝑃</m:t>
                    </m:r>
                    <m:d>
                      <m:dPr>
                        <m:endChr m:val="|"/>
                        <m:ctrlPr>
                          <a:rPr lang="en-US" altLang="zh-CN" sz="1800" i="1">
                            <a:latin typeface="Cambria Math" panose="02040503050406030204" pitchFamily="18" charset="0"/>
                          </a:rPr>
                        </m:ctrlPr>
                      </m:dPr>
                      <m:e>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𝑙</m:t>
                            </m:r>
                          </m:e>
                          <m:sub>
                            <m:r>
                              <a:rPr lang="en-US" altLang="zh-CN" sz="1800" i="1">
                                <a:latin typeface="Cambria Math" panose="02040503050406030204" pitchFamily="18" charset="0"/>
                              </a:rPr>
                              <m:t>0</m:t>
                            </m:r>
                          </m:sub>
                        </m:sSub>
                      </m:e>
                    </m:d>
                    <m:sSub>
                      <m:sSubPr>
                        <m:ctrlPr>
                          <a:rPr lang="en-US" altLang="zh-CN" sz="1800" i="1">
                            <a:latin typeface="Cambria Math" panose="02040503050406030204" pitchFamily="18" charset="0"/>
                          </a:rPr>
                        </m:ctrlPr>
                      </m:sSubPr>
                      <m:e>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𝑥</m:t>
                            </m:r>
                          </m:e>
                          <m:sub>
                            <m:r>
                              <a:rPr lang="en-US" altLang="zh-CN" sz="1800" i="1">
                                <a:latin typeface="Cambria Math" panose="02040503050406030204" pitchFamily="18" charset="0"/>
                              </a:rPr>
                              <m:t>0</m:t>
                            </m:r>
                          </m:sub>
                        </m:sSub>
                        <m:r>
                          <a:rPr lang="en-US" altLang="zh-CN" sz="1800" i="1">
                            <a:latin typeface="Cambria Math" panose="02040503050406030204" pitchFamily="18" charset="0"/>
                          </a:rPr>
                          <m:t>,</m:t>
                        </m:r>
                        <m:r>
                          <a:rPr lang="en-US" altLang="zh-CN" sz="1800" i="1">
                            <a:latin typeface="Cambria Math" panose="02040503050406030204" pitchFamily="18" charset="0"/>
                          </a:rPr>
                          <m:t>𝑥</m:t>
                        </m:r>
                      </m:e>
                      <m:sub>
                        <m:r>
                          <a:rPr lang="en-US" altLang="zh-CN" sz="1800" i="1">
                            <a:latin typeface="Cambria Math" panose="02040503050406030204" pitchFamily="18" charset="0"/>
                          </a:rPr>
                          <m:t>1</m:t>
                        </m:r>
                      </m:sub>
                    </m:sSub>
                    <m:r>
                      <a:rPr lang="en-US" altLang="zh-CN" sz="1800" i="1">
                        <a:latin typeface="Cambria Math" panose="02040503050406030204" pitchFamily="18" charset="0"/>
                      </a:rPr>
                      <m:t>,</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r>
                          <a:rPr lang="en-US" altLang="zh-CN" sz="1800" i="1">
                            <a:latin typeface="Cambria Math" panose="02040503050406030204" pitchFamily="18" charset="0"/>
                          </a:rPr>
                          <m:t>00</m:t>
                        </m:r>
                      </m:sub>
                    </m:s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r>
                          <a:rPr lang="en-US" altLang="zh-CN" sz="1800" i="1">
                            <a:latin typeface="Cambria Math" panose="02040503050406030204" pitchFamily="18" charset="0"/>
                          </a:rPr>
                          <m:t>10</m:t>
                        </m:r>
                      </m:sub>
                    </m:sSub>
                    <m:r>
                      <a:rPr lang="en-US" altLang="zh-CN" sz="1800" i="1">
                        <a:latin typeface="Cambria Math" panose="02040503050406030204" pitchFamily="18" charset="0"/>
                      </a:rPr>
                      <m:t>)</m:t>
                    </m:r>
                  </m:oMath>
                </a14:m>
                <a:r>
                  <a:rPr lang="en-US" dirty="0"/>
                  <a:t> </a:t>
                </a:r>
                <a14:m>
                  <m:oMath xmlns:m="http://schemas.openxmlformats.org/officeDocument/2006/math">
                    <m:r>
                      <a:rPr lang="en-US" altLang="zh-CN" i="1">
                        <a:solidFill>
                          <a:srgbClr val="FF0000"/>
                        </a:solidFill>
                        <a:latin typeface="Cambria Math" panose="02040503050406030204" pitchFamily="18" charset="0"/>
                      </a:rPr>
                      <m:t>∝</m:t>
                    </m:r>
                  </m:oMath>
                </a14:m>
                <a:r>
                  <a:rPr lang="en-US" altLang="zh-CN" dirty="0"/>
                  <a:t> </a:t>
                </a:r>
                <a14:m>
                  <m:oMath xmlns:m="http://schemas.openxmlformats.org/officeDocument/2006/math">
                    <m:r>
                      <a:rPr lang="en-US" altLang="zh-CN" i="1">
                        <a:latin typeface="Cambria Math" panose="02040503050406030204" pitchFamily="18" charset="0"/>
                      </a:rPr>
                      <m:t>𝑃</m:t>
                    </m:r>
                    <m:d>
                      <m:dPr>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00</m:t>
                            </m:r>
                          </m:sub>
                        </m:sSub>
                      </m:e>
                    </m:d>
                    <m:sSub>
                      <m:sSubPr>
                        <m:ctrlPr>
                          <a:rPr lang="en-US" altLang="zh-CN" i="1">
                            <a:latin typeface="Cambria Math" panose="02040503050406030204" pitchFamily="18" charset="0"/>
                          </a:rPr>
                        </m:ctrlPr>
                      </m:sSubPr>
                      <m:e>
                        <m:sSub>
                          <m:sSubPr>
                            <m:ctrlPr>
                              <a:rPr lang="en-US" altLang="zh-CN" i="1">
                                <a:latin typeface="Cambria Math" panose="02040503050406030204" pitchFamily="18" charset="0"/>
                              </a:rPr>
                            </m:ctrlPr>
                          </m:sSubPr>
                          <m:e>
                            <m:r>
                              <a:rPr lang="en-US" altLang="zh-CN" i="1">
                                <a:latin typeface="Cambria Math" panose="02040503050406030204" pitchFamily="18" charset="0"/>
                              </a:rPr>
                              <m:t>𝑙</m:t>
                            </m:r>
                          </m:e>
                          <m:sub>
                            <m:r>
                              <a:rPr lang="en-US" altLang="zh-CN" i="1">
                                <a:latin typeface="Cambria Math" panose="02040503050406030204" pitchFamily="18" charset="0"/>
                              </a:rPr>
                              <m:t>0</m:t>
                            </m:r>
                          </m:sub>
                        </m:sSub>
                        <m:r>
                          <a:rPr lang="en-US" altLang="zh-CN" b="0" i="1" smtClean="0">
                            <a:latin typeface="Cambria Math" panose="02040503050406030204" pitchFamily="18" charset="0"/>
                          </a:rPr>
                          <m:t>, </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0</m:t>
                            </m:r>
                          </m:sub>
                        </m:sSub>
                        <m:r>
                          <a:rPr lang="en-US" altLang="zh-CN" i="1">
                            <a:latin typeface="Cambria Math" panose="02040503050406030204" pitchFamily="18" charset="0"/>
                          </a:rPr>
                          <m:t>,</m:t>
                        </m:r>
                        <m:r>
                          <a:rPr lang="en-US" altLang="zh-CN" i="1">
                            <a:latin typeface="Cambria Math" panose="02040503050406030204" pitchFamily="18" charset="0"/>
                          </a:rPr>
                          <m:t>𝑥</m:t>
                        </m:r>
                      </m:e>
                      <m:sub>
                        <m:r>
                          <a:rPr lang="en-US" altLang="zh-CN" i="1">
                            <a:latin typeface="Cambria Math" panose="02040503050406030204" pitchFamily="18" charset="0"/>
                          </a:rPr>
                          <m:t>1</m:t>
                        </m:r>
                      </m:sub>
                    </m:sSub>
                    <m:r>
                      <a:rPr lang="en-US" altLang="zh-CN" i="1">
                        <a:latin typeface="Cambria Math" panose="02040503050406030204" pitchFamily="18" charset="0"/>
                      </a:rPr>
                      <m:t>,</m:t>
                    </m:r>
                    <m:r>
                      <a:rPr lang="en-US" altLang="zh-CN" i="1" smtClean="0">
                        <a:latin typeface="Cambria Math" panose="02040503050406030204" pitchFamily="18" charset="0"/>
                      </a:rPr>
                      <m:t> </m:t>
                    </m:r>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10</m:t>
                        </m:r>
                      </m:sub>
                    </m:sSub>
                    <m:r>
                      <a:rPr lang="en-US" altLang="zh-CN" i="1">
                        <a:latin typeface="Cambria Math" panose="02040503050406030204" pitchFamily="18" charset="0"/>
                      </a:rPr>
                      <m:t>)</m:t>
                    </m:r>
                  </m:oMath>
                </a14:m>
                <a:r>
                  <a:rPr lang="en-US" altLang="zh-CN" dirty="0"/>
                  <a:t> </a:t>
                </a:r>
                <a14:m>
                  <m:oMath xmlns:m="http://schemas.openxmlformats.org/officeDocument/2006/math">
                    <m:r>
                      <a:rPr lang="en-US" altLang="zh-CN" i="1">
                        <a:latin typeface="Cambria Math" panose="02040503050406030204" pitchFamily="18" charset="0"/>
                      </a:rPr>
                      <m:t>𝑃</m:t>
                    </m:r>
                    <m:d>
                      <m:dPr>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𝑙</m:t>
                            </m:r>
                          </m:e>
                          <m:sub>
                            <m:r>
                              <a:rPr lang="en-US" altLang="zh-CN" i="1">
                                <a:latin typeface="Cambria Math" panose="02040503050406030204" pitchFamily="18" charset="0"/>
                              </a:rPr>
                              <m:t>0</m:t>
                            </m:r>
                          </m:sub>
                        </m:sSub>
                      </m:e>
                    </m:d>
                    <m:sSub>
                      <m:sSubPr>
                        <m:ctrlPr>
                          <a:rPr lang="en-US" altLang="zh-CN" i="1">
                            <a:latin typeface="Cambria Math" panose="02040503050406030204" pitchFamily="18" charset="0"/>
                          </a:rPr>
                        </m:ctrlPr>
                      </m:sSubPr>
                      <m:e>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0</m:t>
                            </m:r>
                          </m:sub>
                        </m:sSub>
                        <m:r>
                          <a:rPr lang="en-US" altLang="zh-CN" i="1">
                            <a:latin typeface="Cambria Math" panose="02040503050406030204" pitchFamily="18" charset="0"/>
                          </a:rPr>
                          <m:t>,</m:t>
                        </m:r>
                        <m:r>
                          <a:rPr lang="en-US" altLang="zh-CN" i="1">
                            <a:latin typeface="Cambria Math" panose="02040503050406030204" pitchFamily="18" charset="0"/>
                          </a:rPr>
                          <m:t>𝑥</m:t>
                        </m:r>
                      </m:e>
                      <m:sub>
                        <m:r>
                          <a:rPr lang="en-US" altLang="zh-CN" i="1">
                            <a:latin typeface="Cambria Math" panose="02040503050406030204" pitchFamily="18" charset="0"/>
                          </a:rPr>
                          <m:t>1</m:t>
                        </m:r>
                      </m:sub>
                    </m:sSub>
                    <m:r>
                      <a:rPr lang="en-US" altLang="zh-CN" b="0" i="1" smtClean="0">
                        <a:latin typeface="Cambria Math" panose="02040503050406030204" pitchFamily="18" charset="0"/>
                      </a:rPr>
                      <m:t>,</m:t>
                    </m:r>
                    <m:r>
                      <a:rPr lang="en-US" altLang="zh-CN" i="1" smtClean="0">
                        <a:latin typeface="Cambria Math" panose="02040503050406030204" pitchFamily="18" charset="0"/>
                      </a:rPr>
                      <m:t> </m:t>
                    </m:r>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10</m:t>
                        </m:r>
                      </m:sub>
                    </m:sSub>
                    <m:r>
                      <a:rPr lang="en-US" altLang="zh-CN" i="1">
                        <a:latin typeface="Cambria Math" panose="02040503050406030204" pitchFamily="18" charset="0"/>
                      </a:rPr>
                      <m:t>)</m:t>
                    </m:r>
                  </m:oMath>
                </a14:m>
                <a:endParaRPr lang="en-US" dirty="0"/>
              </a:p>
              <a:p>
                <a:r>
                  <a:rPr lang="en-US" dirty="0"/>
                  <a:t> </a:t>
                </a:r>
                <a14:m>
                  <m:oMath xmlns:m="http://schemas.openxmlformats.org/officeDocument/2006/math">
                    <m:r>
                      <a:rPr lang="en-US" altLang="zh-CN" i="1" smtClean="0">
                        <a:solidFill>
                          <a:srgbClr val="FF0000"/>
                        </a:solidFill>
                        <a:latin typeface="Cambria Math" panose="02040503050406030204" pitchFamily="18" charset="0"/>
                      </a:rPr>
                      <m:t>∝</m:t>
                    </m:r>
                  </m:oMath>
                </a14:m>
                <a:r>
                  <a:rPr lang="en-US" altLang="zh-CN" dirty="0"/>
                  <a:t> </a:t>
                </a:r>
                <a14:m>
                  <m:oMath xmlns:m="http://schemas.openxmlformats.org/officeDocument/2006/math">
                    <m:r>
                      <a:rPr lang="en-US" altLang="zh-CN" i="1">
                        <a:latin typeface="Cambria Math" panose="02040503050406030204" pitchFamily="18" charset="0"/>
                      </a:rPr>
                      <m:t>𝑃</m:t>
                    </m:r>
                    <m:d>
                      <m:dPr>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00</m:t>
                            </m:r>
                          </m:sub>
                        </m:sSub>
                      </m:e>
                    </m:d>
                    <m:sSub>
                      <m:sSubPr>
                        <m:ctrlPr>
                          <a:rPr lang="en-US" altLang="zh-CN" i="1">
                            <a:latin typeface="Cambria Math" panose="02040503050406030204" pitchFamily="18" charset="0"/>
                          </a:rPr>
                        </m:ctrlPr>
                      </m:sSubPr>
                      <m:e>
                        <m:r>
                          <a:rPr lang="en-US" altLang="zh-CN" i="1">
                            <a:latin typeface="Cambria Math" panose="02040503050406030204" pitchFamily="18" charset="0"/>
                          </a:rPr>
                          <m:t>𝑙</m:t>
                        </m:r>
                      </m:e>
                      <m:sub>
                        <m:r>
                          <a:rPr lang="en-US" altLang="zh-CN" i="1">
                            <a:latin typeface="Cambria Math" panose="02040503050406030204" pitchFamily="18" charset="0"/>
                          </a:rPr>
                          <m:t>0</m:t>
                        </m:r>
                      </m:sub>
                    </m:sSub>
                    <m:r>
                      <a:rPr lang="en-US" altLang="zh-CN" i="1">
                        <a:latin typeface="Cambria Math" panose="02040503050406030204" pitchFamily="18" charset="0"/>
                      </a:rPr>
                      <m:t>, </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0</m:t>
                        </m:r>
                      </m:sub>
                    </m:sSub>
                    <m:r>
                      <a:rPr lang="en-US" altLang="zh-CN" i="1">
                        <a:latin typeface="Cambria Math" panose="02040503050406030204" pitchFamily="18" charset="0"/>
                      </a:rPr>
                      <m:t>)</m:t>
                    </m:r>
                  </m:oMath>
                </a14:m>
                <a:r>
                  <a:rPr lang="en-US" altLang="zh-CN" dirty="0"/>
                  <a:t> </a:t>
                </a:r>
                <a14:m>
                  <m:oMath xmlns:m="http://schemas.openxmlformats.org/officeDocument/2006/math">
                    <m:r>
                      <a:rPr lang="en-US" altLang="zh-CN" i="1">
                        <a:latin typeface="Cambria Math" panose="02040503050406030204" pitchFamily="18" charset="0"/>
                      </a:rPr>
                      <m:t>𝑃</m:t>
                    </m:r>
                    <m:d>
                      <m:dPr>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𝑙</m:t>
                            </m:r>
                          </m:e>
                          <m:sub>
                            <m:r>
                              <a:rPr lang="en-US" altLang="zh-CN" i="1">
                                <a:latin typeface="Cambria Math" panose="02040503050406030204" pitchFamily="18" charset="0"/>
                              </a:rPr>
                              <m:t>0</m:t>
                            </m:r>
                          </m:sub>
                        </m:sSub>
                      </m:e>
                    </m:d>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0</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10</m:t>
                        </m:r>
                      </m:sub>
                    </m:sSub>
                    <m:r>
                      <a:rPr lang="en-US" altLang="zh-CN" b="0" i="1" smtClean="0">
                        <a:latin typeface="Cambria Math" panose="02040503050406030204" pitchFamily="18" charset="0"/>
                      </a:rPr>
                      <m:t>)</m:t>
                    </m:r>
                  </m:oMath>
                </a14:m>
                <a:r>
                  <a:rPr lang="en-US" dirty="0"/>
                  <a:t> </a:t>
                </a:r>
                <a14:m>
                  <m:oMath xmlns:m="http://schemas.openxmlformats.org/officeDocument/2006/math">
                    <m:r>
                      <a:rPr lang="en-US" altLang="zh-CN" i="1">
                        <a:solidFill>
                          <a:srgbClr val="FF0000"/>
                        </a:solidFill>
                        <a:latin typeface="Cambria Math" panose="02040503050406030204" pitchFamily="18" charset="0"/>
                      </a:rPr>
                      <m:t>∝</m:t>
                    </m:r>
                  </m:oMath>
                </a14:m>
                <a:r>
                  <a:rPr lang="en-US" altLang="zh-CN" dirty="0"/>
                  <a:t> </a:t>
                </a:r>
                <a14:m>
                  <m:oMath xmlns:m="http://schemas.openxmlformats.org/officeDocument/2006/math">
                    <m:r>
                      <a:rPr lang="en-US" altLang="zh-CN" i="1">
                        <a:latin typeface="Cambria Math" panose="02040503050406030204" pitchFamily="18" charset="0"/>
                      </a:rPr>
                      <m:t>𝑃</m:t>
                    </m:r>
                    <m:d>
                      <m:dPr>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00</m:t>
                            </m:r>
                          </m:sub>
                        </m:sSub>
                      </m:e>
                    </m:d>
                    <m:sSub>
                      <m:sSubPr>
                        <m:ctrlPr>
                          <a:rPr lang="en-US" altLang="zh-CN" i="1">
                            <a:latin typeface="Cambria Math" panose="02040503050406030204" pitchFamily="18" charset="0"/>
                          </a:rPr>
                        </m:ctrlPr>
                      </m:sSubPr>
                      <m:e>
                        <m:r>
                          <a:rPr lang="en-US" altLang="zh-CN" i="1">
                            <a:latin typeface="Cambria Math" panose="02040503050406030204" pitchFamily="18" charset="0"/>
                          </a:rPr>
                          <m:t>𝑙</m:t>
                        </m:r>
                      </m:e>
                      <m:sub>
                        <m:r>
                          <a:rPr lang="en-US" altLang="zh-CN" i="1">
                            <a:latin typeface="Cambria Math" panose="02040503050406030204" pitchFamily="18" charset="0"/>
                          </a:rPr>
                          <m:t>0</m:t>
                        </m:r>
                      </m:sub>
                    </m:sSub>
                    <m:r>
                      <a:rPr lang="en-US" altLang="zh-CN" i="1">
                        <a:latin typeface="Cambria Math" panose="02040503050406030204" pitchFamily="18" charset="0"/>
                      </a:rPr>
                      <m:t>, </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0</m:t>
                        </m:r>
                      </m:sub>
                    </m:sSub>
                    <m:r>
                      <a:rPr lang="en-US" altLang="zh-CN" i="1">
                        <a:latin typeface="Cambria Math" panose="02040503050406030204" pitchFamily="18" charset="0"/>
                      </a:rPr>
                      <m:t>)</m:t>
                    </m:r>
                  </m:oMath>
                </a14:m>
                <a:r>
                  <a:rPr lang="en-US" altLang="zh-CN" dirty="0"/>
                  <a:t> </a:t>
                </a:r>
                <a14:m>
                  <m:oMath xmlns:m="http://schemas.openxmlformats.org/officeDocument/2006/math">
                    <m:r>
                      <a:rPr lang="en-US" altLang="zh-CN" i="1">
                        <a:latin typeface="Cambria Math" panose="02040503050406030204" pitchFamily="18" charset="0"/>
                      </a:rPr>
                      <m:t>𝑃</m:t>
                    </m:r>
                    <m:d>
                      <m:dPr>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10</m:t>
                            </m:r>
                          </m:sub>
                        </m:sSub>
                      </m:e>
                    </m:d>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0</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𝑙</m:t>
                        </m:r>
                      </m:e>
                      <m:sub>
                        <m:r>
                          <a:rPr lang="en-US" altLang="zh-CN" i="1">
                            <a:latin typeface="Cambria Math" panose="02040503050406030204" pitchFamily="18" charset="0"/>
                          </a:rPr>
                          <m:t>0</m:t>
                        </m:r>
                      </m:sub>
                    </m:sSub>
                    <m:r>
                      <a:rPr lang="en-US" altLang="zh-CN" i="1">
                        <a:latin typeface="Cambria Math" panose="02040503050406030204" pitchFamily="18" charset="0"/>
                      </a:rPr>
                      <m:t>)</m:t>
                    </m:r>
                  </m:oMath>
                </a14:m>
                <a:r>
                  <a:rPr lang="en-US" altLang="zh-CN" dirty="0"/>
                  <a:t> </a:t>
                </a:r>
                <a14:m>
                  <m:oMath xmlns:m="http://schemas.openxmlformats.org/officeDocument/2006/math">
                    <m:r>
                      <a:rPr lang="en-US" altLang="zh-CN" i="1">
                        <a:latin typeface="Cambria Math" panose="02040503050406030204" pitchFamily="18" charset="0"/>
                      </a:rPr>
                      <m:t>𝑃</m:t>
                    </m:r>
                    <m:d>
                      <m:dPr>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𝑙</m:t>
                            </m:r>
                          </m:e>
                          <m:sub>
                            <m:r>
                              <a:rPr lang="en-US" altLang="zh-CN" i="1">
                                <a:latin typeface="Cambria Math" panose="02040503050406030204" pitchFamily="18" charset="0"/>
                              </a:rPr>
                              <m:t>0</m:t>
                            </m:r>
                          </m:sub>
                        </m:sSub>
                      </m:e>
                    </m:d>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0</m:t>
                        </m:r>
                      </m:sub>
                    </m:sSub>
                    <m:r>
                      <a:rPr lang="en-US" altLang="zh-CN" i="1">
                        <a:latin typeface="Cambria Math" panose="02040503050406030204" pitchFamily="18" charset="0"/>
                      </a:rPr>
                      <m:t>)</m:t>
                    </m:r>
                  </m:oMath>
                </a14:m>
                <a:r>
                  <a:rPr lang="en-US" altLang="zh-CN" dirty="0">
                    <a:solidFill>
                      <a:srgbClr val="FF0000"/>
                    </a:solidFill>
                  </a:rPr>
                  <a:t> </a:t>
                </a:r>
              </a:p>
              <a:p>
                <a14:m>
                  <m:oMath xmlns:m="http://schemas.openxmlformats.org/officeDocument/2006/math">
                    <m:r>
                      <a:rPr lang="en-US" altLang="zh-CN" i="1">
                        <a:solidFill>
                          <a:srgbClr val="FF0000"/>
                        </a:solidFill>
                        <a:latin typeface="Cambria Math" panose="02040503050406030204" pitchFamily="18" charset="0"/>
                      </a:rPr>
                      <m:t>∝</m:t>
                    </m:r>
                  </m:oMath>
                </a14:m>
                <a:r>
                  <a:rPr lang="en-US" altLang="zh-CN" dirty="0"/>
                  <a:t> </a:t>
                </a:r>
                <a14:m>
                  <m:oMath xmlns:m="http://schemas.openxmlformats.org/officeDocument/2006/math">
                    <m:r>
                      <a:rPr lang="en-US" altLang="zh-CN" i="1">
                        <a:latin typeface="Cambria Math" panose="02040503050406030204" pitchFamily="18" charset="0"/>
                      </a:rPr>
                      <m:t>𝑃</m:t>
                    </m:r>
                    <m:d>
                      <m:dPr>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00</m:t>
                            </m:r>
                          </m:sub>
                        </m:sSub>
                      </m:e>
                    </m:d>
                    <m:sSub>
                      <m:sSubPr>
                        <m:ctrlPr>
                          <a:rPr lang="en-US" altLang="zh-CN" i="1">
                            <a:latin typeface="Cambria Math" panose="02040503050406030204" pitchFamily="18" charset="0"/>
                          </a:rPr>
                        </m:ctrlPr>
                      </m:sSubPr>
                      <m:e>
                        <m:r>
                          <a:rPr lang="en-US" altLang="zh-CN" i="1">
                            <a:latin typeface="Cambria Math" panose="02040503050406030204" pitchFamily="18" charset="0"/>
                          </a:rPr>
                          <m:t>𝑙</m:t>
                        </m:r>
                      </m:e>
                      <m:sub>
                        <m:r>
                          <a:rPr lang="en-US" altLang="zh-CN" i="1">
                            <a:latin typeface="Cambria Math" panose="02040503050406030204" pitchFamily="18" charset="0"/>
                          </a:rPr>
                          <m:t>0</m:t>
                        </m:r>
                      </m:sub>
                    </m:sSub>
                    <m:r>
                      <a:rPr lang="en-US" altLang="zh-CN" i="1">
                        <a:latin typeface="Cambria Math" panose="02040503050406030204" pitchFamily="18" charset="0"/>
                      </a:rPr>
                      <m:t>, </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0</m:t>
                        </m:r>
                      </m:sub>
                    </m:sSub>
                    <m:r>
                      <a:rPr lang="en-US" altLang="zh-CN" i="1">
                        <a:latin typeface="Cambria Math" panose="02040503050406030204" pitchFamily="18" charset="0"/>
                      </a:rPr>
                      <m:t>)</m:t>
                    </m:r>
                  </m:oMath>
                </a14:m>
                <a:r>
                  <a:rPr lang="en-US" altLang="zh-CN" dirty="0"/>
                  <a:t> </a:t>
                </a:r>
                <a14:m>
                  <m:oMath xmlns:m="http://schemas.openxmlformats.org/officeDocument/2006/math">
                    <m:r>
                      <a:rPr lang="en-US" altLang="zh-CN" i="1">
                        <a:latin typeface="Cambria Math" panose="02040503050406030204" pitchFamily="18" charset="0"/>
                      </a:rPr>
                      <m:t>𝑃</m:t>
                    </m:r>
                    <m:d>
                      <m:dPr>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10</m:t>
                            </m:r>
                          </m:sub>
                        </m:sSub>
                      </m:e>
                    </m:d>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0</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𝑙</m:t>
                        </m:r>
                      </m:e>
                      <m:sub>
                        <m:r>
                          <a:rPr lang="en-US" altLang="zh-CN" i="1">
                            <a:latin typeface="Cambria Math" panose="02040503050406030204" pitchFamily="18" charset="0"/>
                          </a:rPr>
                          <m:t>0</m:t>
                        </m:r>
                      </m:sub>
                    </m:sSub>
                    <m:r>
                      <a:rPr lang="en-US" altLang="zh-CN" i="1">
                        <a:latin typeface="Cambria Math" panose="02040503050406030204" pitchFamily="18" charset="0"/>
                      </a:rPr>
                      <m:t>)</m:t>
                    </m:r>
                  </m:oMath>
                </a14:m>
                <a:r>
                  <a:rPr lang="en-US" altLang="zh-CN" dirty="0"/>
                  <a:t> </a:t>
                </a:r>
                <a:endParaRPr lang="en-US" dirty="0"/>
              </a:p>
            </p:txBody>
          </p:sp>
        </mc:Choice>
        <mc:Fallback xmlns="">
          <p:sp>
            <p:nvSpPr>
              <p:cNvPr id="26" name="TextBox 25">
                <a:extLst>
                  <a:ext uri="{FF2B5EF4-FFF2-40B4-BE49-F238E27FC236}">
                    <a16:creationId xmlns:a16="http://schemas.microsoft.com/office/drawing/2014/main" id="{6A9B4992-0968-409D-B5F9-6561C6FC65D0}"/>
                  </a:ext>
                </a:extLst>
              </p:cNvPr>
              <p:cNvSpPr txBox="1">
                <a:spLocks noRot="1" noChangeAspect="1" noMove="1" noResize="1" noEditPoints="1" noAdjustHandles="1" noChangeArrowheads="1" noChangeShapeType="1" noTextEdit="1"/>
              </p:cNvSpPr>
              <p:nvPr/>
            </p:nvSpPr>
            <p:spPr>
              <a:xfrm>
                <a:off x="4334058" y="3347482"/>
                <a:ext cx="7077153" cy="923330"/>
              </a:xfrm>
              <a:prstGeom prst="rect">
                <a:avLst/>
              </a:prstGeom>
              <a:blipFill>
                <a:blip r:embed="rId12"/>
                <a:stretch>
                  <a:fillRect b="-3896"/>
                </a:stretch>
              </a:blipFill>
              <a:ln>
                <a:solidFill>
                  <a:schemeClr val="accent1">
                    <a:shade val="5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82C9181F-FB0A-44B5-B48D-FEE228B5C4CB}"/>
                  </a:ext>
                </a:extLst>
              </p:cNvPr>
              <p:cNvSpPr txBox="1"/>
              <p:nvPr/>
            </p:nvSpPr>
            <p:spPr>
              <a:xfrm>
                <a:off x="4334058" y="4521839"/>
                <a:ext cx="6614160" cy="369332"/>
              </a:xfrm>
              <a:prstGeom prst="rect">
                <a:avLst/>
              </a:prstGeom>
              <a:noFill/>
              <a:ln>
                <a:solidFill>
                  <a:schemeClr val="accent1">
                    <a:shade val="50000"/>
                  </a:schemeClr>
                </a:solidFill>
              </a:ln>
            </p:spPr>
            <p:txBody>
              <a:bodyPr wrap="square">
                <a:spAutoFit/>
              </a:bodyPr>
              <a:lstStyle/>
              <a:p>
                <a14:m>
                  <m:oMath xmlns:m="http://schemas.openxmlformats.org/officeDocument/2006/math">
                    <m:r>
                      <a:rPr lang="en-US" altLang="zh-CN" sz="1800" i="1" smtClean="0">
                        <a:latin typeface="Cambria Math" panose="02040503050406030204" pitchFamily="18" charset="0"/>
                      </a:rPr>
                      <m:t>𝑃</m:t>
                    </m:r>
                    <m:d>
                      <m:dPr>
                        <m:endChr m:val="|"/>
                        <m:ctrlPr>
                          <a:rPr lang="en-US" altLang="zh-CN" sz="1800" i="1">
                            <a:latin typeface="Cambria Math" panose="02040503050406030204" pitchFamily="18" charset="0"/>
                          </a:rPr>
                        </m:ctrlPr>
                      </m:dPr>
                      <m:e>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𝑥</m:t>
                            </m:r>
                          </m:e>
                          <m:sub>
                            <m:r>
                              <a:rPr lang="en-US" altLang="zh-CN" sz="1800" i="1">
                                <a:latin typeface="Cambria Math" panose="02040503050406030204" pitchFamily="18" charset="0"/>
                              </a:rPr>
                              <m:t>1</m:t>
                            </m:r>
                          </m:sub>
                        </m:sSub>
                      </m:e>
                    </m:d>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𝑥</m:t>
                        </m:r>
                      </m:e>
                      <m:sub>
                        <m:r>
                          <a:rPr lang="en-US" altLang="zh-CN" sz="1800" i="1">
                            <a:latin typeface="Cambria Math" panose="02040503050406030204" pitchFamily="18" charset="0"/>
                          </a:rPr>
                          <m:t>0</m:t>
                        </m:r>
                      </m:sub>
                    </m:sSub>
                    <m:r>
                      <a:rPr lang="en-US" altLang="zh-CN" sz="1800" i="1">
                        <a:latin typeface="Cambria Math" panose="02040503050406030204" pitchFamily="18" charset="0"/>
                      </a:rPr>
                      <m:t>,</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𝑢</m:t>
                        </m:r>
                      </m:e>
                      <m:sub>
                        <m:r>
                          <a:rPr lang="en-US" altLang="zh-CN" sz="1800" i="1">
                            <a:latin typeface="Cambria Math" panose="02040503050406030204" pitchFamily="18" charset="0"/>
                          </a:rPr>
                          <m:t>01</m:t>
                        </m:r>
                      </m:sub>
                    </m:sSub>
                    <m:r>
                      <a:rPr lang="en-US" altLang="zh-CN" sz="1800" i="1">
                        <a:latin typeface="Cambria Math" panose="02040503050406030204" pitchFamily="18" charset="0"/>
                      </a:rPr>
                      <m:t>)</m:t>
                    </m:r>
                  </m:oMath>
                </a14:m>
                <a:r>
                  <a:rPr lang="en-US" altLang="zh-CN" dirty="0">
                    <a:solidFill>
                      <a:srgbClr val="FF0000"/>
                    </a:solidFill>
                  </a:rPr>
                  <a:t> </a:t>
                </a:r>
                <a14:m>
                  <m:oMath xmlns:m="http://schemas.openxmlformats.org/officeDocument/2006/math">
                    <m:r>
                      <a:rPr lang="en-US" altLang="zh-CN" i="1">
                        <a:solidFill>
                          <a:srgbClr val="FF0000"/>
                        </a:solidFill>
                        <a:latin typeface="Cambria Math" panose="02040503050406030204" pitchFamily="18" charset="0"/>
                      </a:rPr>
                      <m:t>∝</m:t>
                    </m:r>
                  </m:oMath>
                </a14:m>
                <a:r>
                  <a:rPr lang="en-US" altLang="zh-CN" dirty="0"/>
                  <a:t> </a:t>
                </a:r>
                <a14:m>
                  <m:oMath xmlns:m="http://schemas.openxmlformats.org/officeDocument/2006/math">
                    <m:r>
                      <a:rPr lang="en-US" altLang="zh-CN" i="1">
                        <a:latin typeface="Cambria Math" panose="02040503050406030204" pitchFamily="18" charset="0"/>
                      </a:rPr>
                      <m:t>𝑃</m:t>
                    </m:r>
                    <m:d>
                      <m:dPr>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𝑢</m:t>
                            </m:r>
                          </m:e>
                          <m:sub>
                            <m:r>
                              <a:rPr lang="en-US" altLang="zh-CN" i="1">
                                <a:latin typeface="Cambria Math" panose="02040503050406030204" pitchFamily="18" charset="0"/>
                              </a:rPr>
                              <m:t>01</m:t>
                            </m:r>
                          </m:sub>
                        </m:sSub>
                      </m:e>
                    </m:d>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0</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1</m:t>
                        </m:r>
                      </m:sub>
                    </m:sSub>
                    <m:r>
                      <a:rPr lang="en-US" altLang="zh-CN" i="1">
                        <a:latin typeface="Cambria Math" panose="02040503050406030204" pitchFamily="18" charset="0"/>
                      </a:rPr>
                      <m:t>)</m:t>
                    </m:r>
                    <m:r>
                      <a:rPr lang="en-US" altLang="zh-CN" i="1">
                        <a:latin typeface="Cambria Math" panose="02040503050406030204" pitchFamily="18" charset="0"/>
                      </a:rPr>
                      <m:t>𝑃</m:t>
                    </m:r>
                    <m:d>
                      <m:dPr>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1</m:t>
                            </m:r>
                          </m:sub>
                        </m:sSub>
                      </m:e>
                    </m:d>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0</m:t>
                        </m:r>
                      </m:sub>
                    </m:sSub>
                    <m:r>
                      <a:rPr lang="en-US" altLang="zh-CN" i="1">
                        <a:latin typeface="Cambria Math" panose="02040503050406030204" pitchFamily="18" charset="0"/>
                      </a:rPr>
                      <m:t>)</m:t>
                    </m:r>
                    <m:r>
                      <a:rPr lang="en-US" altLang="zh-CN" i="1">
                        <a:solidFill>
                          <a:srgbClr val="FF0000"/>
                        </a:solidFill>
                        <a:latin typeface="Cambria Math" panose="02040503050406030204" pitchFamily="18" charset="0"/>
                      </a:rPr>
                      <m:t>∝</m:t>
                    </m:r>
                    <m:r>
                      <m:rPr>
                        <m:nor/>
                      </m:rPr>
                      <a:rPr lang="en-US" altLang="zh-CN" dirty="0"/>
                      <m:t> </m:t>
                    </m:r>
                    <m:r>
                      <a:rPr lang="en-US" altLang="zh-CN" i="1">
                        <a:latin typeface="Cambria Math" panose="02040503050406030204" pitchFamily="18" charset="0"/>
                      </a:rPr>
                      <m:t>𝑃</m:t>
                    </m:r>
                    <m:d>
                      <m:dPr>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𝑢</m:t>
                            </m:r>
                          </m:e>
                          <m:sub>
                            <m:r>
                              <a:rPr lang="en-US" altLang="zh-CN" i="1">
                                <a:latin typeface="Cambria Math" panose="02040503050406030204" pitchFamily="18" charset="0"/>
                              </a:rPr>
                              <m:t>01</m:t>
                            </m:r>
                          </m:sub>
                        </m:sSub>
                      </m:e>
                    </m:d>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0</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1</m:t>
                        </m:r>
                      </m:sub>
                    </m:sSub>
                    <m:r>
                      <a:rPr lang="en-US" altLang="zh-CN" i="1">
                        <a:latin typeface="Cambria Math" panose="02040503050406030204" pitchFamily="18" charset="0"/>
                      </a:rPr>
                      <m:t>)</m:t>
                    </m:r>
                  </m:oMath>
                </a14:m>
                <a:endParaRPr lang="en-US" dirty="0"/>
              </a:p>
            </p:txBody>
          </p:sp>
        </mc:Choice>
        <mc:Fallback xmlns="">
          <p:sp>
            <p:nvSpPr>
              <p:cNvPr id="28" name="TextBox 27">
                <a:extLst>
                  <a:ext uri="{FF2B5EF4-FFF2-40B4-BE49-F238E27FC236}">
                    <a16:creationId xmlns:a16="http://schemas.microsoft.com/office/drawing/2014/main" id="{82C9181F-FB0A-44B5-B48D-FEE228B5C4CB}"/>
                  </a:ext>
                </a:extLst>
              </p:cNvPr>
              <p:cNvSpPr txBox="1">
                <a:spLocks noRot="1" noChangeAspect="1" noMove="1" noResize="1" noEditPoints="1" noAdjustHandles="1" noChangeArrowheads="1" noChangeShapeType="1" noTextEdit="1"/>
              </p:cNvSpPr>
              <p:nvPr/>
            </p:nvSpPr>
            <p:spPr>
              <a:xfrm>
                <a:off x="4334058" y="4521839"/>
                <a:ext cx="6614160" cy="369332"/>
              </a:xfrm>
              <a:prstGeom prst="rect">
                <a:avLst/>
              </a:prstGeom>
              <a:blipFill>
                <a:blip r:embed="rId13"/>
                <a:stretch>
                  <a:fillRect b="-11290"/>
                </a:stretch>
              </a:blipFill>
              <a:ln>
                <a:solidFill>
                  <a:schemeClr val="accent1">
                    <a:shade val="5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6C27745E-3ADE-47C1-A0FA-A05663DB2350}"/>
                  </a:ext>
                </a:extLst>
              </p:cNvPr>
              <p:cNvSpPr txBox="1"/>
              <p:nvPr/>
            </p:nvSpPr>
            <p:spPr>
              <a:xfrm>
                <a:off x="4334058" y="5142198"/>
                <a:ext cx="6858000" cy="369332"/>
              </a:xfrm>
              <a:prstGeom prst="rect">
                <a:avLst/>
              </a:prstGeom>
              <a:noFill/>
              <a:ln>
                <a:solidFill>
                  <a:schemeClr val="accent1">
                    <a:shade val="50000"/>
                  </a:schemeClr>
                </a:solidFill>
              </a:ln>
            </p:spPr>
            <p:txBody>
              <a:bodyPr wrap="square">
                <a:spAutoFit/>
              </a:bodyPr>
              <a:lstStyle/>
              <a:p>
                <a14:m>
                  <m:oMath xmlns:m="http://schemas.openxmlformats.org/officeDocument/2006/math">
                    <m:r>
                      <a:rPr lang="en-US" altLang="zh-CN" sz="1800" i="1" smtClean="0">
                        <a:latin typeface="Cambria Math" panose="02040503050406030204" pitchFamily="18" charset="0"/>
                      </a:rPr>
                      <m:t>𝑃</m:t>
                    </m:r>
                    <m:d>
                      <m:dPr>
                        <m:endChr m:val="|"/>
                        <m:ctrlPr>
                          <a:rPr lang="en-US" altLang="zh-CN" sz="1800" i="1">
                            <a:latin typeface="Cambria Math" panose="02040503050406030204" pitchFamily="18" charset="0"/>
                          </a:rPr>
                        </m:ctrlPr>
                      </m:dPr>
                      <m:e>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𝑥</m:t>
                            </m:r>
                          </m:e>
                          <m:sub>
                            <m:r>
                              <a:rPr lang="en-US" altLang="zh-CN" sz="1800" i="1">
                                <a:latin typeface="Cambria Math" panose="02040503050406030204" pitchFamily="18" charset="0"/>
                              </a:rPr>
                              <m:t>0</m:t>
                            </m:r>
                          </m:sub>
                        </m:sSub>
                      </m:e>
                    </m:d>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𝑢</m:t>
                        </m:r>
                      </m:e>
                      <m:sub>
                        <m:r>
                          <a:rPr lang="en-US" altLang="zh-CN" sz="1800" i="1">
                            <a:latin typeface="Cambria Math" panose="02040503050406030204" pitchFamily="18" charset="0"/>
                          </a:rPr>
                          <m:t>0</m:t>
                        </m:r>
                      </m:sub>
                    </m:sSub>
                    <m:r>
                      <a:rPr lang="en-US" altLang="zh-CN" sz="1800" i="1">
                        <a:latin typeface="Cambria Math" panose="02040503050406030204" pitchFamily="18" charset="0"/>
                      </a:rPr>
                      <m:t>)</m:t>
                    </m:r>
                  </m:oMath>
                </a14:m>
                <a:r>
                  <a:rPr lang="en-US" altLang="zh-CN" dirty="0"/>
                  <a:t> </a:t>
                </a:r>
                <a14:m>
                  <m:oMath xmlns:m="http://schemas.openxmlformats.org/officeDocument/2006/math">
                    <m:r>
                      <a:rPr lang="en-US" altLang="zh-CN" i="1">
                        <a:solidFill>
                          <a:srgbClr val="FF0000"/>
                        </a:solidFill>
                        <a:latin typeface="Cambria Math" panose="02040503050406030204" pitchFamily="18" charset="0"/>
                      </a:rPr>
                      <m:t>∝</m:t>
                    </m:r>
                    <m:r>
                      <a:rPr lang="en-US" altLang="zh-CN" i="1">
                        <a:latin typeface="Cambria Math" panose="02040503050406030204" pitchFamily="18" charset="0"/>
                      </a:rPr>
                      <m:t>𝑃</m:t>
                    </m:r>
                    <m:d>
                      <m:dPr>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𝑢</m:t>
                            </m:r>
                          </m:e>
                          <m:sub>
                            <m:r>
                              <a:rPr lang="en-US" altLang="zh-CN" i="1">
                                <a:latin typeface="Cambria Math" panose="02040503050406030204" pitchFamily="18" charset="0"/>
                              </a:rPr>
                              <m:t>0</m:t>
                            </m:r>
                          </m:sub>
                        </m:sSub>
                      </m:e>
                    </m:d>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0</m:t>
                        </m:r>
                      </m:sub>
                    </m:sSub>
                    <m:r>
                      <a:rPr lang="en-US" altLang="zh-CN" i="1">
                        <a:latin typeface="Cambria Math" panose="02040503050406030204" pitchFamily="18" charset="0"/>
                      </a:rPr>
                      <m:t>)</m:t>
                    </m:r>
                    <m:r>
                      <a:rPr lang="en-US" altLang="zh-CN" i="1">
                        <a:latin typeface="Cambria Math" panose="02040503050406030204" pitchFamily="18" charset="0"/>
                      </a:rPr>
                      <m:t>𝑃</m:t>
                    </m:r>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0</m:t>
                        </m:r>
                      </m:sub>
                    </m:sSub>
                    <m:r>
                      <a:rPr lang="en-US" altLang="zh-CN" i="1">
                        <a:latin typeface="Cambria Math" panose="02040503050406030204" pitchFamily="18" charset="0"/>
                      </a:rPr>
                      <m:t>)</m:t>
                    </m:r>
                    <m:r>
                      <a:rPr lang="en-US" altLang="zh-CN" i="1">
                        <a:solidFill>
                          <a:srgbClr val="FF0000"/>
                        </a:solidFill>
                        <a:latin typeface="Cambria Math" panose="02040503050406030204" pitchFamily="18" charset="0"/>
                      </a:rPr>
                      <m:t>∝</m:t>
                    </m:r>
                    <m:r>
                      <a:rPr lang="en-US" altLang="zh-CN" i="1">
                        <a:latin typeface="Cambria Math" panose="02040503050406030204" pitchFamily="18" charset="0"/>
                      </a:rPr>
                      <m:t>𝑃</m:t>
                    </m:r>
                    <m:d>
                      <m:dPr>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𝑢</m:t>
                            </m:r>
                          </m:e>
                          <m:sub>
                            <m:r>
                              <a:rPr lang="en-US" altLang="zh-CN" i="1">
                                <a:latin typeface="Cambria Math" panose="02040503050406030204" pitchFamily="18" charset="0"/>
                              </a:rPr>
                              <m:t>0</m:t>
                            </m:r>
                          </m:sub>
                        </m:sSub>
                      </m:e>
                    </m:d>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0</m:t>
                        </m:r>
                      </m:sub>
                    </m:sSub>
                    <m:r>
                      <a:rPr lang="en-US" altLang="zh-CN" i="1">
                        <a:latin typeface="Cambria Math" panose="02040503050406030204" pitchFamily="18" charset="0"/>
                      </a:rPr>
                      <m:t>)</m:t>
                    </m:r>
                  </m:oMath>
                </a14:m>
                <a:endParaRPr lang="en-US" altLang="zh-CN" sz="1800" dirty="0"/>
              </a:p>
            </p:txBody>
          </p:sp>
        </mc:Choice>
        <mc:Fallback xmlns="">
          <p:sp>
            <p:nvSpPr>
              <p:cNvPr id="30" name="TextBox 29">
                <a:extLst>
                  <a:ext uri="{FF2B5EF4-FFF2-40B4-BE49-F238E27FC236}">
                    <a16:creationId xmlns:a16="http://schemas.microsoft.com/office/drawing/2014/main" id="{6C27745E-3ADE-47C1-A0FA-A05663DB2350}"/>
                  </a:ext>
                </a:extLst>
              </p:cNvPr>
              <p:cNvSpPr txBox="1">
                <a:spLocks noRot="1" noChangeAspect="1" noMove="1" noResize="1" noEditPoints="1" noAdjustHandles="1" noChangeArrowheads="1" noChangeShapeType="1" noTextEdit="1"/>
              </p:cNvSpPr>
              <p:nvPr/>
            </p:nvSpPr>
            <p:spPr>
              <a:xfrm>
                <a:off x="4334058" y="5142198"/>
                <a:ext cx="6858000" cy="369332"/>
              </a:xfrm>
              <a:prstGeom prst="rect">
                <a:avLst/>
              </a:prstGeom>
              <a:blipFill>
                <a:blip r:embed="rId14"/>
                <a:stretch>
                  <a:fillRect b="-11290"/>
                </a:stretch>
              </a:blipFill>
              <a:ln>
                <a:solidFill>
                  <a:schemeClr val="accent1">
                    <a:shade val="50000"/>
                  </a:schemeClr>
                </a:solidFill>
              </a:ln>
            </p:spPr>
            <p:txBody>
              <a:bodyPr/>
              <a:lstStyle/>
              <a:p>
                <a:r>
                  <a:rPr lang="en-US">
                    <a:noFill/>
                  </a:rPr>
                  <a:t> </a:t>
                </a:r>
              </a:p>
            </p:txBody>
          </p:sp>
        </mc:Fallback>
      </mc:AlternateContent>
      <p:cxnSp>
        <p:nvCxnSpPr>
          <p:cNvPr id="32" name="Straight Arrow Connector 31">
            <a:extLst>
              <a:ext uri="{FF2B5EF4-FFF2-40B4-BE49-F238E27FC236}">
                <a16:creationId xmlns:a16="http://schemas.microsoft.com/office/drawing/2014/main" id="{AD36B2C1-0D48-4EF3-BBF1-5B5BCBAE8026}"/>
              </a:ext>
            </a:extLst>
          </p:cNvPr>
          <p:cNvCxnSpPr/>
          <p:nvPr/>
        </p:nvCxnSpPr>
        <p:spPr>
          <a:xfrm>
            <a:off x="6096000" y="2287358"/>
            <a:ext cx="98738" cy="3141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CA09F74E-15D4-44BA-906F-2A44801C1644}"/>
              </a:ext>
            </a:extLst>
          </p:cNvPr>
          <p:cNvCxnSpPr>
            <a:cxnSpLocks/>
          </p:cNvCxnSpPr>
          <p:nvPr/>
        </p:nvCxnSpPr>
        <p:spPr>
          <a:xfrm>
            <a:off x="8334777" y="2371170"/>
            <a:ext cx="255565" cy="2703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BC7CA812-BEFB-4D26-81AA-3B6BBAF55A7B}"/>
              </a:ext>
            </a:extLst>
          </p:cNvPr>
          <p:cNvCxnSpPr>
            <a:cxnSpLocks/>
          </p:cNvCxnSpPr>
          <p:nvPr/>
        </p:nvCxnSpPr>
        <p:spPr>
          <a:xfrm>
            <a:off x="9749779" y="2317396"/>
            <a:ext cx="255565" cy="2703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4925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7F8599-559B-448E-8A75-C293AD3ED575}"/>
              </a:ext>
            </a:extLst>
          </p:cNvPr>
          <p:cNvSpPr>
            <a:spLocks noGrp="1"/>
          </p:cNvSpPr>
          <p:nvPr>
            <p:ph type="title"/>
          </p:nvPr>
        </p:nvSpPr>
        <p:spPr>
          <a:xfrm>
            <a:off x="136452" y="5049"/>
            <a:ext cx="10515600" cy="1325563"/>
          </a:xfrm>
        </p:spPr>
        <p:txBody>
          <a:bodyPr/>
          <a:lstStyle/>
          <a:p>
            <a:r>
              <a:rPr lang="en-US" dirty="0"/>
              <a:t>Graph SLAM Solution</a:t>
            </a:r>
          </a:p>
        </p:txBody>
      </p:sp>
      <mc:AlternateContent xmlns:mc="http://schemas.openxmlformats.org/markup-compatibility/2006" xmlns:a14="http://schemas.microsoft.com/office/drawing/2010/main">
        <mc:Choice Requires="a14">
          <p:sp>
            <p:nvSpPr>
              <p:cNvPr id="51" name="矩形 50">
                <a:extLst>
                  <a:ext uri="{FF2B5EF4-FFF2-40B4-BE49-F238E27FC236}">
                    <a16:creationId xmlns:a16="http://schemas.microsoft.com/office/drawing/2014/main" id="{F316B95E-AFA7-4896-95FE-93B8AFD44ACD}"/>
                  </a:ext>
                </a:extLst>
              </p:cNvPr>
              <p:cNvSpPr/>
              <p:nvPr/>
            </p:nvSpPr>
            <p:spPr>
              <a:xfrm>
                <a:off x="6515276" y="1874323"/>
                <a:ext cx="5133713" cy="70000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𝑃</m:t>
                      </m:r>
                      <m:d>
                        <m:dPr>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𝑢</m:t>
                              </m:r>
                            </m:e>
                            <m:sub>
                              <m:r>
                                <a:rPr lang="en-US" altLang="zh-CN" i="1">
                                  <a:latin typeface="Cambria Math" panose="02040503050406030204" pitchFamily="18" charset="0"/>
                                </a:rPr>
                                <m:t>01</m:t>
                              </m:r>
                            </m:sub>
                          </m:sSub>
                        </m:e>
                      </m:d>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0</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1</m:t>
                          </m:r>
                        </m:sub>
                      </m:sSub>
                      <m:r>
                        <a:rPr lang="en-US" altLang="zh-CN" i="1">
                          <a:latin typeface="Cambria Math" panose="02040503050406030204" pitchFamily="18" charset="0"/>
                        </a:rPr>
                        <m:t>)</m:t>
                      </m:r>
                      <m:r>
                        <a:rPr lang="en-US" i="1" smtClean="0">
                          <a:latin typeface="Cambria Math" panose="02040503050406030204" pitchFamily="18" charset="0"/>
                        </a:rPr>
                        <m:t>=</m:t>
                      </m:r>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ad>
                            <m:radPr>
                              <m:ctrlPr>
                                <a:rPr lang="en-US" i="1" smtClean="0">
                                  <a:latin typeface="Cambria Math" panose="02040503050406030204" pitchFamily="18" charset="0"/>
                                </a:rPr>
                              </m:ctrlPr>
                            </m:radPr>
                            <m:deg>
                              <m:r>
                                <a:rPr lang="en-US" i="1" smtClean="0">
                                  <a:latin typeface="Cambria Math" panose="02040503050406030204" pitchFamily="18" charset="0"/>
                                </a:rPr>
                                <m:t>2</m:t>
                              </m:r>
                            </m:deg>
                            <m:e>
                              <m:r>
                                <a:rPr lang="en-US" b="0" i="1" smtClean="0">
                                  <a:latin typeface="Cambria Math" panose="02040503050406030204" pitchFamily="18" charset="0"/>
                                </a:rPr>
                                <m:t>2</m:t>
                              </m:r>
                              <m:r>
                                <a:rPr lang="en-US" b="0" i="1" smtClean="0">
                                  <a:latin typeface="Cambria Math" panose="02040503050406030204" pitchFamily="18" charset="0"/>
                                  <a:ea typeface="Cambria Math" panose="02040503050406030204" pitchFamily="18" charset="0"/>
                                </a:rPr>
                                <m:t>𝜋</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𝜎</m:t>
                                  </m:r>
                                </m:e>
                                <m:sup>
                                  <m:r>
                                    <a:rPr lang="en-US" b="0" i="1" smtClean="0">
                                      <a:latin typeface="Cambria Math" panose="02040503050406030204" pitchFamily="18" charset="0"/>
                                      <a:ea typeface="Cambria Math" panose="02040503050406030204" pitchFamily="18" charset="0"/>
                                    </a:rPr>
                                    <m:t>2</m:t>
                                  </m:r>
                                </m:sup>
                              </m:sSup>
                            </m:e>
                          </m:rad>
                        </m:den>
                      </m:f>
                      <m:r>
                        <m:rPr>
                          <m:sty m:val="p"/>
                        </m:rPr>
                        <a:rPr lang="en-US" b="0" i="0" smtClean="0">
                          <a:latin typeface="Cambria Math" panose="02040503050406030204" pitchFamily="18" charset="0"/>
                        </a:rPr>
                        <m:t>exp</m:t>
                      </m:r>
                      <m:r>
                        <a:rPr lang="en-US" b="0" i="1" smtClean="0">
                          <a:latin typeface="Cambria Math" panose="02040503050406030204" pitchFamily="18" charset="0"/>
                        </a:rPr>
                        <m:t>⁡(−</m:t>
                      </m:r>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rPr>
                                <m:t>(</m:t>
                              </m:r>
                              <m:sSub>
                                <m:sSubPr>
                                  <m:ctrlPr>
                                    <a:rPr lang="en-US" altLang="zh-CN" b="1" i="1">
                                      <a:latin typeface="Cambria Math" panose="02040503050406030204" pitchFamily="18" charset="0"/>
                                    </a:rPr>
                                  </m:ctrlPr>
                                </m:sSubPr>
                                <m:e>
                                  <m:r>
                                    <a:rPr lang="en-US" altLang="zh-CN" b="1" i="1">
                                      <a:latin typeface="Cambria Math" panose="02040503050406030204" pitchFamily="18" charset="0"/>
                                    </a:rPr>
                                    <m:t>𝒖</m:t>
                                  </m:r>
                                </m:e>
                                <m:sub>
                                  <m:r>
                                    <a:rPr lang="en-US" altLang="zh-CN" b="1" i="1">
                                      <a:latin typeface="Cambria Math" panose="02040503050406030204" pitchFamily="18" charset="0"/>
                                    </a:rPr>
                                    <m:t>𝟎𝟏</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𝑡</m:t>
                              </m:r>
                              <m:r>
                                <a:rPr lang="en-US" altLang="zh-CN" b="1" i="1" smtClean="0">
                                  <a:latin typeface="Cambria Math" panose="02040503050406030204" pitchFamily="18" charset="0"/>
                                </a:rPr>
                                <m:t>(</m:t>
                              </m:r>
                              <m:sSub>
                                <m:sSubPr>
                                  <m:ctrlPr>
                                    <a:rPr lang="en-US" altLang="zh-CN" b="1" i="1">
                                      <a:latin typeface="Cambria Math" panose="02040503050406030204" pitchFamily="18" charset="0"/>
                                    </a:rPr>
                                  </m:ctrlPr>
                                </m:sSubPr>
                                <m:e>
                                  <m:r>
                                    <a:rPr lang="en-US" altLang="zh-CN" b="1" i="1">
                                      <a:latin typeface="Cambria Math" panose="02040503050406030204" pitchFamily="18" charset="0"/>
                                    </a:rPr>
                                    <m:t>𝒙</m:t>
                                  </m:r>
                                </m:e>
                                <m:sub>
                                  <m:r>
                                    <a:rPr lang="en-US" altLang="zh-CN" b="1" i="1" smtClean="0">
                                      <a:latin typeface="Cambria Math" panose="02040503050406030204" pitchFamily="18" charset="0"/>
                                    </a:rPr>
                                    <m:t>𝟎</m:t>
                                  </m:r>
                                </m:sub>
                              </m:sSub>
                              <m:r>
                                <a:rPr lang="en-US" altLang="zh-CN" b="0" i="1" smtClean="0">
                                  <a:latin typeface="Cambria Math" panose="02040503050406030204" pitchFamily="18" charset="0"/>
                                </a:rPr>
                                <m:t>,</m:t>
                              </m:r>
                              <m:sSub>
                                <m:sSubPr>
                                  <m:ctrlPr>
                                    <a:rPr lang="en-US" altLang="zh-CN" b="1" i="1">
                                      <a:latin typeface="Cambria Math" panose="02040503050406030204" pitchFamily="18" charset="0"/>
                                    </a:rPr>
                                  </m:ctrlPr>
                                </m:sSubPr>
                                <m:e>
                                  <m:r>
                                    <a:rPr lang="en-US" altLang="zh-CN" b="1" i="1">
                                      <a:latin typeface="Cambria Math" panose="02040503050406030204" pitchFamily="18" charset="0"/>
                                    </a:rPr>
                                    <m:t>𝒙</m:t>
                                  </m:r>
                                </m:e>
                                <m:sub>
                                  <m:r>
                                    <a:rPr lang="en-US" altLang="zh-CN" b="1" i="1" smtClean="0">
                                      <a:latin typeface="Cambria Math" panose="02040503050406030204" pitchFamily="18" charset="0"/>
                                    </a:rPr>
                                    <m:t>𝟏</m:t>
                                  </m:r>
                                </m:sub>
                              </m:sSub>
                              <m:r>
                                <a:rPr lang="en-US" altLang="zh-CN" b="1" i="1" smtClean="0">
                                  <a:latin typeface="Cambria Math" panose="02040503050406030204" pitchFamily="18" charset="0"/>
                                </a:rPr>
                                <m:t>)</m:t>
                              </m:r>
                              <m:r>
                                <a:rPr lang="en-US" b="0" i="1" smtClean="0">
                                  <a:latin typeface="Cambria Math" panose="02040503050406030204" pitchFamily="18" charset="0"/>
                                </a:rPr>
                                <m:t>)</m:t>
                              </m:r>
                            </m:e>
                            <m:sup>
                              <m:r>
                                <a:rPr lang="en-US" b="0" i="1" smtClean="0">
                                  <a:latin typeface="Cambria Math" panose="02040503050406030204" pitchFamily="18" charset="0"/>
                                </a:rPr>
                                <m:t>2</m:t>
                              </m:r>
                            </m:sup>
                          </m:sSup>
                        </m:num>
                        <m:den>
                          <m:r>
                            <a:rPr lang="en-US" b="0" i="1" smtClean="0">
                              <a:latin typeface="Cambria Math" panose="02040503050406030204" pitchFamily="18" charset="0"/>
                            </a:rPr>
                            <m:t>2</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𝜎</m:t>
                              </m:r>
                            </m:e>
                            <m:sup>
                              <m:r>
                                <a:rPr lang="en-US" b="0" i="1" smtClean="0">
                                  <a:latin typeface="Cambria Math" panose="02040503050406030204" pitchFamily="18" charset="0"/>
                                  <a:ea typeface="Cambria Math" panose="02040503050406030204" pitchFamily="18" charset="0"/>
                                </a:rPr>
                                <m:t>2</m:t>
                              </m:r>
                            </m:sup>
                          </m:sSup>
                        </m:den>
                      </m:f>
                      <m:r>
                        <a:rPr lang="en-US" b="0" i="1" smtClean="0">
                          <a:latin typeface="Cambria Math" panose="02040503050406030204" pitchFamily="18" charset="0"/>
                        </a:rPr>
                        <m:t>)</m:t>
                      </m:r>
                    </m:oMath>
                  </m:oMathPara>
                </a14:m>
                <a:endParaRPr lang="en-US" dirty="0"/>
              </a:p>
            </p:txBody>
          </p:sp>
        </mc:Choice>
        <mc:Fallback xmlns="">
          <p:sp>
            <p:nvSpPr>
              <p:cNvPr id="51" name="矩形 50">
                <a:extLst>
                  <a:ext uri="{FF2B5EF4-FFF2-40B4-BE49-F238E27FC236}">
                    <a16:creationId xmlns:a16="http://schemas.microsoft.com/office/drawing/2014/main" id="{F316B95E-AFA7-4896-95FE-93B8AFD44ACD}"/>
                  </a:ext>
                </a:extLst>
              </p:cNvPr>
              <p:cNvSpPr>
                <a:spLocks noRot="1" noChangeAspect="1" noMove="1" noResize="1" noEditPoints="1" noAdjustHandles="1" noChangeArrowheads="1" noChangeShapeType="1" noTextEdit="1"/>
              </p:cNvSpPr>
              <p:nvPr/>
            </p:nvSpPr>
            <p:spPr>
              <a:xfrm>
                <a:off x="6515276" y="1874323"/>
                <a:ext cx="5133713" cy="700000"/>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矩形 51">
                <a:extLst>
                  <a:ext uri="{FF2B5EF4-FFF2-40B4-BE49-F238E27FC236}">
                    <a16:creationId xmlns:a16="http://schemas.microsoft.com/office/drawing/2014/main" id="{4E5BA204-9158-4B15-95B2-7A009DC11C43}"/>
                  </a:ext>
                </a:extLst>
              </p:cNvPr>
              <p:cNvSpPr/>
              <p:nvPr/>
            </p:nvSpPr>
            <p:spPr>
              <a:xfrm>
                <a:off x="6515276" y="2616141"/>
                <a:ext cx="5186933" cy="70000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𝑃</m:t>
                      </m:r>
                      <m:d>
                        <m:dPr>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00</m:t>
                              </m:r>
                            </m:sub>
                          </m:sSub>
                        </m:e>
                      </m:d>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0</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𝑙</m:t>
                          </m:r>
                        </m:e>
                        <m:sub>
                          <m:r>
                            <a:rPr lang="en-US" altLang="zh-CN" i="1">
                              <a:latin typeface="Cambria Math" panose="02040503050406030204" pitchFamily="18" charset="0"/>
                            </a:rPr>
                            <m:t>0</m:t>
                          </m:r>
                        </m:sub>
                      </m:sSub>
                      <m:r>
                        <a:rPr lang="en-US" altLang="zh-CN" i="1">
                          <a:latin typeface="Cambria Math" panose="02040503050406030204" pitchFamily="18" charset="0"/>
                        </a:rPr>
                        <m:t>)</m:t>
                      </m:r>
                      <m:r>
                        <a:rPr lang="en-US" i="1" smtClean="0">
                          <a:latin typeface="Cambria Math" panose="02040503050406030204" pitchFamily="18" charset="0"/>
                        </a:rPr>
                        <m:t>=</m:t>
                      </m:r>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ad>
                            <m:radPr>
                              <m:ctrlPr>
                                <a:rPr lang="en-US" i="1" smtClean="0">
                                  <a:latin typeface="Cambria Math" panose="02040503050406030204" pitchFamily="18" charset="0"/>
                                </a:rPr>
                              </m:ctrlPr>
                            </m:radPr>
                            <m:deg>
                              <m:r>
                                <a:rPr lang="en-US" i="1" smtClean="0">
                                  <a:latin typeface="Cambria Math" panose="02040503050406030204" pitchFamily="18" charset="0"/>
                                </a:rPr>
                                <m:t>2</m:t>
                              </m:r>
                            </m:deg>
                            <m:e>
                              <m:r>
                                <a:rPr lang="en-US" b="0" i="1" smtClean="0">
                                  <a:latin typeface="Cambria Math" panose="02040503050406030204" pitchFamily="18" charset="0"/>
                                </a:rPr>
                                <m:t>2</m:t>
                              </m:r>
                              <m:r>
                                <a:rPr lang="en-US" b="0" i="1" smtClean="0">
                                  <a:latin typeface="Cambria Math" panose="02040503050406030204" pitchFamily="18" charset="0"/>
                                  <a:ea typeface="Cambria Math" panose="02040503050406030204" pitchFamily="18" charset="0"/>
                                </a:rPr>
                                <m:t>𝜋</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𝜎</m:t>
                                  </m:r>
                                </m:e>
                                <m:sup>
                                  <m:r>
                                    <a:rPr lang="en-US" b="0" i="1" smtClean="0">
                                      <a:latin typeface="Cambria Math" panose="02040503050406030204" pitchFamily="18" charset="0"/>
                                      <a:ea typeface="Cambria Math" panose="02040503050406030204" pitchFamily="18" charset="0"/>
                                    </a:rPr>
                                    <m:t>2</m:t>
                                  </m:r>
                                </m:sup>
                              </m:sSup>
                            </m:e>
                          </m:rad>
                        </m:den>
                      </m:f>
                      <m:r>
                        <m:rPr>
                          <m:sty m:val="p"/>
                        </m:rPr>
                        <a:rPr lang="en-US" b="0" i="0" smtClean="0">
                          <a:latin typeface="Cambria Math" panose="02040503050406030204" pitchFamily="18" charset="0"/>
                        </a:rPr>
                        <m:t>exp</m:t>
                      </m:r>
                      <m:r>
                        <a:rPr lang="en-US" b="0" i="1" smtClean="0">
                          <a:latin typeface="Cambria Math" panose="02040503050406030204" pitchFamily="18" charset="0"/>
                        </a:rPr>
                        <m:t>⁡(−</m:t>
                      </m:r>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rPr>
                                <m:t>(</m:t>
                              </m:r>
                              <m:sSub>
                                <m:sSubPr>
                                  <m:ctrlPr>
                                    <a:rPr lang="en-US" altLang="zh-CN" b="1" i="1">
                                      <a:latin typeface="Cambria Math" panose="02040503050406030204" pitchFamily="18" charset="0"/>
                                    </a:rPr>
                                  </m:ctrlPr>
                                </m:sSubPr>
                                <m:e>
                                  <m:r>
                                    <a:rPr lang="en-US" altLang="zh-CN" b="1" i="1" smtClean="0">
                                      <a:latin typeface="Cambria Math" panose="02040503050406030204" pitchFamily="18" charset="0"/>
                                    </a:rPr>
                                    <m:t>𝒎</m:t>
                                  </m:r>
                                </m:e>
                                <m:sub>
                                  <m:r>
                                    <a:rPr lang="en-US" altLang="zh-CN" b="1" i="1">
                                      <a:latin typeface="Cambria Math" panose="02040503050406030204" pitchFamily="18" charset="0"/>
                                    </a:rPr>
                                    <m:t>𝟎</m:t>
                                  </m:r>
                                  <m:r>
                                    <a:rPr lang="en-US" altLang="zh-CN" b="1" i="1" smtClean="0">
                                      <a:latin typeface="Cambria Math" panose="02040503050406030204" pitchFamily="18" charset="0"/>
                                    </a:rPr>
                                    <m:t>𝟎</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𝑧</m:t>
                              </m:r>
                              <m:d>
                                <m:dPr>
                                  <m:ctrlPr>
                                    <a:rPr lang="en-US" altLang="zh-CN" b="0" i="1" smtClean="0">
                                      <a:latin typeface="Cambria Math" panose="02040503050406030204" pitchFamily="18" charset="0"/>
                                    </a:rPr>
                                  </m:ctrlPr>
                                </m:dPr>
                                <m:e>
                                  <m:sSub>
                                    <m:sSubPr>
                                      <m:ctrlPr>
                                        <a:rPr lang="en-US" altLang="zh-CN" b="1" i="1">
                                          <a:latin typeface="Cambria Math" panose="02040503050406030204" pitchFamily="18" charset="0"/>
                                        </a:rPr>
                                      </m:ctrlPr>
                                    </m:sSubPr>
                                    <m:e>
                                      <m:r>
                                        <a:rPr lang="en-US" altLang="zh-CN" b="1" i="1">
                                          <a:latin typeface="Cambria Math" panose="02040503050406030204" pitchFamily="18" charset="0"/>
                                        </a:rPr>
                                        <m:t>𝒙</m:t>
                                      </m:r>
                                    </m:e>
                                    <m:sub>
                                      <m:r>
                                        <a:rPr lang="en-US" altLang="zh-CN" b="1" i="1" smtClean="0">
                                          <a:latin typeface="Cambria Math" panose="02040503050406030204" pitchFamily="18" charset="0"/>
                                        </a:rPr>
                                        <m:t>𝟎</m:t>
                                      </m:r>
                                    </m:sub>
                                  </m:sSub>
                                  <m:r>
                                    <a:rPr lang="en-US" altLang="zh-CN" b="1" i="1" smtClean="0">
                                      <a:latin typeface="Cambria Math" panose="02040503050406030204" pitchFamily="18" charset="0"/>
                                    </a:rPr>
                                    <m:t>,</m:t>
                                  </m:r>
                                  <m:sSub>
                                    <m:sSubPr>
                                      <m:ctrlPr>
                                        <a:rPr lang="en-US" altLang="zh-CN" b="1" i="1">
                                          <a:latin typeface="Cambria Math" panose="02040503050406030204" pitchFamily="18" charset="0"/>
                                        </a:rPr>
                                      </m:ctrlPr>
                                    </m:sSubPr>
                                    <m:e>
                                      <m:r>
                                        <a:rPr lang="en-US" altLang="zh-CN" b="1" i="1" smtClean="0">
                                          <a:latin typeface="Cambria Math" panose="02040503050406030204" pitchFamily="18" charset="0"/>
                                        </a:rPr>
                                        <m:t>𝒍</m:t>
                                      </m:r>
                                    </m:e>
                                    <m:sub>
                                      <m:r>
                                        <a:rPr lang="en-US" altLang="zh-CN" b="1" i="1">
                                          <a:latin typeface="Cambria Math" panose="02040503050406030204" pitchFamily="18" charset="0"/>
                                        </a:rPr>
                                        <m:t>𝟎</m:t>
                                      </m:r>
                                    </m:sub>
                                  </m:sSub>
                                  <m:r>
                                    <a:rPr lang="en-US" altLang="zh-CN" b="0" i="1" smtClean="0">
                                      <a:latin typeface="Cambria Math" panose="02040503050406030204" pitchFamily="18" charset="0"/>
                                    </a:rPr>
                                    <m:t>)</m:t>
                                  </m:r>
                                </m:e>
                              </m:d>
                            </m:e>
                            <m:sup>
                              <m:r>
                                <a:rPr lang="en-US" b="0" i="1" smtClean="0">
                                  <a:latin typeface="Cambria Math" panose="02040503050406030204" pitchFamily="18" charset="0"/>
                                </a:rPr>
                                <m:t>2</m:t>
                              </m:r>
                            </m:sup>
                          </m:sSup>
                        </m:num>
                        <m:den>
                          <m:r>
                            <a:rPr lang="en-US" b="0" i="1" smtClean="0">
                              <a:latin typeface="Cambria Math" panose="02040503050406030204" pitchFamily="18" charset="0"/>
                            </a:rPr>
                            <m:t>2</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𝜎</m:t>
                              </m:r>
                            </m:e>
                            <m:sup>
                              <m:r>
                                <a:rPr lang="en-US" b="0" i="1" smtClean="0">
                                  <a:latin typeface="Cambria Math" panose="02040503050406030204" pitchFamily="18" charset="0"/>
                                  <a:ea typeface="Cambria Math" panose="02040503050406030204" pitchFamily="18" charset="0"/>
                                </a:rPr>
                                <m:t>2</m:t>
                              </m:r>
                            </m:sup>
                          </m:sSup>
                        </m:den>
                      </m:f>
                      <m:r>
                        <a:rPr lang="en-US" b="0" i="1" smtClean="0">
                          <a:latin typeface="Cambria Math" panose="02040503050406030204" pitchFamily="18" charset="0"/>
                        </a:rPr>
                        <m:t>)</m:t>
                      </m:r>
                    </m:oMath>
                  </m:oMathPara>
                </a14:m>
                <a:endParaRPr lang="en-US" dirty="0"/>
              </a:p>
            </p:txBody>
          </p:sp>
        </mc:Choice>
        <mc:Fallback xmlns="">
          <p:sp>
            <p:nvSpPr>
              <p:cNvPr id="52" name="矩形 51">
                <a:extLst>
                  <a:ext uri="{FF2B5EF4-FFF2-40B4-BE49-F238E27FC236}">
                    <a16:creationId xmlns:a16="http://schemas.microsoft.com/office/drawing/2014/main" id="{4E5BA204-9158-4B15-95B2-7A009DC11C43}"/>
                  </a:ext>
                </a:extLst>
              </p:cNvPr>
              <p:cNvSpPr>
                <a:spLocks noRot="1" noChangeAspect="1" noMove="1" noResize="1" noEditPoints="1" noAdjustHandles="1" noChangeArrowheads="1" noChangeShapeType="1" noTextEdit="1"/>
              </p:cNvSpPr>
              <p:nvPr/>
            </p:nvSpPr>
            <p:spPr>
              <a:xfrm>
                <a:off x="6515276" y="2616141"/>
                <a:ext cx="5186933" cy="700000"/>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文本框 54">
                <a:extLst>
                  <a:ext uri="{FF2B5EF4-FFF2-40B4-BE49-F238E27FC236}">
                    <a16:creationId xmlns:a16="http://schemas.microsoft.com/office/drawing/2014/main" id="{B9F5149C-E889-4607-8CA5-A51A3B0972D2}"/>
                  </a:ext>
                </a:extLst>
              </p:cNvPr>
              <p:cNvSpPr txBox="1"/>
              <p:nvPr/>
            </p:nvSpPr>
            <p:spPr>
              <a:xfrm>
                <a:off x="6095231" y="3678008"/>
                <a:ext cx="4700141" cy="9003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1" i="1" smtClean="0">
                              <a:latin typeface="Cambria Math" panose="02040503050406030204" pitchFamily="18" charset="0"/>
                              <a:ea typeface="Cambria Math" panose="02040503050406030204" pitchFamily="18" charset="0"/>
                            </a:rPr>
                            <m:t>𝝁</m:t>
                          </m:r>
                        </m:e>
                        <m:sup>
                          <m:r>
                            <a:rPr lang="en-US" b="0" i="1" smtClean="0">
                              <a:latin typeface="Cambria Math" panose="02040503050406030204" pitchFamily="18" charset="0"/>
                            </a:rPr>
                            <m:t>∗</m:t>
                          </m:r>
                        </m:sup>
                      </m:sSup>
                      <m:r>
                        <a:rPr lang="en-US" b="0" i="1" smtClean="0">
                          <a:latin typeface="Cambria Math" panose="02040503050406030204" pitchFamily="18" charset="0"/>
                        </a:rPr>
                        <m:t>=</m:t>
                      </m:r>
                      <m:r>
                        <a:rPr lang="en-US" b="0" i="1" smtClean="0">
                          <a:latin typeface="Cambria Math" panose="02040503050406030204" pitchFamily="18" charset="0"/>
                        </a:rPr>
                        <m:t>𝑎𝑟𝑔𝑚𝑎𝑥</m:t>
                      </m:r>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sup/>
                        <m:e>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altLang="zh-CN" b="1" i="1" smtClean="0">
                                  <a:latin typeface="Cambria Math" panose="02040503050406030204" pitchFamily="18" charset="0"/>
                                </a:rPr>
                                <m:t>𝒖</m:t>
                              </m:r>
                            </m:e>
                          </m:d>
                          <m:r>
                            <a:rPr lang="en-US" b="0" i="1" smtClean="0">
                              <a:latin typeface="Cambria Math" panose="02040503050406030204" pitchFamily="18" charset="0"/>
                            </a:rPr>
                            <m:t>𝑃</m:t>
                          </m:r>
                          <m:r>
                            <a:rPr lang="en-US" b="0" i="1" smtClean="0">
                              <a:latin typeface="Cambria Math" panose="02040503050406030204" pitchFamily="18" charset="0"/>
                            </a:rPr>
                            <m:t>(</m:t>
                          </m:r>
                          <m:r>
                            <a:rPr lang="en-US" altLang="zh-CN" b="1" i="1" smtClean="0">
                              <a:latin typeface="Cambria Math" panose="02040503050406030204" pitchFamily="18" charset="0"/>
                            </a:rPr>
                            <m:t>𝒎</m:t>
                          </m:r>
                          <m:r>
                            <a:rPr lang="en-US" b="0" i="1" smtClean="0">
                              <a:latin typeface="Cambria Math" panose="02040503050406030204" pitchFamily="18" charset="0"/>
                            </a:rPr>
                            <m:t>)</m:t>
                          </m:r>
                        </m:e>
                      </m:nary>
                      <m:r>
                        <a:rPr lang="en-US" b="0" i="1" smtClean="0">
                          <a:latin typeface="Cambria Math" panose="02040503050406030204" pitchFamily="18" charset="0"/>
                        </a:rPr>
                        <m:t>)</m:t>
                      </m:r>
                    </m:oMath>
                  </m:oMathPara>
                </a14:m>
                <a:endParaRPr lang="en-US" dirty="0"/>
              </a:p>
            </p:txBody>
          </p:sp>
        </mc:Choice>
        <mc:Fallback xmlns="">
          <p:sp>
            <p:nvSpPr>
              <p:cNvPr id="55" name="文本框 54">
                <a:extLst>
                  <a:ext uri="{FF2B5EF4-FFF2-40B4-BE49-F238E27FC236}">
                    <a16:creationId xmlns:a16="http://schemas.microsoft.com/office/drawing/2014/main" id="{B9F5149C-E889-4607-8CA5-A51A3B0972D2}"/>
                  </a:ext>
                </a:extLst>
              </p:cNvPr>
              <p:cNvSpPr txBox="1">
                <a:spLocks noRot="1" noChangeAspect="1" noMove="1" noResize="1" noEditPoints="1" noAdjustHandles="1" noChangeArrowheads="1" noChangeShapeType="1" noTextEdit="1"/>
              </p:cNvSpPr>
              <p:nvPr/>
            </p:nvSpPr>
            <p:spPr>
              <a:xfrm>
                <a:off x="6095231" y="3678008"/>
                <a:ext cx="4700141" cy="900375"/>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矩形 56">
                <a:extLst>
                  <a:ext uri="{FF2B5EF4-FFF2-40B4-BE49-F238E27FC236}">
                    <a16:creationId xmlns:a16="http://schemas.microsoft.com/office/drawing/2014/main" id="{11036F1F-00D4-4AB3-890D-2ADEE88B8FFB}"/>
                  </a:ext>
                </a:extLst>
              </p:cNvPr>
              <p:cNvSpPr/>
              <p:nvPr/>
            </p:nvSpPr>
            <p:spPr>
              <a:xfrm>
                <a:off x="6916695" y="5196171"/>
                <a:ext cx="3043077" cy="923330"/>
              </a:xfrm>
              <a:prstGeom prst="rect">
                <a:avLst/>
              </a:prstGeom>
            </p:spPr>
            <p:txBody>
              <a:bodyPr wrap="none">
                <a:spAutoFit/>
              </a:bodyPr>
              <a:lstStyle/>
              <a:p>
                <a:r>
                  <a:rPr lang="en-US" b="1" dirty="0"/>
                  <a:t>  </a:t>
                </a:r>
                <a14:m>
                  <m:oMath xmlns:m="http://schemas.openxmlformats.org/officeDocument/2006/math">
                    <m:r>
                      <a:rPr lang="en-US" b="1" i="1" smtClean="0">
                        <a:latin typeface="Cambria Math" panose="02040503050406030204" pitchFamily="18" charset="0"/>
                      </a:rPr>
                      <m:t>𝒆</m:t>
                    </m:r>
                    <m:d>
                      <m:dPr>
                        <m:ctrlPr>
                          <a:rPr lang="en-US" b="0" i="1" smtClean="0">
                            <a:latin typeface="Cambria Math" panose="02040503050406030204" pitchFamily="18" charset="0"/>
                          </a:rPr>
                        </m:ctrlPr>
                      </m:dPr>
                      <m:e>
                        <m:sSub>
                          <m:sSubPr>
                            <m:ctrlPr>
                              <a:rPr lang="en-US" altLang="zh-CN" b="1" i="1">
                                <a:latin typeface="Cambria Math" panose="02040503050406030204" pitchFamily="18" charset="0"/>
                              </a:rPr>
                            </m:ctrlPr>
                          </m:sSubPr>
                          <m:e>
                            <m:r>
                              <a:rPr lang="en-US" altLang="zh-CN" b="1" i="1">
                                <a:latin typeface="Cambria Math" panose="02040503050406030204" pitchFamily="18" charset="0"/>
                              </a:rPr>
                              <m:t>𝒖</m:t>
                            </m:r>
                          </m:e>
                          <m:sub>
                            <m:r>
                              <a:rPr lang="en-US" altLang="zh-CN" b="1" i="1">
                                <a:latin typeface="Cambria Math" panose="02040503050406030204" pitchFamily="18" charset="0"/>
                              </a:rPr>
                              <m:t>𝟎𝟏</m:t>
                            </m:r>
                          </m:sub>
                        </m:sSub>
                      </m:e>
                    </m:d>
                    <m:r>
                      <a:rPr lang="en-US" b="0" i="1" smtClean="0">
                        <a:latin typeface="Cambria Math" panose="02040503050406030204" pitchFamily="18" charset="0"/>
                      </a:rPr>
                      <m:t>=</m:t>
                    </m:r>
                    <m:sSub>
                      <m:sSubPr>
                        <m:ctrlPr>
                          <a:rPr lang="en-US" altLang="zh-CN" b="1" i="1" smtClean="0">
                            <a:latin typeface="Cambria Math" panose="02040503050406030204" pitchFamily="18" charset="0"/>
                          </a:rPr>
                        </m:ctrlPr>
                      </m:sSubPr>
                      <m:e>
                        <m:r>
                          <a:rPr lang="en-US" altLang="zh-CN" b="1" i="1">
                            <a:latin typeface="Cambria Math" panose="02040503050406030204" pitchFamily="18" charset="0"/>
                          </a:rPr>
                          <m:t>𝒖</m:t>
                        </m:r>
                      </m:e>
                      <m:sub>
                        <m:r>
                          <a:rPr lang="en-US" altLang="zh-CN" b="1" i="1">
                            <a:latin typeface="Cambria Math" panose="02040503050406030204" pitchFamily="18" charset="0"/>
                          </a:rPr>
                          <m:t>𝟎𝟏</m:t>
                        </m:r>
                      </m:sub>
                    </m:sSub>
                    <m:r>
                      <a:rPr lang="en-US" altLang="zh-CN" b="0" i="1" smtClean="0">
                        <a:latin typeface="Cambria Math" panose="02040503050406030204" pitchFamily="18" charset="0"/>
                      </a:rPr>
                      <m:t>−</m:t>
                    </m:r>
                    <m:r>
                      <a:rPr lang="en-US" altLang="zh-CN" i="1">
                        <a:latin typeface="Cambria Math" panose="02040503050406030204" pitchFamily="18" charset="0"/>
                      </a:rPr>
                      <m:t>𝑡</m:t>
                    </m:r>
                    <m:r>
                      <a:rPr lang="en-US" altLang="zh-CN" b="1" i="1">
                        <a:latin typeface="Cambria Math" panose="02040503050406030204" pitchFamily="18" charset="0"/>
                      </a:rPr>
                      <m:t>(</m:t>
                    </m:r>
                    <m:sSub>
                      <m:sSubPr>
                        <m:ctrlPr>
                          <a:rPr lang="en-US" altLang="zh-CN" b="1" i="1">
                            <a:latin typeface="Cambria Math" panose="02040503050406030204" pitchFamily="18" charset="0"/>
                          </a:rPr>
                        </m:ctrlPr>
                      </m:sSubPr>
                      <m:e>
                        <m:r>
                          <a:rPr lang="en-US" altLang="zh-CN" b="1" i="1">
                            <a:latin typeface="Cambria Math" panose="02040503050406030204" pitchFamily="18" charset="0"/>
                          </a:rPr>
                          <m:t>𝒙</m:t>
                        </m:r>
                      </m:e>
                      <m:sub>
                        <m:r>
                          <a:rPr lang="en-US" altLang="zh-CN" b="1" i="1">
                            <a:latin typeface="Cambria Math" panose="02040503050406030204" pitchFamily="18" charset="0"/>
                          </a:rPr>
                          <m:t>𝟎</m:t>
                        </m:r>
                      </m:sub>
                    </m:sSub>
                    <m:r>
                      <a:rPr lang="en-US" altLang="zh-CN" i="1">
                        <a:latin typeface="Cambria Math" panose="02040503050406030204" pitchFamily="18" charset="0"/>
                      </a:rPr>
                      <m:t>,</m:t>
                    </m:r>
                    <m:sSub>
                      <m:sSubPr>
                        <m:ctrlPr>
                          <a:rPr lang="en-US" altLang="zh-CN" b="1" i="1">
                            <a:latin typeface="Cambria Math" panose="02040503050406030204" pitchFamily="18" charset="0"/>
                          </a:rPr>
                        </m:ctrlPr>
                      </m:sSubPr>
                      <m:e>
                        <m:r>
                          <a:rPr lang="en-US" altLang="zh-CN" b="1" i="1">
                            <a:latin typeface="Cambria Math" panose="02040503050406030204" pitchFamily="18" charset="0"/>
                          </a:rPr>
                          <m:t>𝒙</m:t>
                        </m:r>
                      </m:e>
                      <m:sub>
                        <m:r>
                          <a:rPr lang="en-US" altLang="zh-CN" b="1" i="1">
                            <a:latin typeface="Cambria Math" panose="02040503050406030204" pitchFamily="18" charset="0"/>
                          </a:rPr>
                          <m:t>𝟏</m:t>
                        </m:r>
                      </m:sub>
                    </m:sSub>
                    <m:r>
                      <a:rPr lang="en-US" altLang="zh-CN" b="1" i="1" smtClean="0">
                        <a:latin typeface="Cambria Math" panose="02040503050406030204" pitchFamily="18" charset="0"/>
                      </a:rPr>
                      <m:t>)</m:t>
                    </m:r>
                  </m:oMath>
                </a14:m>
                <a:r>
                  <a:rPr lang="en-US" dirty="0"/>
                  <a:t>, </a:t>
                </a:r>
              </a:p>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𝒆</m:t>
                      </m:r>
                      <m:d>
                        <m:dPr>
                          <m:ctrlPr>
                            <a:rPr lang="en-US" b="0" i="1" smtClean="0">
                              <a:latin typeface="Cambria Math" panose="02040503050406030204" pitchFamily="18" charset="0"/>
                            </a:rPr>
                          </m:ctrlPr>
                        </m:dPr>
                        <m:e>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𝒎</m:t>
                              </m:r>
                            </m:e>
                            <m:sub>
                              <m:r>
                                <a:rPr lang="en-US" altLang="zh-CN" b="1" i="1">
                                  <a:latin typeface="Cambria Math" panose="02040503050406030204" pitchFamily="18" charset="0"/>
                                </a:rPr>
                                <m:t>𝟎</m:t>
                              </m:r>
                              <m:r>
                                <a:rPr lang="en-US" altLang="zh-CN" b="1" i="1" smtClean="0">
                                  <a:latin typeface="Cambria Math" panose="02040503050406030204" pitchFamily="18" charset="0"/>
                                </a:rPr>
                                <m:t>𝟎</m:t>
                              </m:r>
                            </m:sub>
                          </m:sSub>
                        </m:e>
                      </m:d>
                      <m:r>
                        <a:rPr lang="en-US" b="0" i="1" smtClean="0">
                          <a:latin typeface="Cambria Math" panose="02040503050406030204" pitchFamily="18" charset="0"/>
                        </a:rPr>
                        <m:t>=</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𝒎</m:t>
                          </m:r>
                        </m:e>
                        <m:sub>
                          <m:r>
                            <a:rPr lang="en-US" altLang="zh-CN" b="1" i="1">
                              <a:latin typeface="Cambria Math" panose="02040503050406030204" pitchFamily="18" charset="0"/>
                            </a:rPr>
                            <m:t>𝟎</m:t>
                          </m:r>
                          <m:r>
                            <a:rPr lang="en-US" altLang="zh-CN" b="1" i="1" smtClean="0">
                              <a:latin typeface="Cambria Math" panose="02040503050406030204" pitchFamily="18" charset="0"/>
                            </a:rPr>
                            <m:t>𝟎</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𝑧</m:t>
                      </m:r>
                      <m:d>
                        <m:dPr>
                          <m:ctrlPr>
                            <a:rPr lang="en-US" altLang="zh-CN" b="0" i="1" smtClean="0">
                              <a:latin typeface="Cambria Math" panose="02040503050406030204" pitchFamily="18" charset="0"/>
                            </a:rPr>
                          </m:ctrlPr>
                        </m:dPr>
                        <m:e>
                          <m:sSub>
                            <m:sSubPr>
                              <m:ctrlPr>
                                <a:rPr lang="en-US" altLang="zh-CN" b="1" i="1">
                                  <a:latin typeface="Cambria Math" panose="02040503050406030204" pitchFamily="18" charset="0"/>
                                </a:rPr>
                              </m:ctrlPr>
                            </m:sSubPr>
                            <m:e>
                              <m:r>
                                <a:rPr lang="en-US" altLang="zh-CN" b="1" i="1">
                                  <a:latin typeface="Cambria Math" panose="02040503050406030204" pitchFamily="18" charset="0"/>
                                </a:rPr>
                                <m:t>𝒙</m:t>
                              </m:r>
                            </m:e>
                            <m:sub>
                              <m:r>
                                <a:rPr lang="en-US" altLang="zh-CN" b="1" i="1" smtClean="0">
                                  <a:latin typeface="Cambria Math" panose="02040503050406030204" pitchFamily="18" charset="0"/>
                                </a:rPr>
                                <m:t>𝟎</m:t>
                              </m:r>
                            </m:sub>
                          </m:sSub>
                          <m:r>
                            <a:rPr lang="en-US" altLang="zh-CN" b="1" i="1" smtClean="0">
                              <a:latin typeface="Cambria Math" panose="02040503050406030204" pitchFamily="18" charset="0"/>
                            </a:rPr>
                            <m:t>,</m:t>
                          </m:r>
                          <m:sSub>
                            <m:sSubPr>
                              <m:ctrlPr>
                                <a:rPr lang="en-US" altLang="zh-CN" b="1" i="1">
                                  <a:latin typeface="Cambria Math" panose="02040503050406030204" pitchFamily="18" charset="0"/>
                                </a:rPr>
                              </m:ctrlPr>
                            </m:sSubPr>
                            <m:e>
                              <m:r>
                                <a:rPr lang="en-US" altLang="zh-CN" b="1" i="1" smtClean="0">
                                  <a:latin typeface="Cambria Math" panose="02040503050406030204" pitchFamily="18" charset="0"/>
                                </a:rPr>
                                <m:t>𝒍</m:t>
                              </m:r>
                            </m:e>
                            <m:sub>
                              <m:r>
                                <a:rPr lang="en-US" altLang="zh-CN" b="1" i="1">
                                  <a:latin typeface="Cambria Math" panose="02040503050406030204" pitchFamily="18" charset="0"/>
                                </a:rPr>
                                <m:t>𝟎</m:t>
                              </m:r>
                            </m:sub>
                          </m:sSub>
                        </m:e>
                      </m:d>
                    </m:oMath>
                  </m:oMathPara>
                </a14:m>
                <a:endParaRPr lang="en-US" dirty="0"/>
              </a:p>
              <a:p>
                <a:r>
                  <a:rPr lang="en-US" dirty="0"/>
                  <a:t>	…</a:t>
                </a:r>
              </a:p>
            </p:txBody>
          </p:sp>
        </mc:Choice>
        <mc:Fallback xmlns="">
          <p:sp>
            <p:nvSpPr>
              <p:cNvPr id="57" name="矩形 56">
                <a:extLst>
                  <a:ext uri="{FF2B5EF4-FFF2-40B4-BE49-F238E27FC236}">
                    <a16:creationId xmlns:a16="http://schemas.microsoft.com/office/drawing/2014/main" id="{11036F1F-00D4-4AB3-890D-2ADEE88B8FFB}"/>
                  </a:ext>
                </a:extLst>
              </p:cNvPr>
              <p:cNvSpPr>
                <a:spLocks noRot="1" noChangeAspect="1" noMove="1" noResize="1" noEditPoints="1" noAdjustHandles="1" noChangeArrowheads="1" noChangeShapeType="1" noTextEdit="1"/>
              </p:cNvSpPr>
              <p:nvPr/>
            </p:nvSpPr>
            <p:spPr>
              <a:xfrm>
                <a:off x="6916695" y="5196171"/>
                <a:ext cx="3043077" cy="923330"/>
              </a:xfrm>
              <a:prstGeom prst="rect">
                <a:avLst/>
              </a:prstGeom>
              <a:blipFill>
                <a:blip r:embed="rId6"/>
                <a:stretch>
                  <a:fillRect t="-3289" b="-9211"/>
                </a:stretch>
              </a:blipFill>
            </p:spPr>
            <p:txBody>
              <a:bodyPr/>
              <a:lstStyle/>
              <a:p>
                <a:r>
                  <a:rPr lang="en-US">
                    <a:noFill/>
                  </a:rPr>
                  <a:t> </a:t>
                </a:r>
              </a:p>
            </p:txBody>
          </p:sp>
        </mc:Fallback>
      </mc:AlternateContent>
      <p:sp>
        <p:nvSpPr>
          <p:cNvPr id="58" name="箭头: 右 57">
            <a:extLst>
              <a:ext uri="{FF2B5EF4-FFF2-40B4-BE49-F238E27FC236}">
                <a16:creationId xmlns:a16="http://schemas.microsoft.com/office/drawing/2014/main" id="{2CE3C75C-D522-4956-B85B-7EBC2BB87C4F}"/>
              </a:ext>
            </a:extLst>
          </p:cNvPr>
          <p:cNvSpPr/>
          <p:nvPr/>
        </p:nvSpPr>
        <p:spPr>
          <a:xfrm rot="10800000">
            <a:off x="5370282" y="5279585"/>
            <a:ext cx="937766" cy="46166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6" name="组合 45">
            <a:extLst>
              <a:ext uri="{FF2B5EF4-FFF2-40B4-BE49-F238E27FC236}">
                <a16:creationId xmlns:a16="http://schemas.microsoft.com/office/drawing/2014/main" id="{31E7BF4E-26D9-4955-97EC-FD16483930D4}"/>
              </a:ext>
            </a:extLst>
          </p:cNvPr>
          <p:cNvGrpSpPr/>
          <p:nvPr/>
        </p:nvGrpSpPr>
        <p:grpSpPr>
          <a:xfrm>
            <a:off x="415618" y="2015836"/>
            <a:ext cx="5160527" cy="2793493"/>
            <a:chOff x="6484519" y="3614603"/>
            <a:chExt cx="4250948" cy="2416965"/>
          </a:xfrm>
        </p:grpSpPr>
        <p:grpSp>
          <p:nvGrpSpPr>
            <p:cNvPr id="47" name="组合 46">
              <a:extLst>
                <a:ext uri="{FF2B5EF4-FFF2-40B4-BE49-F238E27FC236}">
                  <a16:creationId xmlns:a16="http://schemas.microsoft.com/office/drawing/2014/main" id="{4DD90EA8-CE1F-4E9D-AC56-58F6E5FE8810}"/>
                </a:ext>
              </a:extLst>
            </p:cNvPr>
            <p:cNvGrpSpPr/>
            <p:nvPr/>
          </p:nvGrpSpPr>
          <p:grpSpPr>
            <a:xfrm>
              <a:off x="7239644" y="3614603"/>
              <a:ext cx="3495823" cy="2416965"/>
              <a:chOff x="730395" y="1690688"/>
              <a:chExt cx="4843065" cy="3128407"/>
            </a:xfrm>
          </p:grpSpPr>
          <mc:AlternateContent xmlns:mc="http://schemas.openxmlformats.org/markup-compatibility/2006" xmlns:a14="http://schemas.microsoft.com/office/drawing/2010/main">
            <mc:Choice Requires="a14">
              <p:sp>
                <p:nvSpPr>
                  <p:cNvPr id="53" name="文本框 52">
                    <a:extLst>
                      <a:ext uri="{FF2B5EF4-FFF2-40B4-BE49-F238E27FC236}">
                        <a16:creationId xmlns:a16="http://schemas.microsoft.com/office/drawing/2014/main" id="{785BF29F-7C79-43B7-8CDD-856774FD78E4}"/>
                      </a:ext>
                    </a:extLst>
                  </p:cNvPr>
                  <p:cNvSpPr txBox="1"/>
                  <p:nvPr/>
                </p:nvSpPr>
                <p:spPr>
                  <a:xfrm>
                    <a:off x="730395" y="1690688"/>
                    <a:ext cx="5334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𝒙</m:t>
                              </m:r>
                            </m:e>
                            <m:sub>
                              <m:r>
                                <a:rPr lang="en-US" altLang="zh-CN" sz="2400" b="1" i="1" smtClean="0">
                                  <a:latin typeface="Cambria Math" panose="02040503050406030204" pitchFamily="18" charset="0"/>
                                </a:rPr>
                                <m:t>𝟎</m:t>
                              </m:r>
                            </m:sub>
                          </m:sSub>
                        </m:oMath>
                      </m:oMathPara>
                    </a14:m>
                    <a:endParaRPr lang="en-US" sz="2400" b="1" dirty="0"/>
                  </a:p>
                </p:txBody>
              </p:sp>
            </mc:Choice>
            <mc:Fallback xmlns="">
              <p:sp>
                <p:nvSpPr>
                  <p:cNvPr id="53" name="文本框 52">
                    <a:extLst>
                      <a:ext uri="{FF2B5EF4-FFF2-40B4-BE49-F238E27FC236}">
                        <a16:creationId xmlns:a16="http://schemas.microsoft.com/office/drawing/2014/main" id="{785BF29F-7C79-43B7-8CDD-856774FD78E4}"/>
                      </a:ext>
                    </a:extLst>
                  </p:cNvPr>
                  <p:cNvSpPr txBox="1">
                    <a:spLocks noRot="1" noChangeAspect="1" noMove="1" noResize="1" noEditPoints="1" noAdjustHandles="1" noChangeArrowheads="1" noChangeShapeType="1" noTextEdit="1"/>
                  </p:cNvSpPr>
                  <p:nvPr/>
                </p:nvSpPr>
                <p:spPr>
                  <a:xfrm>
                    <a:off x="730395" y="1690688"/>
                    <a:ext cx="533400" cy="461665"/>
                  </a:xfrm>
                  <a:prstGeom prst="rect">
                    <a:avLst/>
                  </a:prstGeom>
                  <a:blipFill>
                    <a:blip r:embed="rId7"/>
                    <a:stretch>
                      <a:fillRect r="-3947" b="-149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文本框 53">
                    <a:extLst>
                      <a:ext uri="{FF2B5EF4-FFF2-40B4-BE49-F238E27FC236}">
                        <a16:creationId xmlns:a16="http://schemas.microsoft.com/office/drawing/2014/main" id="{19D6C919-FD48-4E76-ACB0-2F29D0304B9B}"/>
                      </a:ext>
                    </a:extLst>
                  </p:cNvPr>
                  <p:cNvSpPr txBox="1"/>
                  <p:nvPr/>
                </p:nvSpPr>
                <p:spPr>
                  <a:xfrm>
                    <a:off x="2797320" y="1690689"/>
                    <a:ext cx="5334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𝒙</m:t>
                              </m:r>
                            </m:e>
                            <m:sub>
                              <m:r>
                                <a:rPr lang="en-US" altLang="zh-CN" sz="2400" b="1" i="1" smtClean="0">
                                  <a:latin typeface="Cambria Math" panose="02040503050406030204" pitchFamily="18" charset="0"/>
                                </a:rPr>
                                <m:t>𝟏</m:t>
                              </m:r>
                            </m:sub>
                          </m:sSub>
                        </m:oMath>
                      </m:oMathPara>
                    </a14:m>
                    <a:endParaRPr lang="en-US" sz="2400" b="1" dirty="0"/>
                  </a:p>
                </p:txBody>
              </p:sp>
            </mc:Choice>
            <mc:Fallback xmlns="">
              <p:sp>
                <p:nvSpPr>
                  <p:cNvPr id="54" name="文本框 53">
                    <a:extLst>
                      <a:ext uri="{FF2B5EF4-FFF2-40B4-BE49-F238E27FC236}">
                        <a16:creationId xmlns:a16="http://schemas.microsoft.com/office/drawing/2014/main" id="{19D6C919-FD48-4E76-ACB0-2F29D0304B9B}"/>
                      </a:ext>
                    </a:extLst>
                  </p:cNvPr>
                  <p:cNvSpPr txBox="1">
                    <a:spLocks noRot="1" noChangeAspect="1" noMove="1" noResize="1" noEditPoints="1" noAdjustHandles="1" noChangeArrowheads="1" noChangeShapeType="1" noTextEdit="1"/>
                  </p:cNvSpPr>
                  <p:nvPr/>
                </p:nvSpPr>
                <p:spPr>
                  <a:xfrm>
                    <a:off x="2797320" y="1690689"/>
                    <a:ext cx="533400" cy="461665"/>
                  </a:xfrm>
                  <a:prstGeom prst="rect">
                    <a:avLst/>
                  </a:prstGeom>
                  <a:blipFill>
                    <a:blip r:embed="rId8"/>
                    <a:stretch>
                      <a:fillRect r="-3947" b="-149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文本框 60">
                    <a:extLst>
                      <a:ext uri="{FF2B5EF4-FFF2-40B4-BE49-F238E27FC236}">
                        <a16:creationId xmlns:a16="http://schemas.microsoft.com/office/drawing/2014/main" id="{CB16AE86-7B12-407F-AD70-80DD2041AD31}"/>
                      </a:ext>
                    </a:extLst>
                  </p:cNvPr>
                  <p:cNvSpPr txBox="1"/>
                  <p:nvPr/>
                </p:nvSpPr>
                <p:spPr>
                  <a:xfrm>
                    <a:off x="4864245" y="1690689"/>
                    <a:ext cx="5334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𝒙</m:t>
                              </m:r>
                            </m:e>
                            <m:sub>
                              <m:r>
                                <a:rPr lang="en-US" altLang="zh-CN" sz="2400" b="1" i="1" smtClean="0">
                                  <a:latin typeface="Cambria Math" panose="02040503050406030204" pitchFamily="18" charset="0"/>
                                </a:rPr>
                                <m:t>𝟐</m:t>
                              </m:r>
                            </m:sub>
                          </m:sSub>
                        </m:oMath>
                      </m:oMathPara>
                    </a14:m>
                    <a:endParaRPr lang="en-US" sz="2400" b="1" dirty="0"/>
                  </a:p>
                </p:txBody>
              </p:sp>
            </mc:Choice>
            <mc:Fallback xmlns="">
              <p:sp>
                <p:nvSpPr>
                  <p:cNvPr id="61" name="文本框 60">
                    <a:extLst>
                      <a:ext uri="{FF2B5EF4-FFF2-40B4-BE49-F238E27FC236}">
                        <a16:creationId xmlns:a16="http://schemas.microsoft.com/office/drawing/2014/main" id="{CB16AE86-7B12-407F-AD70-80DD2041AD31}"/>
                      </a:ext>
                    </a:extLst>
                  </p:cNvPr>
                  <p:cNvSpPr txBox="1">
                    <a:spLocks noRot="1" noChangeAspect="1" noMove="1" noResize="1" noEditPoints="1" noAdjustHandles="1" noChangeArrowheads="1" noChangeShapeType="1" noTextEdit="1"/>
                  </p:cNvSpPr>
                  <p:nvPr/>
                </p:nvSpPr>
                <p:spPr>
                  <a:xfrm>
                    <a:off x="4864245" y="1690689"/>
                    <a:ext cx="533400" cy="461665"/>
                  </a:xfrm>
                  <a:prstGeom prst="rect">
                    <a:avLst/>
                  </a:prstGeom>
                  <a:blipFill>
                    <a:blip r:embed="rId9"/>
                    <a:stretch>
                      <a:fillRect r="-3947" b="-149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2" name="文本框 61">
                    <a:extLst>
                      <a:ext uri="{FF2B5EF4-FFF2-40B4-BE49-F238E27FC236}">
                        <a16:creationId xmlns:a16="http://schemas.microsoft.com/office/drawing/2014/main" id="{88792C65-D37B-44A8-BAF7-F552EFD34209}"/>
                      </a:ext>
                    </a:extLst>
                  </p:cNvPr>
                  <p:cNvSpPr txBox="1"/>
                  <p:nvPr/>
                </p:nvSpPr>
                <p:spPr>
                  <a:xfrm>
                    <a:off x="1834196" y="4297382"/>
                    <a:ext cx="5334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𝒍</m:t>
                              </m:r>
                            </m:e>
                            <m:sub>
                              <m:r>
                                <a:rPr lang="en-US" altLang="zh-CN" sz="2400" b="1" i="1" smtClean="0">
                                  <a:latin typeface="Cambria Math" panose="02040503050406030204" pitchFamily="18" charset="0"/>
                                </a:rPr>
                                <m:t>𝟎</m:t>
                              </m:r>
                            </m:sub>
                          </m:sSub>
                        </m:oMath>
                      </m:oMathPara>
                    </a14:m>
                    <a:endParaRPr lang="en-US" sz="2400" b="1" dirty="0"/>
                  </a:p>
                </p:txBody>
              </p:sp>
            </mc:Choice>
            <mc:Fallback xmlns="">
              <p:sp>
                <p:nvSpPr>
                  <p:cNvPr id="62" name="文本框 61">
                    <a:extLst>
                      <a:ext uri="{FF2B5EF4-FFF2-40B4-BE49-F238E27FC236}">
                        <a16:creationId xmlns:a16="http://schemas.microsoft.com/office/drawing/2014/main" id="{88792C65-D37B-44A8-BAF7-F552EFD34209}"/>
                      </a:ext>
                    </a:extLst>
                  </p:cNvPr>
                  <p:cNvSpPr txBox="1">
                    <a:spLocks noRot="1" noChangeAspect="1" noMove="1" noResize="1" noEditPoints="1" noAdjustHandles="1" noChangeArrowheads="1" noChangeShapeType="1" noTextEdit="1"/>
                  </p:cNvSpPr>
                  <p:nvPr/>
                </p:nvSpPr>
                <p:spPr>
                  <a:xfrm>
                    <a:off x="1834196" y="4297382"/>
                    <a:ext cx="533400" cy="461665"/>
                  </a:xfrm>
                  <a:prstGeom prst="rect">
                    <a:avLst/>
                  </a:prstGeom>
                  <a:blipFill>
                    <a:blip r:embed="rId10"/>
                    <a:stretch>
                      <a:fillRect l="-1299" b="-149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3" name="文本框 62">
                    <a:extLst>
                      <a:ext uri="{FF2B5EF4-FFF2-40B4-BE49-F238E27FC236}">
                        <a16:creationId xmlns:a16="http://schemas.microsoft.com/office/drawing/2014/main" id="{4CE05251-E27A-49A2-9998-98E8FF025D8D}"/>
                      </a:ext>
                    </a:extLst>
                  </p:cNvPr>
                  <p:cNvSpPr txBox="1"/>
                  <p:nvPr/>
                </p:nvSpPr>
                <p:spPr>
                  <a:xfrm>
                    <a:off x="4136244" y="4357430"/>
                    <a:ext cx="5334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𝒍</m:t>
                              </m:r>
                            </m:e>
                            <m:sub>
                              <m:r>
                                <a:rPr lang="en-US" altLang="zh-CN" sz="2400" b="1" i="1" smtClean="0">
                                  <a:latin typeface="Cambria Math" panose="02040503050406030204" pitchFamily="18" charset="0"/>
                                </a:rPr>
                                <m:t>𝟏</m:t>
                              </m:r>
                            </m:sub>
                          </m:sSub>
                        </m:oMath>
                      </m:oMathPara>
                    </a14:m>
                    <a:endParaRPr lang="en-US" sz="2400" b="1" dirty="0"/>
                  </a:p>
                </p:txBody>
              </p:sp>
            </mc:Choice>
            <mc:Fallback xmlns="">
              <p:sp>
                <p:nvSpPr>
                  <p:cNvPr id="63" name="文本框 62">
                    <a:extLst>
                      <a:ext uri="{FF2B5EF4-FFF2-40B4-BE49-F238E27FC236}">
                        <a16:creationId xmlns:a16="http://schemas.microsoft.com/office/drawing/2014/main" id="{4CE05251-E27A-49A2-9998-98E8FF025D8D}"/>
                      </a:ext>
                    </a:extLst>
                  </p:cNvPr>
                  <p:cNvSpPr txBox="1">
                    <a:spLocks noRot="1" noChangeAspect="1" noMove="1" noResize="1" noEditPoints="1" noAdjustHandles="1" noChangeArrowheads="1" noChangeShapeType="1" noTextEdit="1"/>
                  </p:cNvSpPr>
                  <p:nvPr/>
                </p:nvSpPr>
                <p:spPr>
                  <a:xfrm>
                    <a:off x="4136244" y="4357430"/>
                    <a:ext cx="533400" cy="461665"/>
                  </a:xfrm>
                  <a:prstGeom prst="rect">
                    <a:avLst/>
                  </a:prstGeom>
                  <a:blipFill>
                    <a:blip r:embed="rId11"/>
                    <a:stretch>
                      <a:fillRect l="-1299" b="-1470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4" name="文本框 63">
                    <a:extLst>
                      <a:ext uri="{FF2B5EF4-FFF2-40B4-BE49-F238E27FC236}">
                        <a16:creationId xmlns:a16="http://schemas.microsoft.com/office/drawing/2014/main" id="{586BF032-E678-48D0-BC24-39827A9C0A84}"/>
                      </a:ext>
                    </a:extLst>
                  </p:cNvPr>
                  <p:cNvSpPr txBox="1"/>
                  <p:nvPr/>
                </p:nvSpPr>
                <p:spPr>
                  <a:xfrm>
                    <a:off x="1753286" y="1967409"/>
                    <a:ext cx="5334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𝒖</m:t>
                              </m:r>
                            </m:e>
                            <m:sub>
                              <m:r>
                                <a:rPr lang="en-US" altLang="zh-CN" sz="2400" b="1" i="1" smtClean="0">
                                  <a:latin typeface="Cambria Math" panose="02040503050406030204" pitchFamily="18" charset="0"/>
                                </a:rPr>
                                <m:t>𝟎𝟏</m:t>
                              </m:r>
                            </m:sub>
                          </m:sSub>
                        </m:oMath>
                      </m:oMathPara>
                    </a14:m>
                    <a:endParaRPr lang="en-US" sz="2400" b="1" dirty="0"/>
                  </a:p>
                </p:txBody>
              </p:sp>
            </mc:Choice>
            <mc:Fallback xmlns="">
              <p:sp>
                <p:nvSpPr>
                  <p:cNvPr id="64" name="文本框 63">
                    <a:extLst>
                      <a:ext uri="{FF2B5EF4-FFF2-40B4-BE49-F238E27FC236}">
                        <a16:creationId xmlns:a16="http://schemas.microsoft.com/office/drawing/2014/main" id="{586BF032-E678-48D0-BC24-39827A9C0A84}"/>
                      </a:ext>
                    </a:extLst>
                  </p:cNvPr>
                  <p:cNvSpPr txBox="1">
                    <a:spLocks noRot="1" noChangeAspect="1" noMove="1" noResize="1" noEditPoints="1" noAdjustHandles="1" noChangeArrowheads="1" noChangeShapeType="1" noTextEdit="1"/>
                  </p:cNvSpPr>
                  <p:nvPr/>
                </p:nvSpPr>
                <p:spPr>
                  <a:xfrm>
                    <a:off x="1753286" y="1967409"/>
                    <a:ext cx="533400" cy="461665"/>
                  </a:xfrm>
                  <a:prstGeom prst="rect">
                    <a:avLst/>
                  </a:prstGeom>
                  <a:blipFill>
                    <a:blip r:embed="rId12"/>
                    <a:stretch>
                      <a:fillRect r="-36842" b="-1470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5" name="文本框 64">
                    <a:extLst>
                      <a:ext uri="{FF2B5EF4-FFF2-40B4-BE49-F238E27FC236}">
                        <a16:creationId xmlns:a16="http://schemas.microsoft.com/office/drawing/2014/main" id="{BC2572ED-AAA8-4D1C-811B-077168FFCDBA}"/>
                      </a:ext>
                    </a:extLst>
                  </p:cNvPr>
                  <p:cNvSpPr txBox="1"/>
                  <p:nvPr/>
                </p:nvSpPr>
                <p:spPr>
                  <a:xfrm>
                    <a:off x="3830782" y="1967408"/>
                    <a:ext cx="5334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𝒖</m:t>
                              </m:r>
                            </m:e>
                            <m:sub>
                              <m:r>
                                <a:rPr lang="en-US" altLang="zh-CN" sz="2400" b="1" i="1" smtClean="0">
                                  <a:latin typeface="Cambria Math" panose="02040503050406030204" pitchFamily="18" charset="0"/>
                                </a:rPr>
                                <m:t>𝟏𝟐</m:t>
                              </m:r>
                            </m:sub>
                          </m:sSub>
                        </m:oMath>
                      </m:oMathPara>
                    </a14:m>
                    <a:endParaRPr lang="en-US" sz="2400" b="1" dirty="0"/>
                  </a:p>
                </p:txBody>
              </p:sp>
            </mc:Choice>
            <mc:Fallback xmlns="">
              <p:sp>
                <p:nvSpPr>
                  <p:cNvPr id="65" name="文本框 64">
                    <a:extLst>
                      <a:ext uri="{FF2B5EF4-FFF2-40B4-BE49-F238E27FC236}">
                        <a16:creationId xmlns:a16="http://schemas.microsoft.com/office/drawing/2014/main" id="{BC2572ED-AAA8-4D1C-811B-077168FFCDBA}"/>
                      </a:ext>
                    </a:extLst>
                  </p:cNvPr>
                  <p:cNvSpPr txBox="1">
                    <a:spLocks noRot="1" noChangeAspect="1" noMove="1" noResize="1" noEditPoints="1" noAdjustHandles="1" noChangeArrowheads="1" noChangeShapeType="1" noTextEdit="1"/>
                  </p:cNvSpPr>
                  <p:nvPr/>
                </p:nvSpPr>
                <p:spPr>
                  <a:xfrm>
                    <a:off x="3830782" y="1967408"/>
                    <a:ext cx="533400" cy="461665"/>
                  </a:xfrm>
                  <a:prstGeom prst="rect">
                    <a:avLst/>
                  </a:prstGeom>
                  <a:blipFill>
                    <a:blip r:embed="rId13"/>
                    <a:stretch>
                      <a:fillRect r="-35065" b="-1470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文本框 65">
                    <a:extLst>
                      <a:ext uri="{FF2B5EF4-FFF2-40B4-BE49-F238E27FC236}">
                        <a16:creationId xmlns:a16="http://schemas.microsoft.com/office/drawing/2014/main" id="{16D66BBD-77A1-4326-B73B-E5A8787F0096}"/>
                      </a:ext>
                    </a:extLst>
                  </p:cNvPr>
                  <p:cNvSpPr txBox="1"/>
                  <p:nvPr/>
                </p:nvSpPr>
                <p:spPr>
                  <a:xfrm>
                    <a:off x="949353" y="3255069"/>
                    <a:ext cx="5334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𝒎</m:t>
                              </m:r>
                            </m:e>
                            <m:sub>
                              <m:r>
                                <a:rPr lang="en-US" altLang="zh-CN" sz="2400" b="1" i="1" smtClean="0">
                                  <a:latin typeface="Cambria Math" panose="02040503050406030204" pitchFamily="18" charset="0"/>
                                </a:rPr>
                                <m:t>𝟎𝟎</m:t>
                              </m:r>
                            </m:sub>
                          </m:sSub>
                        </m:oMath>
                      </m:oMathPara>
                    </a14:m>
                    <a:endParaRPr lang="en-US" sz="2400" b="1" dirty="0"/>
                  </a:p>
                </p:txBody>
              </p:sp>
            </mc:Choice>
            <mc:Fallback xmlns="">
              <p:sp>
                <p:nvSpPr>
                  <p:cNvPr id="66" name="文本框 65">
                    <a:extLst>
                      <a:ext uri="{FF2B5EF4-FFF2-40B4-BE49-F238E27FC236}">
                        <a16:creationId xmlns:a16="http://schemas.microsoft.com/office/drawing/2014/main" id="{16D66BBD-77A1-4326-B73B-E5A8787F0096}"/>
                      </a:ext>
                    </a:extLst>
                  </p:cNvPr>
                  <p:cNvSpPr txBox="1">
                    <a:spLocks noRot="1" noChangeAspect="1" noMove="1" noResize="1" noEditPoints="1" noAdjustHandles="1" noChangeArrowheads="1" noChangeShapeType="1" noTextEdit="1"/>
                  </p:cNvSpPr>
                  <p:nvPr/>
                </p:nvSpPr>
                <p:spPr>
                  <a:xfrm>
                    <a:off x="949353" y="3255069"/>
                    <a:ext cx="533400" cy="461665"/>
                  </a:xfrm>
                  <a:prstGeom prst="rect">
                    <a:avLst/>
                  </a:prstGeom>
                  <a:blipFill>
                    <a:blip r:embed="rId14"/>
                    <a:stretch>
                      <a:fillRect r="-53247" b="-149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7" name="文本框 66">
                    <a:extLst>
                      <a:ext uri="{FF2B5EF4-FFF2-40B4-BE49-F238E27FC236}">
                        <a16:creationId xmlns:a16="http://schemas.microsoft.com/office/drawing/2014/main" id="{FD6301A4-A91B-49C8-BE17-233CE2C83B45}"/>
                      </a:ext>
                    </a:extLst>
                  </p:cNvPr>
                  <p:cNvSpPr txBox="1"/>
                  <p:nvPr/>
                </p:nvSpPr>
                <p:spPr>
                  <a:xfrm>
                    <a:off x="2588699" y="3255070"/>
                    <a:ext cx="5334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𝒎</m:t>
                              </m:r>
                            </m:e>
                            <m:sub>
                              <m:r>
                                <a:rPr lang="en-US" altLang="zh-CN" sz="2400" b="1" i="1" smtClean="0">
                                  <a:latin typeface="Cambria Math" panose="02040503050406030204" pitchFamily="18" charset="0"/>
                                </a:rPr>
                                <m:t>𝟏𝟎</m:t>
                              </m:r>
                            </m:sub>
                          </m:sSub>
                        </m:oMath>
                      </m:oMathPara>
                    </a14:m>
                    <a:endParaRPr lang="en-US" sz="2400" b="1" dirty="0"/>
                  </a:p>
                </p:txBody>
              </p:sp>
            </mc:Choice>
            <mc:Fallback xmlns="">
              <p:sp>
                <p:nvSpPr>
                  <p:cNvPr id="67" name="文本框 66">
                    <a:extLst>
                      <a:ext uri="{FF2B5EF4-FFF2-40B4-BE49-F238E27FC236}">
                        <a16:creationId xmlns:a16="http://schemas.microsoft.com/office/drawing/2014/main" id="{FD6301A4-A91B-49C8-BE17-233CE2C83B45}"/>
                      </a:ext>
                    </a:extLst>
                  </p:cNvPr>
                  <p:cNvSpPr txBox="1">
                    <a:spLocks noRot="1" noChangeAspect="1" noMove="1" noResize="1" noEditPoints="1" noAdjustHandles="1" noChangeArrowheads="1" noChangeShapeType="1" noTextEdit="1"/>
                  </p:cNvSpPr>
                  <p:nvPr/>
                </p:nvSpPr>
                <p:spPr>
                  <a:xfrm>
                    <a:off x="2588699" y="3255070"/>
                    <a:ext cx="533400" cy="461665"/>
                  </a:xfrm>
                  <a:prstGeom prst="rect">
                    <a:avLst/>
                  </a:prstGeom>
                  <a:blipFill>
                    <a:blip r:embed="rId15"/>
                    <a:stretch>
                      <a:fillRect r="-55263" b="-149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文本框 67">
                    <a:extLst>
                      <a:ext uri="{FF2B5EF4-FFF2-40B4-BE49-F238E27FC236}">
                        <a16:creationId xmlns:a16="http://schemas.microsoft.com/office/drawing/2014/main" id="{0FF3B19E-D9AD-4566-9962-4618B179F472}"/>
                      </a:ext>
                    </a:extLst>
                  </p:cNvPr>
                  <p:cNvSpPr txBox="1"/>
                  <p:nvPr/>
                </p:nvSpPr>
                <p:spPr>
                  <a:xfrm>
                    <a:off x="3602844" y="2957960"/>
                    <a:ext cx="5334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𝒎</m:t>
                              </m:r>
                            </m:e>
                            <m:sub>
                              <m:r>
                                <a:rPr lang="en-US" altLang="zh-CN" sz="2400" b="1" i="1" smtClean="0">
                                  <a:latin typeface="Cambria Math" panose="02040503050406030204" pitchFamily="18" charset="0"/>
                                </a:rPr>
                                <m:t>𝟏𝟏</m:t>
                              </m:r>
                            </m:sub>
                          </m:sSub>
                        </m:oMath>
                      </m:oMathPara>
                    </a14:m>
                    <a:endParaRPr lang="en-US" sz="2400" b="1" dirty="0"/>
                  </a:p>
                </p:txBody>
              </p:sp>
            </mc:Choice>
            <mc:Fallback xmlns="">
              <p:sp>
                <p:nvSpPr>
                  <p:cNvPr id="68" name="文本框 67">
                    <a:extLst>
                      <a:ext uri="{FF2B5EF4-FFF2-40B4-BE49-F238E27FC236}">
                        <a16:creationId xmlns:a16="http://schemas.microsoft.com/office/drawing/2014/main" id="{0FF3B19E-D9AD-4566-9962-4618B179F472}"/>
                      </a:ext>
                    </a:extLst>
                  </p:cNvPr>
                  <p:cNvSpPr txBox="1">
                    <a:spLocks noRot="1" noChangeAspect="1" noMove="1" noResize="1" noEditPoints="1" noAdjustHandles="1" noChangeArrowheads="1" noChangeShapeType="1" noTextEdit="1"/>
                  </p:cNvSpPr>
                  <p:nvPr/>
                </p:nvSpPr>
                <p:spPr>
                  <a:xfrm>
                    <a:off x="3602844" y="2957960"/>
                    <a:ext cx="533400" cy="461665"/>
                  </a:xfrm>
                  <a:prstGeom prst="rect">
                    <a:avLst/>
                  </a:prstGeom>
                  <a:blipFill>
                    <a:blip r:embed="rId16"/>
                    <a:stretch>
                      <a:fillRect r="-53247" b="-1470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9" name="文本框 68">
                    <a:extLst>
                      <a:ext uri="{FF2B5EF4-FFF2-40B4-BE49-F238E27FC236}">
                        <a16:creationId xmlns:a16="http://schemas.microsoft.com/office/drawing/2014/main" id="{FFF5BB29-6CE3-46FB-A4FA-95160E3B2DCF}"/>
                      </a:ext>
                    </a:extLst>
                  </p:cNvPr>
                  <p:cNvSpPr txBox="1"/>
                  <p:nvPr/>
                </p:nvSpPr>
                <p:spPr>
                  <a:xfrm>
                    <a:off x="5040060" y="3048223"/>
                    <a:ext cx="5334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𝒎</m:t>
                              </m:r>
                            </m:e>
                            <m:sub>
                              <m:r>
                                <a:rPr lang="en-US" altLang="zh-CN" sz="2400" b="1" i="1" smtClean="0">
                                  <a:latin typeface="Cambria Math" panose="02040503050406030204" pitchFamily="18" charset="0"/>
                                </a:rPr>
                                <m:t>𝟐𝟏</m:t>
                              </m:r>
                            </m:sub>
                          </m:sSub>
                        </m:oMath>
                      </m:oMathPara>
                    </a14:m>
                    <a:endParaRPr lang="en-US" sz="2400" b="1" dirty="0"/>
                  </a:p>
                </p:txBody>
              </p:sp>
            </mc:Choice>
            <mc:Fallback xmlns="">
              <p:sp>
                <p:nvSpPr>
                  <p:cNvPr id="69" name="文本框 68">
                    <a:extLst>
                      <a:ext uri="{FF2B5EF4-FFF2-40B4-BE49-F238E27FC236}">
                        <a16:creationId xmlns:a16="http://schemas.microsoft.com/office/drawing/2014/main" id="{FFF5BB29-6CE3-46FB-A4FA-95160E3B2DCF}"/>
                      </a:ext>
                    </a:extLst>
                  </p:cNvPr>
                  <p:cNvSpPr txBox="1">
                    <a:spLocks noRot="1" noChangeAspect="1" noMove="1" noResize="1" noEditPoints="1" noAdjustHandles="1" noChangeArrowheads="1" noChangeShapeType="1" noTextEdit="1"/>
                  </p:cNvSpPr>
                  <p:nvPr/>
                </p:nvSpPr>
                <p:spPr>
                  <a:xfrm>
                    <a:off x="5040060" y="3048223"/>
                    <a:ext cx="533400" cy="461665"/>
                  </a:xfrm>
                  <a:prstGeom prst="rect">
                    <a:avLst/>
                  </a:prstGeom>
                  <a:blipFill>
                    <a:blip r:embed="rId17"/>
                    <a:stretch>
                      <a:fillRect r="-53247" b="-14925"/>
                    </a:stretch>
                  </a:blipFill>
                </p:spPr>
                <p:txBody>
                  <a:bodyPr/>
                  <a:lstStyle/>
                  <a:p>
                    <a:r>
                      <a:rPr lang="en-US">
                        <a:noFill/>
                      </a:rPr>
                      <a:t> </a:t>
                    </a:r>
                  </a:p>
                </p:txBody>
              </p:sp>
            </mc:Fallback>
          </mc:AlternateContent>
          <p:sp>
            <p:nvSpPr>
              <p:cNvPr id="70" name="椭圆 69">
                <a:extLst>
                  <a:ext uri="{FF2B5EF4-FFF2-40B4-BE49-F238E27FC236}">
                    <a16:creationId xmlns:a16="http://schemas.microsoft.com/office/drawing/2014/main" id="{049646F6-199E-4E40-A467-4BFE380034FB}"/>
                  </a:ext>
                </a:extLst>
              </p:cNvPr>
              <p:cNvSpPr/>
              <p:nvPr/>
            </p:nvSpPr>
            <p:spPr>
              <a:xfrm>
                <a:off x="820630" y="2294242"/>
                <a:ext cx="461665" cy="461665"/>
              </a:xfrm>
              <a:prstGeom prst="ellipse">
                <a:avLst/>
              </a:prstGeom>
              <a:solidFill>
                <a:srgbClr val="FF0000"/>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椭圆 70">
                <a:extLst>
                  <a:ext uri="{FF2B5EF4-FFF2-40B4-BE49-F238E27FC236}">
                    <a16:creationId xmlns:a16="http://schemas.microsoft.com/office/drawing/2014/main" id="{C0226369-0A2D-4F28-8B2A-91A6831CE68A}"/>
                  </a:ext>
                </a:extLst>
              </p:cNvPr>
              <p:cNvSpPr/>
              <p:nvPr/>
            </p:nvSpPr>
            <p:spPr>
              <a:xfrm>
                <a:off x="2797320" y="2294242"/>
                <a:ext cx="461665" cy="461665"/>
              </a:xfrm>
              <a:prstGeom prst="ellipse">
                <a:avLst/>
              </a:prstGeom>
              <a:solidFill>
                <a:srgbClr val="FF0000"/>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椭圆 71">
                <a:extLst>
                  <a:ext uri="{FF2B5EF4-FFF2-40B4-BE49-F238E27FC236}">
                    <a16:creationId xmlns:a16="http://schemas.microsoft.com/office/drawing/2014/main" id="{F6A829D8-8254-48DA-8C88-7138C0627891}"/>
                  </a:ext>
                </a:extLst>
              </p:cNvPr>
              <p:cNvSpPr/>
              <p:nvPr/>
            </p:nvSpPr>
            <p:spPr>
              <a:xfrm>
                <a:off x="5093177" y="2294242"/>
                <a:ext cx="461665" cy="461665"/>
              </a:xfrm>
              <a:prstGeom prst="ellipse">
                <a:avLst/>
              </a:prstGeom>
              <a:solidFill>
                <a:srgbClr val="FF0000"/>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椭圆 72">
                <a:extLst>
                  <a:ext uri="{FF2B5EF4-FFF2-40B4-BE49-F238E27FC236}">
                    <a16:creationId xmlns:a16="http://schemas.microsoft.com/office/drawing/2014/main" id="{7CF5EEA9-3937-4123-89BF-7A1BE0579CC2}"/>
                  </a:ext>
                </a:extLst>
              </p:cNvPr>
              <p:cNvSpPr/>
              <p:nvPr/>
            </p:nvSpPr>
            <p:spPr>
              <a:xfrm>
                <a:off x="1834196" y="3895765"/>
                <a:ext cx="461665" cy="461665"/>
              </a:xfrm>
              <a:prstGeom prst="ellipse">
                <a:avLst/>
              </a:prstGeom>
              <a:solidFill>
                <a:srgbClr val="00B050"/>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椭圆 73">
                <a:extLst>
                  <a:ext uri="{FF2B5EF4-FFF2-40B4-BE49-F238E27FC236}">
                    <a16:creationId xmlns:a16="http://schemas.microsoft.com/office/drawing/2014/main" id="{6322CB99-2F38-47A9-8643-5BE0A149D19B}"/>
                  </a:ext>
                </a:extLst>
              </p:cNvPr>
              <p:cNvSpPr/>
              <p:nvPr/>
            </p:nvSpPr>
            <p:spPr>
              <a:xfrm>
                <a:off x="4103838" y="3895765"/>
                <a:ext cx="461665" cy="461665"/>
              </a:xfrm>
              <a:prstGeom prst="ellipse">
                <a:avLst/>
              </a:prstGeom>
              <a:solidFill>
                <a:srgbClr val="00B050"/>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5" name="直接箭头连接符 74">
                <a:extLst>
                  <a:ext uri="{FF2B5EF4-FFF2-40B4-BE49-F238E27FC236}">
                    <a16:creationId xmlns:a16="http://schemas.microsoft.com/office/drawing/2014/main" id="{7F550997-E64D-4E1E-A677-D049A17BBD1B}"/>
                  </a:ext>
                </a:extLst>
              </p:cNvPr>
              <p:cNvCxnSpPr>
                <a:cxnSpLocks/>
                <a:stCxn id="70" idx="6"/>
                <a:endCxn id="71" idx="2"/>
              </p:cNvCxnSpPr>
              <p:nvPr/>
            </p:nvCxnSpPr>
            <p:spPr>
              <a:xfrm>
                <a:off x="1282295" y="2525075"/>
                <a:ext cx="1515025" cy="0"/>
              </a:xfrm>
              <a:prstGeom prst="straightConnector1">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76" name="直接箭头连接符 75">
                <a:extLst>
                  <a:ext uri="{FF2B5EF4-FFF2-40B4-BE49-F238E27FC236}">
                    <a16:creationId xmlns:a16="http://schemas.microsoft.com/office/drawing/2014/main" id="{11B601D6-EFAD-4EE1-91FA-F0C42B7967B9}"/>
                  </a:ext>
                </a:extLst>
              </p:cNvPr>
              <p:cNvCxnSpPr>
                <a:cxnSpLocks/>
                <a:stCxn id="71" idx="6"/>
                <a:endCxn id="72" idx="2"/>
              </p:cNvCxnSpPr>
              <p:nvPr/>
            </p:nvCxnSpPr>
            <p:spPr>
              <a:xfrm>
                <a:off x="3258985" y="2525075"/>
                <a:ext cx="1834192" cy="0"/>
              </a:xfrm>
              <a:prstGeom prst="straightConnector1">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77" name="直接箭头连接符 76">
                <a:extLst>
                  <a:ext uri="{FF2B5EF4-FFF2-40B4-BE49-F238E27FC236}">
                    <a16:creationId xmlns:a16="http://schemas.microsoft.com/office/drawing/2014/main" id="{E695D21D-D719-4BAB-9E1B-D5FEB40907FB}"/>
                  </a:ext>
                </a:extLst>
              </p:cNvPr>
              <p:cNvCxnSpPr>
                <a:cxnSpLocks/>
                <a:stCxn id="70" idx="5"/>
                <a:endCxn id="73" idx="1"/>
              </p:cNvCxnSpPr>
              <p:nvPr/>
            </p:nvCxnSpPr>
            <p:spPr>
              <a:xfrm>
                <a:off x="1214686" y="2688298"/>
                <a:ext cx="687119" cy="1275076"/>
              </a:xfrm>
              <a:prstGeom prst="straightConnector1">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78" name="直接箭头连接符 77">
                <a:extLst>
                  <a:ext uri="{FF2B5EF4-FFF2-40B4-BE49-F238E27FC236}">
                    <a16:creationId xmlns:a16="http://schemas.microsoft.com/office/drawing/2014/main" id="{B6550A36-FF2F-4B13-B23E-DD93E2363943}"/>
                  </a:ext>
                </a:extLst>
              </p:cNvPr>
              <p:cNvCxnSpPr>
                <a:cxnSpLocks/>
                <a:stCxn id="71" idx="3"/>
                <a:endCxn id="73" idx="7"/>
              </p:cNvCxnSpPr>
              <p:nvPr/>
            </p:nvCxnSpPr>
            <p:spPr>
              <a:xfrm flipH="1">
                <a:off x="2228252" y="2688298"/>
                <a:ext cx="636677" cy="1275076"/>
              </a:xfrm>
              <a:prstGeom prst="straightConnector1">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79" name="直接箭头连接符 78">
                <a:extLst>
                  <a:ext uri="{FF2B5EF4-FFF2-40B4-BE49-F238E27FC236}">
                    <a16:creationId xmlns:a16="http://schemas.microsoft.com/office/drawing/2014/main" id="{71FEBB80-3E91-44AA-A96A-71080752855D}"/>
                  </a:ext>
                </a:extLst>
              </p:cNvPr>
              <p:cNvCxnSpPr>
                <a:cxnSpLocks/>
                <a:stCxn id="71" idx="5"/>
                <a:endCxn id="74" idx="1"/>
              </p:cNvCxnSpPr>
              <p:nvPr/>
            </p:nvCxnSpPr>
            <p:spPr>
              <a:xfrm>
                <a:off x="3191376" y="2688298"/>
                <a:ext cx="980071" cy="1275076"/>
              </a:xfrm>
              <a:prstGeom prst="straightConnector1">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0" name="直接箭头连接符 79">
                <a:extLst>
                  <a:ext uri="{FF2B5EF4-FFF2-40B4-BE49-F238E27FC236}">
                    <a16:creationId xmlns:a16="http://schemas.microsoft.com/office/drawing/2014/main" id="{1DA9DFE9-5201-4237-841D-A56ECA7FEB67}"/>
                  </a:ext>
                </a:extLst>
              </p:cNvPr>
              <p:cNvCxnSpPr>
                <a:cxnSpLocks/>
                <a:stCxn id="72" idx="4"/>
                <a:endCxn id="74" idx="7"/>
              </p:cNvCxnSpPr>
              <p:nvPr/>
            </p:nvCxnSpPr>
            <p:spPr>
              <a:xfrm flipH="1">
                <a:off x="4497894" y="2755907"/>
                <a:ext cx="826116" cy="1207467"/>
              </a:xfrm>
              <a:prstGeom prst="straightConnector1">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grpSp>
        <p:cxnSp>
          <p:nvCxnSpPr>
            <p:cNvPr id="49" name="直接箭头连接符 48">
              <a:extLst>
                <a:ext uri="{FF2B5EF4-FFF2-40B4-BE49-F238E27FC236}">
                  <a16:creationId xmlns:a16="http://schemas.microsoft.com/office/drawing/2014/main" id="{4BB92A9E-2651-4B76-9D1B-54C218CF7584}"/>
                </a:ext>
              </a:extLst>
            </p:cNvPr>
            <p:cNvCxnSpPr>
              <a:cxnSpLocks/>
            </p:cNvCxnSpPr>
            <p:nvPr/>
          </p:nvCxnSpPr>
          <p:spPr>
            <a:xfrm>
              <a:off x="7002033" y="3971279"/>
              <a:ext cx="317322" cy="224803"/>
            </a:xfrm>
            <a:prstGeom prst="straightConnector1">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0" name="文本框 49">
                  <a:extLst>
                    <a:ext uri="{FF2B5EF4-FFF2-40B4-BE49-F238E27FC236}">
                      <a16:creationId xmlns:a16="http://schemas.microsoft.com/office/drawing/2014/main" id="{084B2D5E-FD97-4DD8-9C3B-851C0AEF79F6}"/>
                    </a:ext>
                  </a:extLst>
                </p:cNvPr>
                <p:cNvSpPr txBox="1"/>
                <p:nvPr/>
              </p:nvSpPr>
              <p:spPr>
                <a:xfrm>
                  <a:off x="6484519" y="3619236"/>
                  <a:ext cx="5334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𝒖</m:t>
                            </m:r>
                          </m:e>
                          <m:sub>
                            <m:r>
                              <a:rPr lang="en-US" altLang="zh-CN" sz="2400" b="1" i="1" smtClean="0">
                                <a:latin typeface="Cambria Math" panose="02040503050406030204" pitchFamily="18" charset="0"/>
                              </a:rPr>
                              <m:t>𝟎</m:t>
                            </m:r>
                          </m:sub>
                        </m:sSub>
                      </m:oMath>
                    </m:oMathPara>
                  </a14:m>
                  <a:endParaRPr lang="en-US" sz="2400" b="1" dirty="0"/>
                </a:p>
              </p:txBody>
            </p:sp>
          </mc:Choice>
          <mc:Fallback xmlns="">
            <p:sp>
              <p:nvSpPr>
                <p:cNvPr id="50" name="文本框 49">
                  <a:extLst>
                    <a:ext uri="{FF2B5EF4-FFF2-40B4-BE49-F238E27FC236}">
                      <a16:creationId xmlns:a16="http://schemas.microsoft.com/office/drawing/2014/main" id="{084B2D5E-FD97-4DD8-9C3B-851C0AEF79F6}"/>
                    </a:ext>
                  </a:extLst>
                </p:cNvPr>
                <p:cNvSpPr txBox="1">
                  <a:spLocks noRot="1" noChangeAspect="1" noMove="1" noResize="1" noEditPoints="1" noAdjustHandles="1" noChangeArrowheads="1" noChangeShapeType="1" noTextEdit="1"/>
                </p:cNvSpPr>
                <p:nvPr/>
              </p:nvSpPr>
              <p:spPr>
                <a:xfrm>
                  <a:off x="6484519" y="3619236"/>
                  <a:ext cx="533400" cy="461665"/>
                </a:xfrm>
                <a:prstGeom prst="rect">
                  <a:avLst/>
                </a:prstGeom>
                <a:blipFill>
                  <a:blip r:embed="rId18"/>
                  <a:stretch>
                    <a:fillRect/>
                  </a:stretch>
                </a:blipFill>
              </p:spPr>
              <p:txBody>
                <a:bodyPr/>
                <a:lstStyle/>
                <a:p>
                  <a:r>
                    <a:rPr lang="en-US">
                      <a:noFill/>
                    </a:rPr>
                    <a:t> </a:t>
                  </a:r>
                </a:p>
              </p:txBody>
            </p:sp>
          </mc:Fallback>
        </mc:AlternateContent>
      </p:grpSp>
      <p:sp>
        <p:nvSpPr>
          <p:cNvPr id="81" name="文本框 80">
            <a:extLst>
              <a:ext uri="{FF2B5EF4-FFF2-40B4-BE49-F238E27FC236}">
                <a16:creationId xmlns:a16="http://schemas.microsoft.com/office/drawing/2014/main" id="{4C02F489-6E12-40C3-923C-CCEA0929516A}"/>
              </a:ext>
            </a:extLst>
          </p:cNvPr>
          <p:cNvSpPr txBox="1"/>
          <p:nvPr/>
        </p:nvSpPr>
        <p:spPr>
          <a:xfrm>
            <a:off x="6515276" y="261445"/>
            <a:ext cx="5761944" cy="954107"/>
          </a:xfrm>
          <a:prstGeom prst="rect">
            <a:avLst/>
          </a:prstGeom>
          <a:noFill/>
        </p:spPr>
        <p:txBody>
          <a:bodyPr wrap="square" rtlCol="0">
            <a:spAutoFit/>
          </a:bodyPr>
          <a:lstStyle/>
          <a:p>
            <a:r>
              <a:rPr lang="en-US" sz="2800" dirty="0">
                <a:solidFill>
                  <a:srgbClr val="002060"/>
                </a:solidFill>
                <a:latin typeface="Adobe Gurmukhi" panose="01010101010101010101" pitchFamily="50" charset="0"/>
                <a:cs typeface="Adobe Gurmukhi" panose="01010101010101010101" pitchFamily="50" charset="0"/>
              </a:rPr>
              <a:t>For one-dimension case and assume Gaussian distribution model </a:t>
            </a:r>
          </a:p>
        </p:txBody>
      </p:sp>
      <mc:AlternateContent xmlns:mc="http://schemas.openxmlformats.org/markup-compatibility/2006" xmlns:a14="http://schemas.microsoft.com/office/drawing/2010/main">
        <mc:Choice Requires="a14">
          <p:sp>
            <p:nvSpPr>
              <p:cNvPr id="82" name="矩形 81">
                <a:extLst>
                  <a:ext uri="{FF2B5EF4-FFF2-40B4-BE49-F238E27FC236}">
                    <a16:creationId xmlns:a16="http://schemas.microsoft.com/office/drawing/2014/main" id="{BFD3C1A7-D15B-480C-88B0-8250806AFC4F}"/>
                  </a:ext>
                </a:extLst>
              </p:cNvPr>
              <p:cNvSpPr/>
              <p:nvPr/>
            </p:nvSpPr>
            <p:spPr>
              <a:xfrm>
                <a:off x="6515276" y="1160499"/>
                <a:ext cx="4082592" cy="70000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𝑃</m:t>
                      </m:r>
                      <m:d>
                        <m:dPr>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𝑢</m:t>
                              </m:r>
                            </m:e>
                            <m:sub>
                              <m:r>
                                <a:rPr lang="en-US" altLang="zh-CN" i="1">
                                  <a:latin typeface="Cambria Math" panose="02040503050406030204" pitchFamily="18" charset="0"/>
                                </a:rPr>
                                <m:t>0</m:t>
                              </m:r>
                            </m:sub>
                          </m:sSub>
                        </m:e>
                      </m:d>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0</m:t>
                          </m:r>
                        </m:sub>
                      </m:sSub>
                      <m:r>
                        <a:rPr lang="en-US" altLang="zh-CN" i="1">
                          <a:latin typeface="Cambria Math" panose="02040503050406030204" pitchFamily="18" charset="0"/>
                        </a:rPr>
                        <m:t>)</m:t>
                      </m:r>
                      <m:r>
                        <a:rPr lang="en-US" i="1" smtClean="0">
                          <a:latin typeface="Cambria Math" panose="02040503050406030204" pitchFamily="18" charset="0"/>
                        </a:rPr>
                        <m:t>=</m:t>
                      </m:r>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ad>
                            <m:radPr>
                              <m:ctrlPr>
                                <a:rPr lang="en-US" i="1" smtClean="0">
                                  <a:latin typeface="Cambria Math" panose="02040503050406030204" pitchFamily="18" charset="0"/>
                                </a:rPr>
                              </m:ctrlPr>
                            </m:radPr>
                            <m:deg>
                              <m:r>
                                <a:rPr lang="en-US" i="1" smtClean="0">
                                  <a:latin typeface="Cambria Math" panose="02040503050406030204" pitchFamily="18" charset="0"/>
                                </a:rPr>
                                <m:t>2</m:t>
                              </m:r>
                            </m:deg>
                            <m:e>
                              <m:r>
                                <a:rPr lang="en-US" b="0" i="1" smtClean="0">
                                  <a:latin typeface="Cambria Math" panose="02040503050406030204" pitchFamily="18" charset="0"/>
                                </a:rPr>
                                <m:t>2</m:t>
                              </m:r>
                              <m:r>
                                <a:rPr lang="en-US" b="0" i="1" smtClean="0">
                                  <a:latin typeface="Cambria Math" panose="02040503050406030204" pitchFamily="18" charset="0"/>
                                  <a:ea typeface="Cambria Math" panose="02040503050406030204" pitchFamily="18" charset="0"/>
                                </a:rPr>
                                <m:t>𝜋</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𝜎</m:t>
                                  </m:r>
                                </m:e>
                                <m:sup>
                                  <m:r>
                                    <a:rPr lang="en-US" b="0" i="1" smtClean="0">
                                      <a:latin typeface="Cambria Math" panose="02040503050406030204" pitchFamily="18" charset="0"/>
                                      <a:ea typeface="Cambria Math" panose="02040503050406030204" pitchFamily="18" charset="0"/>
                                    </a:rPr>
                                    <m:t>2</m:t>
                                  </m:r>
                                </m:sup>
                              </m:sSup>
                            </m:e>
                          </m:rad>
                        </m:den>
                      </m:f>
                      <m:r>
                        <m:rPr>
                          <m:sty m:val="p"/>
                        </m:rPr>
                        <a:rPr lang="en-US" b="0" i="0" smtClean="0">
                          <a:latin typeface="Cambria Math" panose="02040503050406030204" pitchFamily="18" charset="0"/>
                        </a:rPr>
                        <m:t>exp</m:t>
                      </m:r>
                      <m:r>
                        <a:rPr lang="en-US" b="0" i="1" smtClean="0">
                          <a:latin typeface="Cambria Math" panose="02040503050406030204" pitchFamily="18" charset="0"/>
                        </a:rPr>
                        <m:t>⁡(−</m:t>
                      </m:r>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rPr>
                                <m:t>(</m:t>
                              </m:r>
                              <m:sSub>
                                <m:sSubPr>
                                  <m:ctrlPr>
                                    <a:rPr lang="en-US" altLang="zh-CN" b="1" i="1">
                                      <a:latin typeface="Cambria Math" panose="02040503050406030204" pitchFamily="18" charset="0"/>
                                    </a:rPr>
                                  </m:ctrlPr>
                                </m:sSubPr>
                                <m:e>
                                  <m:r>
                                    <a:rPr lang="en-US" altLang="zh-CN" b="1" i="1">
                                      <a:latin typeface="Cambria Math" panose="02040503050406030204" pitchFamily="18" charset="0"/>
                                    </a:rPr>
                                    <m:t>𝒖</m:t>
                                  </m:r>
                                </m:e>
                                <m:sub>
                                  <m:r>
                                    <a:rPr lang="en-US" altLang="zh-CN" b="1" i="1">
                                      <a:latin typeface="Cambria Math" panose="02040503050406030204" pitchFamily="18" charset="0"/>
                                    </a:rPr>
                                    <m:t>𝟎</m:t>
                                  </m:r>
                                </m:sub>
                              </m:sSub>
                              <m:r>
                                <a:rPr lang="en-US" altLang="zh-CN" b="0" i="1" smtClean="0">
                                  <a:latin typeface="Cambria Math" panose="02040503050406030204" pitchFamily="18" charset="0"/>
                                </a:rPr>
                                <m:t>−</m:t>
                              </m:r>
                              <m:sSub>
                                <m:sSubPr>
                                  <m:ctrlPr>
                                    <a:rPr lang="en-US" altLang="zh-CN" b="1" i="1">
                                      <a:latin typeface="Cambria Math" panose="02040503050406030204" pitchFamily="18" charset="0"/>
                                    </a:rPr>
                                  </m:ctrlPr>
                                </m:sSubPr>
                                <m:e>
                                  <m:r>
                                    <a:rPr lang="en-US" altLang="zh-CN" b="1" i="1">
                                      <a:latin typeface="Cambria Math" panose="02040503050406030204" pitchFamily="18" charset="0"/>
                                    </a:rPr>
                                    <m:t>𝒙</m:t>
                                  </m:r>
                                </m:e>
                                <m:sub>
                                  <m:r>
                                    <a:rPr lang="en-US" altLang="zh-CN" b="1" i="1" smtClean="0">
                                      <a:latin typeface="Cambria Math" panose="02040503050406030204" pitchFamily="18" charset="0"/>
                                    </a:rPr>
                                    <m:t>𝟎</m:t>
                                  </m:r>
                                </m:sub>
                              </m:sSub>
                              <m:r>
                                <a:rPr lang="en-US" b="0" i="1" smtClean="0">
                                  <a:latin typeface="Cambria Math" panose="02040503050406030204" pitchFamily="18" charset="0"/>
                                </a:rPr>
                                <m:t>)</m:t>
                              </m:r>
                            </m:e>
                            <m:sup>
                              <m:r>
                                <a:rPr lang="en-US" b="0" i="1" smtClean="0">
                                  <a:latin typeface="Cambria Math" panose="02040503050406030204" pitchFamily="18" charset="0"/>
                                </a:rPr>
                                <m:t>2</m:t>
                              </m:r>
                            </m:sup>
                          </m:sSup>
                        </m:num>
                        <m:den>
                          <m:r>
                            <a:rPr lang="en-US" b="0" i="1" smtClean="0">
                              <a:latin typeface="Cambria Math" panose="02040503050406030204" pitchFamily="18" charset="0"/>
                            </a:rPr>
                            <m:t>2</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𝜎</m:t>
                              </m:r>
                            </m:e>
                            <m:sup>
                              <m:r>
                                <a:rPr lang="en-US" b="0" i="1" smtClean="0">
                                  <a:latin typeface="Cambria Math" panose="02040503050406030204" pitchFamily="18" charset="0"/>
                                  <a:ea typeface="Cambria Math" panose="02040503050406030204" pitchFamily="18" charset="0"/>
                                </a:rPr>
                                <m:t>2</m:t>
                              </m:r>
                            </m:sup>
                          </m:sSup>
                        </m:den>
                      </m:f>
                      <m:r>
                        <a:rPr lang="en-US" b="0" i="1" smtClean="0">
                          <a:latin typeface="Cambria Math" panose="02040503050406030204" pitchFamily="18" charset="0"/>
                        </a:rPr>
                        <m:t>)</m:t>
                      </m:r>
                    </m:oMath>
                  </m:oMathPara>
                </a14:m>
                <a:endParaRPr lang="en-US" dirty="0"/>
              </a:p>
            </p:txBody>
          </p:sp>
        </mc:Choice>
        <mc:Fallback xmlns="">
          <p:sp>
            <p:nvSpPr>
              <p:cNvPr id="82" name="矩形 81">
                <a:extLst>
                  <a:ext uri="{FF2B5EF4-FFF2-40B4-BE49-F238E27FC236}">
                    <a16:creationId xmlns:a16="http://schemas.microsoft.com/office/drawing/2014/main" id="{BFD3C1A7-D15B-480C-88B0-8250806AFC4F}"/>
                  </a:ext>
                </a:extLst>
              </p:cNvPr>
              <p:cNvSpPr>
                <a:spLocks noRot="1" noChangeAspect="1" noMove="1" noResize="1" noEditPoints="1" noAdjustHandles="1" noChangeArrowheads="1" noChangeShapeType="1" noTextEdit="1"/>
              </p:cNvSpPr>
              <p:nvPr/>
            </p:nvSpPr>
            <p:spPr>
              <a:xfrm>
                <a:off x="6515276" y="1160499"/>
                <a:ext cx="4082592" cy="700000"/>
              </a:xfrm>
              <a:prstGeom prst="rect">
                <a:avLst/>
              </a:prstGeom>
              <a:blipFill>
                <a:blip r:embed="rId1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3" name="矩形 82">
                <a:extLst>
                  <a:ext uri="{FF2B5EF4-FFF2-40B4-BE49-F238E27FC236}">
                    <a16:creationId xmlns:a16="http://schemas.microsoft.com/office/drawing/2014/main" id="{CFB3C667-542D-4A1A-8E35-387625BE74BB}"/>
                  </a:ext>
                </a:extLst>
              </p:cNvPr>
              <p:cNvSpPr/>
              <p:nvPr/>
            </p:nvSpPr>
            <p:spPr>
              <a:xfrm>
                <a:off x="-558031" y="1017058"/>
                <a:ext cx="7870464" cy="40011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unc>
                        <m:funcPr>
                          <m:ctrlPr>
                            <a:rPr lang="en-US" altLang="zh-CN" sz="2000" b="0" i="1" smtClean="0">
                              <a:latin typeface="Cambria Math" panose="02040503050406030204" pitchFamily="18" charset="0"/>
                            </a:rPr>
                          </m:ctrlPr>
                        </m:funcPr>
                        <m:fName>
                          <m:sSup>
                            <m:sSupPr>
                              <m:ctrlPr>
                                <a:rPr lang="en-US" sz="2000" i="1">
                                  <a:latin typeface="Cambria Math" panose="02040503050406030204" pitchFamily="18" charset="0"/>
                                </a:rPr>
                              </m:ctrlPr>
                            </m:sSupPr>
                            <m:e>
                              <m:r>
                                <a:rPr lang="en-US" sz="2000" b="1" i="1">
                                  <a:latin typeface="Cambria Math" panose="02040503050406030204" pitchFamily="18" charset="0"/>
                                  <a:ea typeface="Cambria Math" panose="02040503050406030204" pitchFamily="18" charset="0"/>
                                </a:rPr>
                                <m:t>𝝁</m:t>
                              </m:r>
                            </m:e>
                            <m:sup>
                              <m:r>
                                <a:rPr lang="en-US" sz="2000" i="1">
                                  <a:latin typeface="Cambria Math" panose="02040503050406030204" pitchFamily="18" charset="0"/>
                                </a:rPr>
                                <m:t>∗</m:t>
                              </m:r>
                            </m:sup>
                          </m:sSup>
                          <m:r>
                            <a:rPr lang="en-US" sz="2000" i="1">
                              <a:latin typeface="Cambria Math" panose="02040503050406030204" pitchFamily="18" charset="0"/>
                            </a:rPr>
                            <m:t>=</m:t>
                          </m:r>
                          <m:r>
                            <a:rPr lang="en-US" sz="2000" i="1">
                              <a:latin typeface="Cambria Math" panose="02040503050406030204" pitchFamily="18" charset="0"/>
                            </a:rPr>
                            <m:t>𝑎𝑟𝑔𝑚𝑎𝑥</m:t>
                          </m:r>
                        </m:fName>
                        <m:e>
                          <m:r>
                            <a:rPr lang="en-US" altLang="zh-CN" sz="2000" b="0" i="1" smtClean="0">
                              <a:latin typeface="Cambria Math" panose="02040503050406030204" pitchFamily="18" charset="0"/>
                            </a:rPr>
                            <m:t>𝑃</m:t>
                          </m:r>
                          <m:d>
                            <m:dPr>
                              <m:endChr m:val="|"/>
                              <m:ctrlPr>
                                <a:rPr lang="en-US" altLang="zh-CN" sz="2000" b="0" i="1" smtClean="0">
                                  <a:latin typeface="Cambria Math" panose="02040503050406030204" pitchFamily="18" charset="0"/>
                                </a:rPr>
                              </m:ctrlPr>
                            </m:dPr>
                            <m:e>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0</m:t>
                                  </m:r>
                                </m:sub>
                              </m:sSub>
                              <m:r>
                                <a:rPr lang="en-US" altLang="zh-CN" sz="2000" b="0" i="1" smtClean="0">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𝑥</m:t>
                                  </m:r>
                                </m:e>
                                <m:sub>
                                  <m:r>
                                    <a:rPr lang="en-US" altLang="zh-CN" sz="2000" b="0" i="1" smtClean="0">
                                      <a:latin typeface="Cambria Math" panose="02040503050406030204" pitchFamily="18" charset="0"/>
                                    </a:rPr>
                                    <m:t>1</m:t>
                                  </m:r>
                                </m:sub>
                              </m:sSub>
                              <m:r>
                                <a:rPr lang="en-US" altLang="zh-CN" sz="2000" b="0" i="1" smtClean="0">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𝑥</m:t>
                                  </m:r>
                                </m:e>
                                <m:sub>
                                  <m:r>
                                    <a:rPr lang="en-US" altLang="zh-CN" sz="2000" b="0" i="1" smtClean="0">
                                      <a:latin typeface="Cambria Math" panose="02040503050406030204" pitchFamily="18" charset="0"/>
                                    </a:rPr>
                                    <m:t>2</m:t>
                                  </m:r>
                                </m:sub>
                              </m:sSub>
                              <m:r>
                                <a:rPr lang="en-US" altLang="zh-CN" sz="2000" b="0" i="1" smtClean="0">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𝑙</m:t>
                                  </m:r>
                                </m:e>
                                <m:sub>
                                  <m:r>
                                    <a:rPr lang="en-US" altLang="zh-CN" sz="2000" i="1">
                                      <a:latin typeface="Cambria Math" panose="02040503050406030204" pitchFamily="18" charset="0"/>
                                    </a:rPr>
                                    <m:t>0</m:t>
                                  </m:r>
                                </m:sub>
                              </m:sSub>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𝑙</m:t>
                                  </m:r>
                                </m:e>
                                <m:sub>
                                  <m:r>
                                    <a:rPr lang="en-US" altLang="zh-CN" sz="2000" i="1">
                                      <a:latin typeface="Cambria Math" panose="02040503050406030204" pitchFamily="18" charset="0"/>
                                    </a:rPr>
                                    <m:t>1</m:t>
                                  </m:r>
                                </m:sub>
                              </m:sSub>
                            </m:e>
                          </m:d>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𝑢</m:t>
                              </m:r>
                            </m:e>
                            <m:sub>
                              <m:r>
                                <a:rPr lang="en-US" altLang="zh-CN" sz="2000" i="1">
                                  <a:latin typeface="Cambria Math" panose="02040503050406030204" pitchFamily="18" charset="0"/>
                                </a:rPr>
                                <m:t>0</m:t>
                              </m:r>
                            </m:sub>
                          </m:sSub>
                          <m:sSub>
                            <m:sSubPr>
                              <m:ctrlPr>
                                <a:rPr lang="en-US" altLang="zh-CN" sz="2000" i="1">
                                  <a:latin typeface="Cambria Math" panose="02040503050406030204" pitchFamily="18" charset="0"/>
                                </a:rPr>
                              </m:ctrlPr>
                            </m:sSubPr>
                            <m:e>
                              <m:r>
                                <a:rPr lang="en-US" altLang="zh-CN" sz="2000" b="0" i="1" smtClean="0">
                                  <a:latin typeface="Cambria Math" panose="02040503050406030204" pitchFamily="18" charset="0"/>
                                </a:rPr>
                                <m:t>𝑢</m:t>
                              </m:r>
                            </m:e>
                            <m:sub>
                              <m:r>
                                <a:rPr lang="en-US" altLang="zh-CN" sz="2000" b="0" i="1" smtClean="0">
                                  <a:latin typeface="Cambria Math" panose="02040503050406030204" pitchFamily="18" charset="0"/>
                                </a:rPr>
                                <m:t>01</m:t>
                              </m:r>
                            </m:sub>
                          </m:sSub>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𝑢</m:t>
                              </m:r>
                            </m:e>
                            <m:sub>
                              <m:r>
                                <a:rPr lang="en-US" altLang="zh-CN" sz="2000" i="1">
                                  <a:latin typeface="Cambria Math" panose="02040503050406030204" pitchFamily="18" charset="0"/>
                                </a:rPr>
                                <m:t>1</m:t>
                              </m:r>
                              <m:r>
                                <a:rPr lang="en-US" altLang="zh-CN" sz="2000" b="0" i="1" smtClean="0">
                                  <a:latin typeface="Cambria Math" panose="02040503050406030204" pitchFamily="18" charset="0"/>
                                </a:rPr>
                                <m:t>2</m:t>
                              </m:r>
                            </m:sub>
                          </m:sSub>
                          <m:sSub>
                            <m:sSubPr>
                              <m:ctrlPr>
                                <a:rPr lang="en-US" altLang="zh-CN" sz="2000" i="1">
                                  <a:latin typeface="Cambria Math" panose="02040503050406030204" pitchFamily="18" charset="0"/>
                                </a:rPr>
                              </m:ctrlPr>
                            </m:sSubPr>
                            <m:e>
                              <m:r>
                                <a:rPr lang="en-US" altLang="zh-CN" sz="2000" b="0" i="1" smtClean="0">
                                  <a:latin typeface="Cambria Math" panose="02040503050406030204" pitchFamily="18" charset="0"/>
                                </a:rPr>
                                <m:t>𝑚</m:t>
                              </m:r>
                            </m:e>
                            <m:sub>
                              <m:r>
                                <a:rPr lang="en-US" altLang="zh-CN" sz="2000" i="1">
                                  <a:latin typeface="Cambria Math" panose="02040503050406030204" pitchFamily="18" charset="0"/>
                                </a:rPr>
                                <m:t>0</m:t>
                              </m:r>
                              <m:r>
                                <a:rPr lang="en-US" altLang="zh-CN" sz="2000" b="0" i="1" smtClean="0">
                                  <a:latin typeface="Cambria Math" panose="02040503050406030204" pitchFamily="18" charset="0"/>
                                </a:rPr>
                                <m:t>0</m:t>
                              </m:r>
                            </m:sub>
                          </m:sSub>
                          <m:sSub>
                            <m:sSubPr>
                              <m:ctrlPr>
                                <a:rPr lang="en-US" altLang="zh-CN" sz="2000" i="1">
                                  <a:latin typeface="Cambria Math" panose="02040503050406030204" pitchFamily="18" charset="0"/>
                                </a:rPr>
                              </m:ctrlPr>
                            </m:sSubPr>
                            <m:e>
                              <m:r>
                                <a:rPr lang="en-US" altLang="zh-CN" sz="2000" b="0" i="1" smtClean="0">
                                  <a:latin typeface="Cambria Math" panose="02040503050406030204" pitchFamily="18" charset="0"/>
                                </a:rPr>
                                <m:t>𝑚</m:t>
                              </m:r>
                            </m:e>
                            <m:sub>
                              <m:r>
                                <a:rPr lang="en-US" altLang="zh-CN" sz="2000" i="1">
                                  <a:latin typeface="Cambria Math" panose="02040503050406030204" pitchFamily="18" charset="0"/>
                                </a:rPr>
                                <m:t>1</m:t>
                              </m:r>
                              <m:r>
                                <a:rPr lang="en-US" altLang="zh-CN" sz="2000" b="0" i="1" smtClean="0">
                                  <a:latin typeface="Cambria Math" panose="02040503050406030204" pitchFamily="18" charset="0"/>
                                </a:rPr>
                                <m:t>0</m:t>
                              </m:r>
                            </m:sub>
                          </m:sSub>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𝑚</m:t>
                              </m:r>
                            </m:e>
                            <m:sub>
                              <m:r>
                                <a:rPr lang="en-US" altLang="zh-CN" sz="2000" i="1">
                                  <a:latin typeface="Cambria Math" panose="02040503050406030204" pitchFamily="18" charset="0"/>
                                </a:rPr>
                                <m:t>1</m:t>
                              </m:r>
                              <m:r>
                                <a:rPr lang="en-US" altLang="zh-CN" sz="2000" b="0" i="1" smtClean="0">
                                  <a:latin typeface="Cambria Math" panose="02040503050406030204" pitchFamily="18" charset="0"/>
                                </a:rPr>
                                <m:t>1</m:t>
                              </m:r>
                            </m:sub>
                          </m:sSub>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𝑚</m:t>
                              </m:r>
                            </m:e>
                            <m:sub>
                              <m:r>
                                <a:rPr lang="en-US" altLang="zh-CN" sz="2000" b="0" i="1" smtClean="0">
                                  <a:latin typeface="Cambria Math" panose="02040503050406030204" pitchFamily="18" charset="0"/>
                                </a:rPr>
                                <m:t>21</m:t>
                              </m:r>
                            </m:sub>
                          </m:sSub>
                          <m:r>
                            <a:rPr lang="en-US" altLang="zh-CN" sz="2000" b="0" i="1" smtClean="0">
                              <a:latin typeface="Cambria Math" panose="02040503050406030204" pitchFamily="18" charset="0"/>
                            </a:rPr>
                            <m:t>)</m:t>
                          </m:r>
                        </m:e>
                      </m:func>
                    </m:oMath>
                  </m:oMathPara>
                </a14:m>
                <a:endParaRPr lang="en-US" sz="2000" dirty="0"/>
              </a:p>
            </p:txBody>
          </p:sp>
        </mc:Choice>
        <mc:Fallback xmlns="">
          <p:sp>
            <p:nvSpPr>
              <p:cNvPr id="83" name="矩形 82">
                <a:extLst>
                  <a:ext uri="{FF2B5EF4-FFF2-40B4-BE49-F238E27FC236}">
                    <a16:creationId xmlns:a16="http://schemas.microsoft.com/office/drawing/2014/main" id="{CFB3C667-542D-4A1A-8E35-387625BE74BB}"/>
                  </a:ext>
                </a:extLst>
              </p:cNvPr>
              <p:cNvSpPr>
                <a:spLocks noRot="1" noChangeAspect="1" noMove="1" noResize="1" noEditPoints="1" noAdjustHandles="1" noChangeArrowheads="1" noChangeShapeType="1" noTextEdit="1"/>
              </p:cNvSpPr>
              <p:nvPr/>
            </p:nvSpPr>
            <p:spPr>
              <a:xfrm>
                <a:off x="-558031" y="1017058"/>
                <a:ext cx="7870464" cy="400110"/>
              </a:xfrm>
              <a:prstGeom prst="rect">
                <a:avLst/>
              </a:prstGeom>
              <a:blipFill>
                <a:blip r:embed="rId20"/>
                <a:stretch>
                  <a:fillRect b="-15385"/>
                </a:stretch>
              </a:blipFill>
            </p:spPr>
            <p:txBody>
              <a:bodyPr/>
              <a:lstStyle/>
              <a:p>
                <a:r>
                  <a:rPr lang="en-US">
                    <a:noFill/>
                  </a:rPr>
                  <a:t> </a:t>
                </a:r>
              </a:p>
            </p:txBody>
          </p:sp>
        </mc:Fallback>
      </mc:AlternateContent>
      <p:sp>
        <p:nvSpPr>
          <p:cNvPr id="15" name="矩形 14">
            <a:extLst>
              <a:ext uri="{FF2B5EF4-FFF2-40B4-BE49-F238E27FC236}">
                <a16:creationId xmlns:a16="http://schemas.microsoft.com/office/drawing/2014/main" id="{06D3B22B-21ED-4517-8A1E-2E21D953C838}"/>
              </a:ext>
            </a:extLst>
          </p:cNvPr>
          <p:cNvSpPr/>
          <p:nvPr/>
        </p:nvSpPr>
        <p:spPr>
          <a:xfrm>
            <a:off x="6745013" y="3244334"/>
            <a:ext cx="343364" cy="369332"/>
          </a:xfrm>
          <a:prstGeom prst="rect">
            <a:avLst/>
          </a:prstGeom>
        </p:spPr>
        <p:txBody>
          <a:bodyPr wrap="none">
            <a:spAutoFit/>
          </a:bodyPr>
          <a:lstStyle/>
          <a:p>
            <a:r>
              <a:rPr lang="en-US" dirty="0"/>
              <a:t>…</a:t>
            </a:r>
          </a:p>
        </p:txBody>
      </p:sp>
      <mc:AlternateContent xmlns:mc="http://schemas.openxmlformats.org/markup-compatibility/2006" xmlns:a14="http://schemas.microsoft.com/office/drawing/2010/main">
        <mc:Choice Requires="a14">
          <p:sp>
            <p:nvSpPr>
              <p:cNvPr id="43" name="矩形 82">
                <a:extLst>
                  <a:ext uri="{FF2B5EF4-FFF2-40B4-BE49-F238E27FC236}">
                    <a16:creationId xmlns:a16="http://schemas.microsoft.com/office/drawing/2014/main" id="{618380B3-C7B1-469B-9330-E561636CA2C5}"/>
                  </a:ext>
                </a:extLst>
              </p:cNvPr>
              <p:cNvSpPr/>
              <p:nvPr/>
            </p:nvSpPr>
            <p:spPr>
              <a:xfrm>
                <a:off x="-632101" y="1513802"/>
                <a:ext cx="7870464" cy="40011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unc>
                        <m:funcPr>
                          <m:ctrlPr>
                            <a:rPr lang="en-US" altLang="zh-CN" sz="2000" b="0" i="1" smtClean="0">
                              <a:latin typeface="Cambria Math" panose="02040503050406030204" pitchFamily="18" charset="0"/>
                            </a:rPr>
                          </m:ctrlPr>
                        </m:funcPr>
                        <m:fName>
                          <m:sSup>
                            <m:sSupPr>
                              <m:ctrlPr>
                                <a:rPr lang="en-US" sz="2000" i="1">
                                  <a:latin typeface="Cambria Math" panose="02040503050406030204" pitchFamily="18" charset="0"/>
                                </a:rPr>
                              </m:ctrlPr>
                            </m:sSupPr>
                            <m:e>
                              <m:r>
                                <a:rPr lang="en-US" sz="2000" b="1" i="1">
                                  <a:latin typeface="Cambria Math" panose="02040503050406030204" pitchFamily="18" charset="0"/>
                                  <a:ea typeface="Cambria Math" panose="02040503050406030204" pitchFamily="18" charset="0"/>
                                </a:rPr>
                                <m:t>𝝁</m:t>
                              </m:r>
                            </m:e>
                            <m:sup>
                              <m:r>
                                <a:rPr lang="en-US" sz="2000" i="1">
                                  <a:latin typeface="Cambria Math" panose="02040503050406030204" pitchFamily="18" charset="0"/>
                                </a:rPr>
                                <m:t>∗</m:t>
                              </m:r>
                            </m:sup>
                          </m:sSup>
                          <m:r>
                            <a:rPr lang="en-US" sz="2000" i="1">
                              <a:latin typeface="Cambria Math" panose="02040503050406030204" pitchFamily="18" charset="0"/>
                            </a:rPr>
                            <m:t>=</m:t>
                          </m:r>
                          <m:r>
                            <a:rPr lang="en-US" sz="2000" i="1">
                              <a:latin typeface="Cambria Math" panose="02040503050406030204" pitchFamily="18" charset="0"/>
                            </a:rPr>
                            <m:t>𝑎𝑟𝑔𝑚𝑎𝑥</m:t>
                          </m:r>
                        </m:fName>
                        <m:e>
                          <m:r>
                            <a:rPr lang="en-US" altLang="zh-CN" sz="2000" i="1">
                              <a:latin typeface="Cambria Math" panose="02040503050406030204" pitchFamily="18" charset="0"/>
                            </a:rPr>
                            <m:t>𝑃</m:t>
                          </m:r>
                          <m:d>
                            <m:dPr>
                              <m:endChr m:val="|"/>
                              <m:ctrlPr>
                                <a:rPr lang="en-US" altLang="zh-CN" sz="2000" i="1">
                                  <a:latin typeface="Cambria Math" panose="02040503050406030204" pitchFamily="18" charset="0"/>
                                </a:rPr>
                              </m:ctrlPr>
                            </m:dPr>
                            <m:e>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𝑢</m:t>
                                  </m:r>
                                </m:e>
                                <m:sub>
                                  <m:r>
                                    <a:rPr lang="en-US" altLang="zh-CN" sz="2000" i="1">
                                      <a:latin typeface="Cambria Math" panose="02040503050406030204" pitchFamily="18" charset="0"/>
                                    </a:rPr>
                                    <m:t>0</m:t>
                                  </m:r>
                                </m:sub>
                              </m:sSub>
                            </m:e>
                          </m:d>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𝑥</m:t>
                              </m:r>
                            </m:e>
                            <m:sub>
                              <m:r>
                                <a:rPr lang="en-US" altLang="zh-CN" sz="2000" i="1">
                                  <a:latin typeface="Cambria Math" panose="02040503050406030204" pitchFamily="18" charset="0"/>
                                </a:rPr>
                                <m:t>0</m:t>
                              </m:r>
                            </m:sub>
                          </m:sSub>
                          <m:r>
                            <a:rPr lang="en-US" altLang="zh-CN" sz="2000" i="1">
                              <a:latin typeface="Cambria Math" panose="02040503050406030204" pitchFamily="18" charset="0"/>
                            </a:rPr>
                            <m:t>)</m:t>
                          </m:r>
                        </m:e>
                      </m:func>
                      <m:r>
                        <a:rPr lang="en-US" altLang="zh-CN" sz="2000" i="1">
                          <a:latin typeface="Cambria Math" panose="02040503050406030204" pitchFamily="18" charset="0"/>
                        </a:rPr>
                        <m:t>𝑃</m:t>
                      </m:r>
                      <m:d>
                        <m:dPr>
                          <m:endChr m:val="|"/>
                          <m:ctrlPr>
                            <a:rPr lang="en-US" altLang="zh-CN" sz="2000" i="1">
                              <a:latin typeface="Cambria Math" panose="02040503050406030204" pitchFamily="18" charset="0"/>
                            </a:rPr>
                          </m:ctrlPr>
                        </m:dPr>
                        <m:e>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𝑢</m:t>
                              </m:r>
                            </m:e>
                            <m:sub>
                              <m:r>
                                <a:rPr lang="en-US" altLang="zh-CN" sz="2000" i="1">
                                  <a:latin typeface="Cambria Math" panose="02040503050406030204" pitchFamily="18" charset="0"/>
                                </a:rPr>
                                <m:t>01</m:t>
                              </m:r>
                            </m:sub>
                          </m:sSub>
                        </m:e>
                      </m:d>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𝑥</m:t>
                          </m:r>
                        </m:e>
                        <m:sub>
                          <m:r>
                            <a:rPr lang="en-US" altLang="zh-CN" sz="2000" i="1">
                              <a:latin typeface="Cambria Math" panose="02040503050406030204" pitchFamily="18" charset="0"/>
                            </a:rPr>
                            <m:t>0</m:t>
                          </m:r>
                        </m:sub>
                      </m:sSub>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𝑥</m:t>
                          </m:r>
                        </m:e>
                        <m:sub>
                          <m:r>
                            <a:rPr lang="en-US" altLang="zh-CN" sz="2000" i="1">
                              <a:latin typeface="Cambria Math" panose="02040503050406030204" pitchFamily="18" charset="0"/>
                            </a:rPr>
                            <m:t>1</m:t>
                          </m:r>
                        </m:sub>
                      </m:sSub>
                      <m:r>
                        <a:rPr lang="en-US" altLang="zh-CN" sz="2000" i="1">
                          <a:latin typeface="Cambria Math" panose="02040503050406030204" pitchFamily="18" charset="0"/>
                        </a:rPr>
                        <m:t>)</m:t>
                      </m:r>
                      <m:r>
                        <a:rPr lang="en-US" altLang="zh-CN" sz="2000" i="1">
                          <a:latin typeface="Cambria Math" panose="02040503050406030204" pitchFamily="18" charset="0"/>
                        </a:rPr>
                        <m:t>𝑃</m:t>
                      </m:r>
                      <m:d>
                        <m:dPr>
                          <m:endChr m:val="|"/>
                          <m:ctrlPr>
                            <a:rPr lang="en-US" altLang="zh-CN" sz="2000" i="1">
                              <a:latin typeface="Cambria Math" panose="02040503050406030204" pitchFamily="18" charset="0"/>
                            </a:rPr>
                          </m:ctrlPr>
                        </m:dPr>
                        <m:e>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𝑚</m:t>
                              </m:r>
                            </m:e>
                            <m:sub>
                              <m:r>
                                <a:rPr lang="en-US" altLang="zh-CN" sz="2000" i="1">
                                  <a:latin typeface="Cambria Math" panose="02040503050406030204" pitchFamily="18" charset="0"/>
                                </a:rPr>
                                <m:t>00</m:t>
                              </m:r>
                            </m:sub>
                          </m:sSub>
                        </m:e>
                      </m:d>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𝑥</m:t>
                          </m:r>
                        </m:e>
                        <m:sub>
                          <m:r>
                            <a:rPr lang="en-US" altLang="zh-CN" sz="2000" i="1">
                              <a:latin typeface="Cambria Math" panose="02040503050406030204" pitchFamily="18" charset="0"/>
                            </a:rPr>
                            <m:t>0</m:t>
                          </m:r>
                        </m:sub>
                      </m:sSub>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𝑙</m:t>
                          </m:r>
                        </m:e>
                        <m:sub>
                          <m:r>
                            <a:rPr lang="en-US" altLang="zh-CN" sz="2000" i="1">
                              <a:latin typeface="Cambria Math" panose="02040503050406030204" pitchFamily="18" charset="0"/>
                            </a:rPr>
                            <m:t>0</m:t>
                          </m:r>
                        </m:sub>
                      </m:sSub>
                      <m:r>
                        <a:rPr lang="en-US" altLang="zh-CN" sz="2000" i="1">
                          <a:latin typeface="Cambria Math" panose="02040503050406030204" pitchFamily="18" charset="0"/>
                        </a:rPr>
                        <m:t>)</m:t>
                      </m:r>
                      <m:r>
                        <a:rPr lang="en-US" altLang="zh-CN" sz="2000" b="0" i="1" smtClean="0">
                          <a:latin typeface="Cambria Math" panose="02040503050406030204" pitchFamily="18" charset="0"/>
                        </a:rPr>
                        <m:t>…</m:t>
                      </m:r>
                    </m:oMath>
                  </m:oMathPara>
                </a14:m>
                <a:endParaRPr lang="en-US" sz="2000" dirty="0"/>
              </a:p>
            </p:txBody>
          </p:sp>
        </mc:Choice>
        <mc:Fallback xmlns="">
          <p:sp>
            <p:nvSpPr>
              <p:cNvPr id="43" name="矩形 82">
                <a:extLst>
                  <a:ext uri="{FF2B5EF4-FFF2-40B4-BE49-F238E27FC236}">
                    <a16:creationId xmlns:a16="http://schemas.microsoft.com/office/drawing/2014/main" id="{618380B3-C7B1-469B-9330-E561636CA2C5}"/>
                  </a:ext>
                </a:extLst>
              </p:cNvPr>
              <p:cNvSpPr>
                <a:spLocks noRot="1" noChangeAspect="1" noMove="1" noResize="1" noEditPoints="1" noAdjustHandles="1" noChangeArrowheads="1" noChangeShapeType="1" noTextEdit="1"/>
              </p:cNvSpPr>
              <p:nvPr/>
            </p:nvSpPr>
            <p:spPr>
              <a:xfrm>
                <a:off x="-632101" y="1513802"/>
                <a:ext cx="7870464" cy="400110"/>
              </a:xfrm>
              <a:prstGeom prst="rect">
                <a:avLst/>
              </a:prstGeom>
              <a:blipFill>
                <a:blip r:embed="rId21"/>
                <a:stretch>
                  <a:fillRect b="-15152"/>
                </a:stretch>
              </a:blipFill>
            </p:spPr>
            <p:txBody>
              <a:bodyPr/>
              <a:lstStyle/>
              <a:p>
                <a:r>
                  <a:rPr lang="en-US">
                    <a:noFill/>
                  </a:rPr>
                  <a:t> </a:t>
                </a:r>
              </a:p>
            </p:txBody>
          </p:sp>
        </mc:Fallback>
      </mc:AlternateContent>
      <p:sp>
        <p:nvSpPr>
          <p:cNvPr id="3" name="Arrow: Curved Down 2">
            <a:extLst>
              <a:ext uri="{FF2B5EF4-FFF2-40B4-BE49-F238E27FC236}">
                <a16:creationId xmlns:a16="http://schemas.microsoft.com/office/drawing/2014/main" id="{7A4102C4-2E89-4246-AA43-D80910D85F76}"/>
              </a:ext>
            </a:extLst>
          </p:cNvPr>
          <p:cNvSpPr/>
          <p:nvPr/>
        </p:nvSpPr>
        <p:spPr>
          <a:xfrm rot="5400000">
            <a:off x="9786768" y="4171025"/>
            <a:ext cx="938876" cy="497601"/>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F0D66594-4C82-4450-A73E-BA6A4CE90676}"/>
                  </a:ext>
                </a:extLst>
              </p:cNvPr>
              <p:cNvSpPr txBox="1"/>
              <p:nvPr/>
            </p:nvSpPr>
            <p:spPr>
              <a:xfrm>
                <a:off x="10305732" y="4222766"/>
                <a:ext cx="133388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m:t>
                      </m:r>
                      <m:r>
                        <a:rPr lang="en-US" b="0" i="1" dirty="0" smtClean="0">
                          <a:latin typeface="Cambria Math" panose="02040503050406030204" pitchFamily="18" charset="0"/>
                        </a:rPr>
                        <m:t>𝑙</m:t>
                      </m:r>
                      <m:r>
                        <a:rPr lang="en-US" i="1" dirty="0" smtClean="0">
                          <a:latin typeface="Cambria Math" panose="02040503050406030204" pitchFamily="18" charset="0"/>
                        </a:rPr>
                        <m:t>𝑜𝑔</m:t>
                      </m:r>
                      <m:r>
                        <a:rPr lang="en-US" i="1" dirty="0" smtClean="0">
                          <a:latin typeface="Cambria Math" panose="02040503050406030204" pitchFamily="18" charset="0"/>
                        </a:rPr>
                        <m:t> </m:t>
                      </m:r>
                    </m:oMath>
                  </m:oMathPara>
                </a14:m>
                <a:endParaRPr lang="en-US" dirty="0"/>
              </a:p>
            </p:txBody>
          </p:sp>
        </mc:Choice>
        <mc:Fallback xmlns="">
          <p:sp>
            <p:nvSpPr>
              <p:cNvPr id="4" name="TextBox 3">
                <a:extLst>
                  <a:ext uri="{FF2B5EF4-FFF2-40B4-BE49-F238E27FC236}">
                    <a16:creationId xmlns:a16="http://schemas.microsoft.com/office/drawing/2014/main" id="{F0D66594-4C82-4450-A73E-BA6A4CE90676}"/>
                  </a:ext>
                </a:extLst>
              </p:cNvPr>
              <p:cNvSpPr txBox="1">
                <a:spLocks noRot="1" noChangeAspect="1" noMove="1" noResize="1" noEditPoints="1" noAdjustHandles="1" noChangeArrowheads="1" noChangeShapeType="1" noTextEdit="1"/>
              </p:cNvSpPr>
              <p:nvPr/>
            </p:nvSpPr>
            <p:spPr>
              <a:xfrm>
                <a:off x="10305732" y="4222766"/>
                <a:ext cx="1333884" cy="369332"/>
              </a:xfrm>
              <a:prstGeom prst="rect">
                <a:avLst/>
              </a:prstGeom>
              <a:blipFill>
                <a:blip r:embed="rId22"/>
                <a:stretch>
                  <a:fillRect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文本框 55">
                <a:extLst>
                  <a:ext uri="{FF2B5EF4-FFF2-40B4-BE49-F238E27FC236}">
                    <a16:creationId xmlns:a16="http://schemas.microsoft.com/office/drawing/2014/main" id="{F85C257F-D6EE-4632-BB7B-487F4440AE33}"/>
                  </a:ext>
                </a:extLst>
              </p:cNvPr>
              <p:cNvSpPr txBox="1"/>
              <p:nvPr/>
            </p:nvSpPr>
            <p:spPr>
              <a:xfrm>
                <a:off x="6801258" y="4468691"/>
                <a:ext cx="4328707" cy="681277"/>
              </a:xfrm>
              <a:prstGeom prst="rect">
                <a:avLst/>
              </a:prstGeom>
              <a:noFill/>
            </p:spPr>
            <p:txBody>
              <a:bodyPr wrap="square" rtlCol="0">
                <a:spAutoFit/>
              </a:bodyPr>
              <a:lstStyle/>
              <a:p>
                <a14:m>
                  <m:oMath xmlns:m="http://schemas.openxmlformats.org/officeDocument/2006/math">
                    <m:sSup>
                      <m:sSupPr>
                        <m:ctrlPr>
                          <a:rPr lang="en-US" sz="2400" b="0" i="1" smtClean="0">
                            <a:latin typeface="Cambria Math" panose="02040503050406030204" pitchFamily="18" charset="0"/>
                          </a:rPr>
                        </m:ctrlPr>
                      </m:sSupPr>
                      <m:e>
                        <m:r>
                          <a:rPr lang="en-US" sz="2400" b="1" i="1" smtClean="0">
                            <a:latin typeface="Cambria Math" panose="02040503050406030204" pitchFamily="18" charset="0"/>
                            <a:ea typeface="Cambria Math" panose="02040503050406030204" pitchFamily="18" charset="0"/>
                          </a:rPr>
                          <m:t>𝝁</m:t>
                        </m:r>
                      </m:e>
                      <m:sup>
                        <m:r>
                          <a:rPr lang="en-US" sz="2400" b="0" i="1" smtClean="0">
                            <a:latin typeface="Cambria Math" panose="02040503050406030204" pitchFamily="18" charset="0"/>
                          </a:rPr>
                          <m:t>∗</m:t>
                        </m:r>
                      </m:sup>
                    </m:sSup>
                    <m:r>
                      <a:rPr lang="en-US" sz="2400" b="0" i="1" smtClean="0">
                        <a:latin typeface="Cambria Math" panose="02040503050406030204" pitchFamily="18" charset="0"/>
                      </a:rPr>
                      <m:t>=</m:t>
                    </m:r>
                    <m:r>
                      <a:rPr lang="en-US" sz="2400" b="0" i="1" smtClean="0">
                        <a:latin typeface="Cambria Math" panose="02040503050406030204" pitchFamily="18" charset="0"/>
                      </a:rPr>
                      <m:t>𝑎𝑟𝑔𝑚𝑖𝑛</m:t>
                    </m:r>
                    <m:r>
                      <a:rPr lang="en-US" sz="2400" b="0" i="1" smtClean="0">
                        <a:latin typeface="Cambria Math" panose="02040503050406030204" pitchFamily="18" charset="0"/>
                      </a:rPr>
                      <m:t>(∑</m:t>
                    </m:r>
                  </m:oMath>
                </a14:m>
                <a:r>
                  <a:rPr lang="en-US" sz="2400" b="0" i="0" dirty="0">
                    <a:latin typeface="+mj-lt"/>
                  </a:rPr>
                  <a:t> </a:t>
                </a:r>
                <a14:m>
                  <m:oMath xmlns:m="http://schemas.openxmlformats.org/officeDocument/2006/math">
                    <m:f>
                      <m:fPr>
                        <m:ctrlPr>
                          <a:rPr lang="en-US" sz="2400" b="1" i="1" dirty="0" smtClean="0">
                            <a:latin typeface="Cambria Math" panose="02040503050406030204" pitchFamily="18" charset="0"/>
                          </a:rPr>
                        </m:ctrlPr>
                      </m:fPr>
                      <m:num>
                        <m:sSup>
                          <m:sSupPr>
                            <m:ctrlPr>
                              <a:rPr lang="en-US" sz="2400" b="1" i="1" dirty="0" smtClean="0">
                                <a:latin typeface="Cambria Math" panose="02040503050406030204" pitchFamily="18" charset="0"/>
                              </a:rPr>
                            </m:ctrlPr>
                          </m:sSupPr>
                          <m:e>
                            <m:r>
                              <a:rPr lang="en-US" sz="2400" b="1" i="1" dirty="0" smtClean="0">
                                <a:latin typeface="Cambria Math" panose="02040503050406030204" pitchFamily="18" charset="0"/>
                              </a:rPr>
                              <m:t>𝒆</m:t>
                            </m:r>
                          </m:e>
                          <m:sup>
                            <m:r>
                              <a:rPr lang="en-US" sz="2400" b="1" i="1" dirty="0" smtClean="0">
                                <a:latin typeface="Cambria Math" panose="02040503050406030204" pitchFamily="18" charset="0"/>
                              </a:rPr>
                              <m:t>𝟐</m:t>
                            </m:r>
                          </m:sup>
                        </m:sSup>
                      </m:num>
                      <m:den>
                        <m:sSup>
                          <m:sSupPr>
                            <m:ctrlPr>
                              <a:rPr lang="en-US" sz="2400" i="1">
                                <a:latin typeface="Cambria Math" panose="02040503050406030204" pitchFamily="18" charset="0"/>
                                <a:ea typeface="Cambria Math" panose="02040503050406030204" pitchFamily="18" charset="0"/>
                              </a:rPr>
                            </m:ctrlPr>
                          </m:sSupPr>
                          <m:e>
                            <m:r>
                              <a:rPr lang="en-US" sz="2400" i="1">
                                <a:latin typeface="Cambria Math" panose="02040503050406030204" pitchFamily="18" charset="0"/>
                                <a:ea typeface="Cambria Math" panose="02040503050406030204" pitchFamily="18" charset="0"/>
                              </a:rPr>
                              <m:t>𝜎</m:t>
                            </m:r>
                          </m:e>
                          <m:sup>
                            <m:r>
                              <a:rPr lang="en-US" sz="2400" i="1">
                                <a:latin typeface="Cambria Math" panose="02040503050406030204" pitchFamily="18" charset="0"/>
                                <a:ea typeface="Cambria Math" panose="02040503050406030204" pitchFamily="18" charset="0"/>
                              </a:rPr>
                              <m:t>2</m:t>
                            </m:r>
                          </m:sup>
                        </m:sSup>
                      </m:den>
                    </m:f>
                    <m:r>
                      <a:rPr lang="en-US" sz="2400" b="0" i="1" smtClean="0">
                        <a:latin typeface="Cambria Math" panose="02040503050406030204" pitchFamily="18" charset="0"/>
                      </a:rPr>
                      <m:t>)</m:t>
                    </m:r>
                  </m:oMath>
                </a14:m>
                <a:endParaRPr lang="en-US" sz="1600" dirty="0"/>
              </a:p>
            </p:txBody>
          </p:sp>
        </mc:Choice>
        <mc:Fallback xmlns="">
          <p:sp>
            <p:nvSpPr>
              <p:cNvPr id="48" name="文本框 55">
                <a:extLst>
                  <a:ext uri="{FF2B5EF4-FFF2-40B4-BE49-F238E27FC236}">
                    <a16:creationId xmlns:a16="http://schemas.microsoft.com/office/drawing/2014/main" id="{F85C257F-D6EE-4632-BB7B-487F4440AE33}"/>
                  </a:ext>
                </a:extLst>
              </p:cNvPr>
              <p:cNvSpPr txBox="1">
                <a:spLocks noRot="1" noChangeAspect="1" noMove="1" noResize="1" noEditPoints="1" noAdjustHandles="1" noChangeArrowheads="1" noChangeShapeType="1" noTextEdit="1"/>
              </p:cNvSpPr>
              <p:nvPr/>
            </p:nvSpPr>
            <p:spPr>
              <a:xfrm>
                <a:off x="6801258" y="4468691"/>
                <a:ext cx="4328707" cy="681277"/>
              </a:xfrm>
              <a:prstGeom prst="rect">
                <a:avLst/>
              </a:prstGeom>
              <a:blipFill>
                <a:blip r:embed="rId23"/>
                <a:stretch>
                  <a:fillRect/>
                </a:stretch>
              </a:blipFill>
            </p:spPr>
            <p:txBody>
              <a:bodyPr/>
              <a:lstStyle/>
              <a:p>
                <a:r>
                  <a:rPr lang="en-US">
                    <a:noFill/>
                  </a:rPr>
                  <a:t> </a:t>
                </a:r>
              </a:p>
            </p:txBody>
          </p:sp>
        </mc:Fallback>
      </mc:AlternateContent>
      <p:sp>
        <p:nvSpPr>
          <p:cNvPr id="85" name="文本框 58">
            <a:extLst>
              <a:ext uri="{FF2B5EF4-FFF2-40B4-BE49-F238E27FC236}">
                <a16:creationId xmlns:a16="http://schemas.microsoft.com/office/drawing/2014/main" id="{A1116D95-0BD4-48D1-B737-EA7940FAB4CC}"/>
              </a:ext>
            </a:extLst>
          </p:cNvPr>
          <p:cNvSpPr txBox="1"/>
          <p:nvPr/>
        </p:nvSpPr>
        <p:spPr>
          <a:xfrm>
            <a:off x="644264" y="4849296"/>
            <a:ext cx="4931881" cy="461665"/>
          </a:xfrm>
          <a:prstGeom prst="rect">
            <a:avLst/>
          </a:prstGeom>
          <a:noFill/>
        </p:spPr>
        <p:txBody>
          <a:bodyPr wrap="square" rtlCol="0">
            <a:spAutoFit/>
          </a:bodyPr>
          <a:lstStyle/>
          <a:p>
            <a:r>
              <a:rPr lang="en-US" sz="2400" dirty="0"/>
              <a:t>Directly Solution for linear system</a:t>
            </a:r>
          </a:p>
        </p:txBody>
      </p:sp>
      <mc:AlternateContent xmlns:mc="http://schemas.openxmlformats.org/markup-compatibility/2006" xmlns:a14="http://schemas.microsoft.com/office/drawing/2010/main">
        <mc:Choice Requires="a14">
          <p:sp>
            <p:nvSpPr>
              <p:cNvPr id="86" name="矩形 4">
                <a:extLst>
                  <a:ext uri="{FF2B5EF4-FFF2-40B4-BE49-F238E27FC236}">
                    <a16:creationId xmlns:a16="http://schemas.microsoft.com/office/drawing/2014/main" id="{86860E52-0310-48F6-9633-DCED510592A2}"/>
                  </a:ext>
                </a:extLst>
              </p:cNvPr>
              <p:cNvSpPr/>
              <p:nvPr/>
            </p:nvSpPr>
            <p:spPr>
              <a:xfrm>
                <a:off x="1029138" y="5309025"/>
                <a:ext cx="2867516" cy="45967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i="1">
                              <a:latin typeface="Cambria Math" panose="02040503050406030204" pitchFamily="18" charset="0"/>
                            </a:rPr>
                          </m:ctrlPr>
                        </m:sSupPr>
                        <m:e>
                          <m:r>
                            <a:rPr lang="en-US" b="1" i="1">
                              <a:latin typeface="Cambria Math" panose="02040503050406030204" pitchFamily="18" charset="0"/>
                              <a:ea typeface="Cambria Math" panose="02040503050406030204" pitchFamily="18" charset="0"/>
                            </a:rPr>
                            <m:t>𝝁</m:t>
                          </m:r>
                        </m:e>
                        <m:sup>
                          <m:r>
                            <a:rPr lang="en-US" i="1">
                              <a:latin typeface="Cambria Math" panose="02040503050406030204" pitchFamily="18" charset="0"/>
                              <a:ea typeface="Cambria Math" panose="02040503050406030204" pitchFamily="18" charset="0"/>
                            </a:rPr>
                            <m:t>∗</m:t>
                          </m:r>
                        </m:sup>
                      </m:sSup>
                      <m:r>
                        <a:rPr lang="en-US" i="1">
                          <a:latin typeface="Cambria Math" panose="02040503050406030204" pitchFamily="18" charset="0"/>
                        </a:rPr>
                        <m:t>=</m:t>
                      </m:r>
                      <m:r>
                        <a:rPr lang="en-US" i="1">
                          <a:latin typeface="Cambria Math" panose="02040503050406030204" pitchFamily="18" charset="0"/>
                        </a:rPr>
                        <m:t>𝑎𝑟𝑔𝑚𝑖𝑛</m:t>
                      </m:r>
                      <m:r>
                        <a:rPr lang="en-US" i="1">
                          <a:latin typeface="Cambria Math" panose="02040503050406030204" pitchFamily="18" charset="0"/>
                        </a:rPr>
                        <m:t>(</m:t>
                      </m:r>
                      <m:sSup>
                        <m:sSupPr>
                          <m:ctrlPr>
                            <a:rPr lang="en-US" i="1">
                              <a:latin typeface="Cambria Math" panose="02040503050406030204" pitchFamily="18" charset="0"/>
                            </a:rPr>
                          </m:ctrlPr>
                        </m:sSupPr>
                        <m:e>
                          <m:d>
                            <m:dPr>
                              <m:begChr m:val="|"/>
                              <m:endChr m:val="|"/>
                              <m:ctrlPr>
                                <a:rPr lang="en-US" b="1" i="1">
                                  <a:latin typeface="Cambria Math" panose="02040503050406030204" pitchFamily="18" charset="0"/>
                                </a:rPr>
                              </m:ctrlPr>
                            </m:dPr>
                            <m:e>
                              <m:d>
                                <m:dPr>
                                  <m:begChr m:val="|"/>
                                  <m:endChr m:val="|"/>
                                  <m:ctrlPr>
                                    <a:rPr lang="en-US" b="1" i="1">
                                      <a:latin typeface="Cambria Math" panose="02040503050406030204" pitchFamily="18" charset="0"/>
                                    </a:rPr>
                                  </m:ctrlPr>
                                </m:dPr>
                                <m:e>
                                  <m:r>
                                    <a:rPr lang="en-US" b="1" i="1">
                                      <a:latin typeface="Cambria Math" panose="02040503050406030204" pitchFamily="18" charset="0"/>
                                    </a:rPr>
                                    <m:t>𝑨</m:t>
                                  </m:r>
                                  <m:r>
                                    <a:rPr lang="en-US" b="1" i="1">
                                      <a:latin typeface="Cambria Math" panose="02040503050406030204" pitchFamily="18" charset="0"/>
                                      <a:ea typeface="Cambria Math" panose="02040503050406030204" pitchFamily="18" charset="0"/>
                                    </a:rPr>
                                    <m:t>𝝁</m:t>
                                  </m:r>
                                  <m:r>
                                    <a:rPr lang="en-US" i="1">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𝒃</m:t>
                                  </m:r>
                                </m:e>
                              </m:d>
                            </m:e>
                          </m:d>
                        </m:e>
                        <m:sup>
                          <m:r>
                            <a:rPr lang="en-US" i="1">
                              <a:latin typeface="Cambria Math" panose="02040503050406030204" pitchFamily="18" charset="0"/>
                            </a:rPr>
                            <m:t>2</m:t>
                          </m:r>
                        </m:sup>
                      </m:sSup>
                      <m:r>
                        <a:rPr lang="en-US" i="1">
                          <a:latin typeface="Cambria Math" panose="02040503050406030204" pitchFamily="18" charset="0"/>
                        </a:rPr>
                        <m:t>)</m:t>
                      </m:r>
                    </m:oMath>
                  </m:oMathPara>
                </a14:m>
                <a:endParaRPr lang="en-US" dirty="0"/>
              </a:p>
            </p:txBody>
          </p:sp>
        </mc:Choice>
        <mc:Fallback xmlns="">
          <p:sp>
            <p:nvSpPr>
              <p:cNvPr id="86" name="矩形 4">
                <a:extLst>
                  <a:ext uri="{FF2B5EF4-FFF2-40B4-BE49-F238E27FC236}">
                    <a16:creationId xmlns:a16="http://schemas.microsoft.com/office/drawing/2014/main" id="{86860E52-0310-48F6-9633-DCED510592A2}"/>
                  </a:ext>
                </a:extLst>
              </p:cNvPr>
              <p:cNvSpPr>
                <a:spLocks noRot="1" noChangeAspect="1" noMove="1" noResize="1" noEditPoints="1" noAdjustHandles="1" noChangeArrowheads="1" noChangeShapeType="1" noTextEdit="1"/>
              </p:cNvSpPr>
              <p:nvPr/>
            </p:nvSpPr>
            <p:spPr>
              <a:xfrm>
                <a:off x="1029138" y="5309025"/>
                <a:ext cx="2867516" cy="459678"/>
              </a:xfrm>
              <a:prstGeom prst="rect">
                <a:avLst/>
              </a:prstGeom>
              <a:blipFill>
                <a:blip r:embed="rId24"/>
                <a:stretch>
                  <a:fillRect b="-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7" name="矩形 61">
                <a:extLst>
                  <a:ext uri="{FF2B5EF4-FFF2-40B4-BE49-F238E27FC236}">
                    <a16:creationId xmlns:a16="http://schemas.microsoft.com/office/drawing/2014/main" id="{1C9BD9AC-17EF-405A-A0BB-D1A8ABF23B13}"/>
                  </a:ext>
                </a:extLst>
              </p:cNvPr>
              <p:cNvSpPr/>
              <p:nvPr/>
            </p:nvSpPr>
            <p:spPr>
              <a:xfrm>
                <a:off x="1005507" y="5815353"/>
                <a:ext cx="1516633" cy="37555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i="1">
                              <a:latin typeface="Cambria Math" panose="02040503050406030204" pitchFamily="18" charset="0"/>
                            </a:rPr>
                          </m:ctrlPr>
                        </m:sSupPr>
                        <m:e>
                          <m:r>
                            <a:rPr lang="en-US" b="1" i="1">
                              <a:latin typeface="Cambria Math" panose="02040503050406030204" pitchFamily="18" charset="0"/>
                              <a:ea typeface="Cambria Math" panose="02040503050406030204" pitchFamily="18" charset="0"/>
                            </a:rPr>
                            <m:t>𝝁</m:t>
                          </m:r>
                        </m:e>
                        <m:sup>
                          <m:r>
                            <a:rPr lang="en-US" i="1">
                              <a:latin typeface="Cambria Math" panose="02040503050406030204" pitchFamily="18" charset="0"/>
                              <a:ea typeface="Cambria Math" panose="02040503050406030204" pitchFamily="18" charset="0"/>
                            </a:rPr>
                            <m:t>∗</m:t>
                          </m:r>
                        </m:sup>
                      </m:sSup>
                      <m:r>
                        <a:rPr lang="en-US" i="1">
                          <a:latin typeface="Cambria Math" panose="02040503050406030204" pitchFamily="18" charset="0"/>
                        </a:rPr>
                        <m:t>=</m:t>
                      </m:r>
                      <m:sSup>
                        <m:sSupPr>
                          <m:ctrlPr>
                            <a:rPr lang="en-US" b="1" i="1">
                              <a:latin typeface="Cambria Math" panose="02040503050406030204" pitchFamily="18" charset="0"/>
                              <a:ea typeface="Cambria Math" panose="02040503050406030204" pitchFamily="18" charset="0"/>
                            </a:rPr>
                          </m:ctrlPr>
                        </m:sSupPr>
                        <m:e>
                          <m:r>
                            <a:rPr lang="en-US" b="1" i="1">
                              <a:latin typeface="Cambria Math" panose="02040503050406030204" pitchFamily="18" charset="0"/>
                              <a:ea typeface="Cambria Math" panose="02040503050406030204" pitchFamily="18" charset="0"/>
                            </a:rPr>
                            <m:t>𝑨</m:t>
                          </m:r>
                        </m:e>
                        <m:sup>
                          <m:r>
                            <a:rPr lang="en-US" b="1" i="1">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𝟏</m:t>
                          </m:r>
                        </m:sup>
                      </m:sSup>
                      <m:r>
                        <a:rPr lang="en-US" b="1" i="1">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𝒃</m:t>
                      </m:r>
                    </m:oMath>
                  </m:oMathPara>
                </a14:m>
                <a:endParaRPr lang="en-US" dirty="0"/>
              </a:p>
            </p:txBody>
          </p:sp>
        </mc:Choice>
        <mc:Fallback xmlns="">
          <p:sp>
            <p:nvSpPr>
              <p:cNvPr id="87" name="矩形 61">
                <a:extLst>
                  <a:ext uri="{FF2B5EF4-FFF2-40B4-BE49-F238E27FC236}">
                    <a16:creationId xmlns:a16="http://schemas.microsoft.com/office/drawing/2014/main" id="{1C9BD9AC-17EF-405A-A0BB-D1A8ABF23B13}"/>
                  </a:ext>
                </a:extLst>
              </p:cNvPr>
              <p:cNvSpPr>
                <a:spLocks noRot="1" noChangeAspect="1" noMove="1" noResize="1" noEditPoints="1" noAdjustHandles="1" noChangeArrowheads="1" noChangeShapeType="1" noTextEdit="1"/>
              </p:cNvSpPr>
              <p:nvPr/>
            </p:nvSpPr>
            <p:spPr>
              <a:xfrm>
                <a:off x="1005507" y="5815353"/>
                <a:ext cx="1516633" cy="375552"/>
              </a:xfrm>
              <a:prstGeom prst="rect">
                <a:avLst/>
              </a:prstGeom>
              <a:blipFill>
                <a:blip r:embed="rId25"/>
                <a:stretch>
                  <a:fillRect b="-3226"/>
                </a:stretch>
              </a:blipFill>
            </p:spPr>
            <p:txBody>
              <a:bodyPr/>
              <a:lstStyle/>
              <a:p>
                <a:r>
                  <a:rPr lang="en-US">
                    <a:noFill/>
                  </a:rPr>
                  <a:t> </a:t>
                </a:r>
              </a:p>
            </p:txBody>
          </p:sp>
        </mc:Fallback>
      </mc:AlternateContent>
    </p:spTree>
    <p:extLst>
      <p:ext uri="{BB962C8B-B14F-4D97-AF65-F5344CB8AC3E}">
        <p14:creationId xmlns:p14="http://schemas.microsoft.com/office/powerpoint/2010/main" val="2404513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500"/>
                                        <p:tgtEl>
                                          <p:spTgt spid="4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1"/>
                                        </p:tgtEl>
                                        <p:attrNameLst>
                                          <p:attrName>style.visibility</p:attrName>
                                        </p:attrNameLst>
                                      </p:cBhvr>
                                      <p:to>
                                        <p:strVal val="visible"/>
                                      </p:to>
                                    </p:set>
                                    <p:animEffect transition="in" filter="fade">
                                      <p:cBhvr>
                                        <p:cTn id="12" dur="500"/>
                                        <p:tgtEl>
                                          <p:spTgt spid="8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2"/>
                                        </p:tgtEl>
                                        <p:attrNameLst>
                                          <p:attrName>style.visibility</p:attrName>
                                        </p:attrNameLst>
                                      </p:cBhvr>
                                      <p:to>
                                        <p:strVal val="visible"/>
                                      </p:to>
                                    </p:set>
                                    <p:animEffect transition="in" filter="fade">
                                      <p:cBhvr>
                                        <p:cTn id="17" dur="500"/>
                                        <p:tgtEl>
                                          <p:spTgt spid="8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1"/>
                                        </p:tgtEl>
                                        <p:attrNameLst>
                                          <p:attrName>style.visibility</p:attrName>
                                        </p:attrNameLst>
                                      </p:cBhvr>
                                      <p:to>
                                        <p:strVal val="visible"/>
                                      </p:to>
                                    </p:set>
                                    <p:animEffect transition="in" filter="fade">
                                      <p:cBhvr>
                                        <p:cTn id="22" dur="500"/>
                                        <p:tgtEl>
                                          <p:spTgt spid="5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2"/>
                                        </p:tgtEl>
                                        <p:attrNameLst>
                                          <p:attrName>style.visibility</p:attrName>
                                        </p:attrNameLst>
                                      </p:cBhvr>
                                      <p:to>
                                        <p:strVal val="visible"/>
                                      </p:to>
                                    </p:set>
                                    <p:animEffect transition="in" filter="fade">
                                      <p:cBhvr>
                                        <p:cTn id="27" dur="500"/>
                                        <p:tgtEl>
                                          <p:spTgt spid="5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5"/>
                                        </p:tgtEl>
                                        <p:attrNameLst>
                                          <p:attrName>style.visibility</p:attrName>
                                        </p:attrNameLst>
                                      </p:cBhvr>
                                      <p:to>
                                        <p:strVal val="visible"/>
                                      </p:to>
                                    </p:set>
                                    <p:animEffect transition="in" filter="fade">
                                      <p:cBhvr>
                                        <p:cTn id="32" dur="500"/>
                                        <p:tgtEl>
                                          <p:spTgt spid="55"/>
                                        </p:tgtEl>
                                      </p:cBhvr>
                                    </p:animEffect>
                                  </p:childTnLst>
                                </p:cTn>
                              </p:par>
                            </p:childTnLst>
                          </p:cTn>
                        </p:par>
                      </p:childTnLst>
                    </p:cTn>
                  </p:par>
                  <p:par>
                    <p:cTn id="33" fill="hold">
                      <p:stCondLst>
                        <p:cond delay="indefinite"/>
                      </p:stCondLst>
                      <p:childTnLst>
                        <p:par>
                          <p:cTn id="34" fill="hold">
                            <p:stCondLst>
                              <p:cond delay="0"/>
                            </p:stCondLst>
                            <p:childTnLst>
                              <p:par>
                                <p:cTn id="35" presetID="2" presetClass="entr" presetSubtype="2" decel="100000" fill="hold" grpId="0" nodeType="clickEffect">
                                  <p:stCondLst>
                                    <p:cond delay="0"/>
                                  </p:stCondLst>
                                  <p:childTnLst>
                                    <p:set>
                                      <p:cBhvr>
                                        <p:cTn id="36" dur="1" fill="hold">
                                          <p:stCondLst>
                                            <p:cond delay="0"/>
                                          </p:stCondLst>
                                        </p:cTn>
                                        <p:tgtEl>
                                          <p:spTgt spid="3"/>
                                        </p:tgtEl>
                                        <p:attrNameLst>
                                          <p:attrName>style.visibility</p:attrName>
                                        </p:attrNameLst>
                                      </p:cBhvr>
                                      <p:to>
                                        <p:strVal val="visible"/>
                                      </p:to>
                                    </p:set>
                                    <p:anim calcmode="lin" valueType="num">
                                      <p:cBhvr additive="base">
                                        <p:cTn id="37" dur="250" fill="hold"/>
                                        <p:tgtEl>
                                          <p:spTgt spid="3"/>
                                        </p:tgtEl>
                                        <p:attrNameLst>
                                          <p:attrName>ppt_x</p:attrName>
                                        </p:attrNameLst>
                                      </p:cBhvr>
                                      <p:tavLst>
                                        <p:tav tm="0">
                                          <p:val>
                                            <p:strVal val="1+#ppt_w/2"/>
                                          </p:val>
                                        </p:tav>
                                        <p:tav tm="100000">
                                          <p:val>
                                            <p:strVal val="#ppt_x"/>
                                          </p:val>
                                        </p:tav>
                                      </p:tavLst>
                                    </p:anim>
                                    <p:anim calcmode="lin" valueType="num">
                                      <p:cBhvr additive="base">
                                        <p:cTn id="38" dur="250" fill="hold"/>
                                        <p:tgtEl>
                                          <p:spTgt spid="3"/>
                                        </p:tgtEl>
                                        <p:attrNameLst>
                                          <p:attrName>ppt_y</p:attrName>
                                        </p:attrNameLst>
                                      </p:cBhvr>
                                      <p:tavLst>
                                        <p:tav tm="0">
                                          <p:val>
                                            <p:strVal val="#ppt_y"/>
                                          </p:val>
                                        </p:tav>
                                        <p:tav tm="100000">
                                          <p:val>
                                            <p:strVal val="#ppt_y"/>
                                          </p:val>
                                        </p:tav>
                                      </p:tavLst>
                                    </p:anim>
                                  </p:childTnLst>
                                </p:cTn>
                              </p:par>
                              <p:par>
                                <p:cTn id="39" presetID="2" presetClass="entr" presetSubtype="2" decel="100000" fill="hold" grpId="0" nodeType="withEffect">
                                  <p:stCondLst>
                                    <p:cond delay="0"/>
                                  </p:stCondLst>
                                  <p:childTnLst>
                                    <p:set>
                                      <p:cBhvr>
                                        <p:cTn id="40" dur="1" fill="hold">
                                          <p:stCondLst>
                                            <p:cond delay="0"/>
                                          </p:stCondLst>
                                        </p:cTn>
                                        <p:tgtEl>
                                          <p:spTgt spid="4"/>
                                        </p:tgtEl>
                                        <p:attrNameLst>
                                          <p:attrName>style.visibility</p:attrName>
                                        </p:attrNameLst>
                                      </p:cBhvr>
                                      <p:to>
                                        <p:strVal val="visible"/>
                                      </p:to>
                                    </p:set>
                                    <p:anim calcmode="lin" valueType="num">
                                      <p:cBhvr additive="base">
                                        <p:cTn id="41" dur="250" fill="hold"/>
                                        <p:tgtEl>
                                          <p:spTgt spid="4"/>
                                        </p:tgtEl>
                                        <p:attrNameLst>
                                          <p:attrName>ppt_x</p:attrName>
                                        </p:attrNameLst>
                                      </p:cBhvr>
                                      <p:tavLst>
                                        <p:tav tm="0">
                                          <p:val>
                                            <p:strVal val="1+#ppt_w/2"/>
                                          </p:val>
                                        </p:tav>
                                        <p:tav tm="100000">
                                          <p:val>
                                            <p:strVal val="#ppt_x"/>
                                          </p:val>
                                        </p:tav>
                                      </p:tavLst>
                                    </p:anim>
                                    <p:anim calcmode="lin" valueType="num">
                                      <p:cBhvr additive="base">
                                        <p:cTn id="42" dur="25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48"/>
                                        </p:tgtEl>
                                        <p:attrNameLst>
                                          <p:attrName>style.visibility</p:attrName>
                                        </p:attrNameLst>
                                      </p:cBhvr>
                                      <p:to>
                                        <p:strVal val="visible"/>
                                      </p:to>
                                    </p:set>
                                    <p:animEffect transition="in" filter="fade">
                                      <p:cBhvr>
                                        <p:cTn id="47" dur="500"/>
                                        <p:tgtEl>
                                          <p:spTgt spid="48"/>
                                        </p:tgtEl>
                                      </p:cBhvr>
                                    </p:animEffec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57"/>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58"/>
                                        </p:tgtEl>
                                        <p:attrNameLst>
                                          <p:attrName>style.visibility</p:attrName>
                                        </p:attrNameLst>
                                      </p:cBhvr>
                                      <p:to>
                                        <p:strVal val="visible"/>
                                      </p:to>
                                    </p:set>
                                    <p:animEffect transition="in" filter="fade">
                                      <p:cBhvr>
                                        <p:cTn id="56" dur="500"/>
                                        <p:tgtEl>
                                          <p:spTgt spid="58"/>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85"/>
                                        </p:tgtEl>
                                        <p:attrNameLst>
                                          <p:attrName>style.visibility</p:attrName>
                                        </p:attrNameLst>
                                      </p:cBhvr>
                                      <p:to>
                                        <p:strVal val="visible"/>
                                      </p:to>
                                    </p:set>
                                    <p:animEffect transition="in" filter="fade">
                                      <p:cBhvr>
                                        <p:cTn id="59" dur="500"/>
                                        <p:tgtEl>
                                          <p:spTgt spid="85"/>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86"/>
                                        </p:tgtEl>
                                        <p:attrNameLst>
                                          <p:attrName>style.visibility</p:attrName>
                                        </p:attrNameLst>
                                      </p:cBhvr>
                                      <p:to>
                                        <p:strVal val="visible"/>
                                      </p:to>
                                    </p:set>
                                    <p:animEffect transition="in" filter="fade">
                                      <p:cBhvr>
                                        <p:cTn id="62" dur="500"/>
                                        <p:tgtEl>
                                          <p:spTgt spid="86"/>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87"/>
                                        </p:tgtEl>
                                        <p:attrNameLst>
                                          <p:attrName>style.visibility</p:attrName>
                                        </p:attrNameLst>
                                      </p:cBhvr>
                                      <p:to>
                                        <p:strVal val="visible"/>
                                      </p:to>
                                    </p:set>
                                    <p:animEffect transition="in" filter="fade">
                                      <p:cBhvr>
                                        <p:cTn id="67" dur="500"/>
                                        <p:tgtEl>
                                          <p:spTgt spid="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P spid="52" grpId="0"/>
      <p:bldP spid="55" grpId="0"/>
      <p:bldP spid="57" grpId="0"/>
      <p:bldP spid="58" grpId="0" animBg="1"/>
      <p:bldP spid="81" grpId="0"/>
      <p:bldP spid="82" grpId="0"/>
      <p:bldP spid="43" grpId="0"/>
      <p:bldP spid="3" grpId="0" animBg="1"/>
      <p:bldP spid="4" grpId="0"/>
      <p:bldP spid="48" grpId="0"/>
      <p:bldP spid="85" grpId="0"/>
      <p:bldP spid="86" grpId="0"/>
      <p:bldP spid="87" grpId="0"/>
    </p:bld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552D07-31C7-4222-B0F3-3A94B37CA75A}"/>
              </a:ext>
            </a:extLst>
          </p:cNvPr>
          <p:cNvSpPr>
            <a:spLocks noGrp="1"/>
          </p:cNvSpPr>
          <p:nvPr>
            <p:ph type="title"/>
          </p:nvPr>
        </p:nvSpPr>
        <p:spPr>
          <a:xfrm>
            <a:off x="123568" y="-206211"/>
            <a:ext cx="10515600" cy="1325563"/>
          </a:xfrm>
        </p:spPr>
        <p:txBody>
          <a:bodyPr/>
          <a:lstStyle/>
          <a:p>
            <a:r>
              <a:rPr lang="en-US" dirty="0"/>
              <a:t>A Concrete Example for graph construction </a:t>
            </a:r>
          </a:p>
        </p:txBody>
      </p:sp>
      <p:pic>
        <p:nvPicPr>
          <p:cNvPr id="4" name="图片 3">
            <a:extLst>
              <a:ext uri="{FF2B5EF4-FFF2-40B4-BE49-F238E27FC236}">
                <a16:creationId xmlns:a16="http://schemas.microsoft.com/office/drawing/2014/main" id="{62A8C0C0-5E2D-4CBF-985B-EF800CE6A2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3930" y="1529683"/>
            <a:ext cx="863695" cy="980293"/>
          </a:xfrm>
          <a:prstGeom prst="rect">
            <a:avLst/>
          </a:prstGeom>
        </p:spPr>
      </p:pic>
      <p:sp>
        <p:nvSpPr>
          <p:cNvPr id="5" name="矩形 4">
            <a:extLst>
              <a:ext uri="{FF2B5EF4-FFF2-40B4-BE49-F238E27FC236}">
                <a16:creationId xmlns:a16="http://schemas.microsoft.com/office/drawing/2014/main" id="{98CDEA49-D008-4D7D-8AD8-60D0D223D1C6}"/>
              </a:ext>
            </a:extLst>
          </p:cNvPr>
          <p:cNvSpPr/>
          <p:nvPr/>
        </p:nvSpPr>
        <p:spPr>
          <a:xfrm>
            <a:off x="3019001" y="1515365"/>
            <a:ext cx="6842926" cy="994611"/>
          </a:xfrm>
          <a:prstGeom prst="rect">
            <a:avLst/>
          </a:prstGeom>
          <a:solidFill>
            <a:schemeClr val="accent1">
              <a:alpha val="1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图片 5">
            <a:extLst>
              <a:ext uri="{FF2B5EF4-FFF2-40B4-BE49-F238E27FC236}">
                <a16:creationId xmlns:a16="http://schemas.microsoft.com/office/drawing/2014/main" id="{074A7C2D-5724-4983-9B16-7DADF1CE4620}"/>
              </a:ext>
            </a:extLst>
          </p:cNvPr>
          <p:cNvPicPr>
            <a:picLocks noChangeAspect="1"/>
          </p:cNvPicPr>
          <p:nvPr/>
        </p:nvPicPr>
        <p:blipFill rotWithShape="1">
          <a:blip r:embed="rId4">
            <a:extLst>
              <a:ext uri="{28A0092B-C50C-407E-A947-70E740481C1C}">
                <a14:useLocalDpi xmlns:a14="http://schemas.microsoft.com/office/drawing/2010/main" val="0"/>
              </a:ext>
            </a:extLst>
          </a:blip>
          <a:srcRect l="22986" r="25764"/>
          <a:stretch/>
        </p:blipFill>
        <p:spPr>
          <a:xfrm>
            <a:off x="9224726" y="1328892"/>
            <a:ext cx="863696" cy="1367556"/>
          </a:xfrm>
          <a:prstGeom prst="rect">
            <a:avLst/>
          </a:prstGeom>
        </p:spPr>
      </p:pic>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0883D16A-612F-4158-B7C8-A7ACAAB650CC}"/>
                  </a:ext>
                </a:extLst>
              </p:cNvPr>
              <p:cNvSpPr txBox="1"/>
              <p:nvPr/>
            </p:nvSpPr>
            <p:spPr>
              <a:xfrm>
                <a:off x="4272810" y="3594396"/>
                <a:ext cx="495370" cy="4287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𝒙</m:t>
                          </m:r>
                        </m:e>
                        <m:sub>
                          <m:r>
                            <a:rPr lang="en-US" altLang="zh-CN" sz="2400" b="1" i="1" smtClean="0">
                              <a:latin typeface="Cambria Math" panose="02040503050406030204" pitchFamily="18" charset="0"/>
                            </a:rPr>
                            <m:t>𝟎</m:t>
                          </m:r>
                        </m:sub>
                      </m:sSub>
                    </m:oMath>
                  </m:oMathPara>
                </a14:m>
                <a:endParaRPr lang="en-US" sz="2400" b="1" dirty="0"/>
              </a:p>
            </p:txBody>
          </p:sp>
        </mc:Choice>
        <mc:Fallback xmlns="">
          <p:sp>
            <p:nvSpPr>
              <p:cNvPr id="7" name="文本框 6">
                <a:extLst>
                  <a:ext uri="{FF2B5EF4-FFF2-40B4-BE49-F238E27FC236}">
                    <a16:creationId xmlns:a16="http://schemas.microsoft.com/office/drawing/2014/main" id="{0883D16A-612F-4158-B7C8-A7ACAAB650CC}"/>
                  </a:ext>
                </a:extLst>
              </p:cNvPr>
              <p:cNvSpPr txBox="1">
                <a:spLocks noRot="1" noChangeAspect="1" noMove="1" noResize="1" noEditPoints="1" noAdjustHandles="1" noChangeArrowheads="1" noChangeShapeType="1" noTextEdit="1"/>
              </p:cNvSpPr>
              <p:nvPr/>
            </p:nvSpPr>
            <p:spPr>
              <a:xfrm>
                <a:off x="4272810" y="3594396"/>
                <a:ext cx="495370" cy="428750"/>
              </a:xfrm>
              <a:prstGeom prst="rect">
                <a:avLst/>
              </a:prstGeom>
              <a:blipFill>
                <a:blip r:embed="rId5"/>
                <a:stretch>
                  <a:fillRect b="-10000"/>
                </a:stretch>
              </a:blipFill>
            </p:spPr>
            <p:txBody>
              <a:bodyPr/>
              <a:lstStyle/>
              <a:p>
                <a:r>
                  <a:rPr lang="en-US">
                    <a:noFill/>
                  </a:rPr>
                  <a:t> </a:t>
                </a:r>
              </a:p>
            </p:txBody>
          </p:sp>
        </mc:Fallback>
      </mc:AlternateContent>
      <p:sp>
        <p:nvSpPr>
          <p:cNvPr id="8" name="椭圆 7">
            <a:extLst>
              <a:ext uri="{FF2B5EF4-FFF2-40B4-BE49-F238E27FC236}">
                <a16:creationId xmlns:a16="http://schemas.microsoft.com/office/drawing/2014/main" id="{2F772E48-1011-4710-B22D-FA5DC478B6A6}"/>
              </a:ext>
            </a:extLst>
          </p:cNvPr>
          <p:cNvSpPr/>
          <p:nvPr/>
        </p:nvSpPr>
        <p:spPr>
          <a:xfrm>
            <a:off x="4356612" y="4154919"/>
            <a:ext cx="428750" cy="428750"/>
          </a:xfrm>
          <a:prstGeom prst="ellipse">
            <a:avLst/>
          </a:prstGeom>
          <a:solidFill>
            <a:srgbClr val="FF0000"/>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直接连接符 8">
            <a:extLst>
              <a:ext uri="{FF2B5EF4-FFF2-40B4-BE49-F238E27FC236}">
                <a16:creationId xmlns:a16="http://schemas.microsoft.com/office/drawing/2014/main" id="{C4480F40-271C-49A0-95E6-B37CFF0A0CF8}"/>
              </a:ext>
            </a:extLst>
          </p:cNvPr>
          <p:cNvCxnSpPr>
            <a:endCxn id="8" idx="2"/>
          </p:cNvCxnSpPr>
          <p:nvPr/>
        </p:nvCxnSpPr>
        <p:spPr>
          <a:xfrm>
            <a:off x="3938005" y="4369294"/>
            <a:ext cx="41860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4C07A670-05BC-4146-8EE9-2CE19C60B805}"/>
                  </a:ext>
                </a:extLst>
              </p:cNvPr>
              <p:cNvSpPr txBox="1"/>
              <p:nvPr/>
            </p:nvSpPr>
            <p:spPr>
              <a:xfrm>
                <a:off x="3620352" y="3860550"/>
                <a:ext cx="49537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𝒖</m:t>
                          </m:r>
                        </m:e>
                        <m:sub>
                          <m:r>
                            <a:rPr lang="en-US" altLang="zh-CN" sz="2400" b="1" i="1" smtClean="0">
                              <a:latin typeface="Cambria Math" panose="02040503050406030204" pitchFamily="18" charset="0"/>
                            </a:rPr>
                            <m:t>𝟎</m:t>
                          </m:r>
                        </m:sub>
                      </m:sSub>
                    </m:oMath>
                  </m:oMathPara>
                </a14:m>
                <a:endParaRPr lang="en-US" sz="2400" b="1" dirty="0"/>
              </a:p>
            </p:txBody>
          </p:sp>
        </mc:Choice>
        <mc:Fallback xmlns="">
          <p:sp>
            <p:nvSpPr>
              <p:cNvPr id="10" name="文本框 9">
                <a:extLst>
                  <a:ext uri="{FF2B5EF4-FFF2-40B4-BE49-F238E27FC236}">
                    <a16:creationId xmlns:a16="http://schemas.microsoft.com/office/drawing/2014/main" id="{4C07A670-05BC-4146-8EE9-2CE19C60B805}"/>
                  </a:ext>
                </a:extLst>
              </p:cNvPr>
              <p:cNvSpPr txBox="1">
                <a:spLocks noRot="1" noChangeAspect="1" noMove="1" noResize="1" noEditPoints="1" noAdjustHandles="1" noChangeArrowheads="1" noChangeShapeType="1" noTextEdit="1"/>
              </p:cNvSpPr>
              <p:nvPr/>
            </p:nvSpPr>
            <p:spPr>
              <a:xfrm>
                <a:off x="3620352" y="3860550"/>
                <a:ext cx="495370" cy="461665"/>
              </a:xfrm>
              <a:prstGeom prst="rect">
                <a:avLst/>
              </a:prstGeom>
              <a:blipFill>
                <a:blip r:embed="rId6"/>
                <a:stretch>
                  <a:fillRect r="-1235" b="-2632"/>
                </a:stretch>
              </a:blipFill>
            </p:spPr>
            <p:txBody>
              <a:bodyPr/>
              <a:lstStyle/>
              <a:p>
                <a:r>
                  <a:rPr lang="en-US">
                    <a:noFill/>
                  </a:rPr>
                  <a:t> </a:t>
                </a:r>
              </a:p>
            </p:txBody>
          </p:sp>
        </mc:Fallback>
      </mc:AlternateContent>
      <p:pic>
        <p:nvPicPr>
          <p:cNvPr id="11" name="图片 10">
            <a:extLst>
              <a:ext uri="{FF2B5EF4-FFF2-40B4-BE49-F238E27FC236}">
                <a16:creationId xmlns:a16="http://schemas.microsoft.com/office/drawing/2014/main" id="{96FB52A0-E10C-43D4-94EB-E9BABDEF3D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27837" y="1520539"/>
            <a:ext cx="863696" cy="980295"/>
          </a:xfrm>
          <a:prstGeom prst="rect">
            <a:avLst/>
          </a:prstGeom>
        </p:spPr>
      </p:pic>
      <p:pic>
        <p:nvPicPr>
          <p:cNvPr id="12" name="图片 11">
            <a:extLst>
              <a:ext uri="{FF2B5EF4-FFF2-40B4-BE49-F238E27FC236}">
                <a16:creationId xmlns:a16="http://schemas.microsoft.com/office/drawing/2014/main" id="{878AC0DC-9933-43A4-8172-55C43EF7BE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15513" y="1529681"/>
            <a:ext cx="863696" cy="980295"/>
          </a:xfrm>
          <a:prstGeom prst="rect">
            <a:avLst/>
          </a:prstGeom>
        </p:spPr>
      </p:pic>
      <p:cxnSp>
        <p:nvCxnSpPr>
          <p:cNvPr id="13" name="直接箭头连接符 12">
            <a:extLst>
              <a:ext uri="{FF2B5EF4-FFF2-40B4-BE49-F238E27FC236}">
                <a16:creationId xmlns:a16="http://schemas.microsoft.com/office/drawing/2014/main" id="{7BD9085B-7451-4B44-B1F9-D8B9C466827A}"/>
              </a:ext>
            </a:extLst>
          </p:cNvPr>
          <p:cNvCxnSpPr>
            <a:cxnSpLocks/>
          </p:cNvCxnSpPr>
          <p:nvPr/>
        </p:nvCxnSpPr>
        <p:spPr>
          <a:xfrm>
            <a:off x="2614168" y="2075085"/>
            <a:ext cx="370245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a:extLst>
              <a:ext uri="{FF2B5EF4-FFF2-40B4-BE49-F238E27FC236}">
                <a16:creationId xmlns:a16="http://schemas.microsoft.com/office/drawing/2014/main" id="{1E4EBFA7-49EA-46CA-AF5F-77DC6A7F2650}"/>
              </a:ext>
            </a:extLst>
          </p:cNvPr>
          <p:cNvCxnSpPr>
            <a:cxnSpLocks/>
          </p:cNvCxnSpPr>
          <p:nvPr/>
        </p:nvCxnSpPr>
        <p:spPr>
          <a:xfrm flipH="1">
            <a:off x="5079209" y="1812139"/>
            <a:ext cx="123741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文本框 25">
            <a:extLst>
              <a:ext uri="{FF2B5EF4-FFF2-40B4-BE49-F238E27FC236}">
                <a16:creationId xmlns:a16="http://schemas.microsoft.com/office/drawing/2014/main" id="{3B3D4A97-8094-4C73-8491-7501180E3CB2}"/>
              </a:ext>
            </a:extLst>
          </p:cNvPr>
          <p:cNvSpPr txBox="1"/>
          <p:nvPr/>
        </p:nvSpPr>
        <p:spPr>
          <a:xfrm>
            <a:off x="979674" y="1115428"/>
            <a:ext cx="1216103" cy="369332"/>
          </a:xfrm>
          <a:prstGeom prst="rect">
            <a:avLst/>
          </a:prstGeom>
          <a:noFill/>
        </p:spPr>
        <p:txBody>
          <a:bodyPr wrap="square" rtlCol="0">
            <a:spAutoFit/>
          </a:bodyPr>
          <a:lstStyle/>
          <a:p>
            <a:r>
              <a:rPr lang="en-US" b="1" i="1" dirty="0">
                <a:solidFill>
                  <a:srgbClr val="FF0000"/>
                </a:solidFill>
              </a:rPr>
              <a:t>GPS</a:t>
            </a:r>
          </a:p>
        </p:txBody>
      </p:sp>
      <mc:AlternateContent xmlns:mc="http://schemas.openxmlformats.org/markup-compatibility/2006" xmlns:a14="http://schemas.microsoft.com/office/drawing/2010/main">
        <mc:Choice Requires="a14">
          <p:sp>
            <p:nvSpPr>
              <p:cNvPr id="27" name="文本框 26">
                <a:extLst>
                  <a:ext uri="{FF2B5EF4-FFF2-40B4-BE49-F238E27FC236}">
                    <a16:creationId xmlns:a16="http://schemas.microsoft.com/office/drawing/2014/main" id="{1578DFBE-CB7F-4994-85FD-2A1D31FB254A}"/>
                  </a:ext>
                </a:extLst>
              </p:cNvPr>
              <p:cNvSpPr txBox="1"/>
              <p:nvPr/>
            </p:nvSpPr>
            <p:spPr>
              <a:xfrm>
                <a:off x="6038625" y="5947499"/>
                <a:ext cx="495370" cy="4287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𝒍</m:t>
                          </m:r>
                        </m:e>
                        <m:sub>
                          <m:r>
                            <a:rPr lang="en-US" altLang="zh-CN" sz="2400" b="1" i="1" smtClean="0">
                              <a:latin typeface="Cambria Math" panose="02040503050406030204" pitchFamily="18" charset="0"/>
                            </a:rPr>
                            <m:t>𝟎</m:t>
                          </m:r>
                        </m:sub>
                      </m:sSub>
                    </m:oMath>
                  </m:oMathPara>
                </a14:m>
                <a:endParaRPr lang="en-US" sz="2400" b="1" dirty="0"/>
              </a:p>
            </p:txBody>
          </p:sp>
        </mc:Choice>
        <mc:Fallback xmlns="">
          <p:sp>
            <p:nvSpPr>
              <p:cNvPr id="27" name="文本框 26">
                <a:extLst>
                  <a:ext uri="{FF2B5EF4-FFF2-40B4-BE49-F238E27FC236}">
                    <a16:creationId xmlns:a16="http://schemas.microsoft.com/office/drawing/2014/main" id="{1578DFBE-CB7F-4994-85FD-2A1D31FB254A}"/>
                  </a:ext>
                </a:extLst>
              </p:cNvPr>
              <p:cNvSpPr txBox="1">
                <a:spLocks noRot="1" noChangeAspect="1" noMove="1" noResize="1" noEditPoints="1" noAdjustHandles="1" noChangeArrowheads="1" noChangeShapeType="1" noTextEdit="1"/>
              </p:cNvSpPr>
              <p:nvPr/>
            </p:nvSpPr>
            <p:spPr>
              <a:xfrm>
                <a:off x="6038625" y="5947499"/>
                <a:ext cx="495370" cy="428750"/>
              </a:xfrm>
              <a:prstGeom prst="rect">
                <a:avLst/>
              </a:prstGeom>
              <a:blipFill>
                <a:blip r:embed="rId7"/>
                <a:stretch>
                  <a:fillRect b="-10000"/>
                </a:stretch>
              </a:blipFill>
            </p:spPr>
            <p:txBody>
              <a:bodyPr/>
              <a:lstStyle/>
              <a:p>
                <a:r>
                  <a:rPr lang="en-US">
                    <a:noFill/>
                  </a:rPr>
                  <a:t> </a:t>
                </a:r>
              </a:p>
            </p:txBody>
          </p:sp>
        </mc:Fallback>
      </mc:AlternateContent>
      <p:sp>
        <p:nvSpPr>
          <p:cNvPr id="28" name="椭圆 27">
            <a:extLst>
              <a:ext uri="{FF2B5EF4-FFF2-40B4-BE49-F238E27FC236}">
                <a16:creationId xmlns:a16="http://schemas.microsoft.com/office/drawing/2014/main" id="{813905C0-34DB-4761-B23A-A323261A1045}"/>
              </a:ext>
            </a:extLst>
          </p:cNvPr>
          <p:cNvSpPr/>
          <p:nvPr/>
        </p:nvSpPr>
        <p:spPr>
          <a:xfrm>
            <a:off x="6009147" y="5498589"/>
            <a:ext cx="428750" cy="428750"/>
          </a:xfrm>
          <a:prstGeom prst="ellipse">
            <a:avLst/>
          </a:prstGeom>
          <a:solidFill>
            <a:srgbClr val="00B050"/>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直接箭头连接符 28">
            <a:extLst>
              <a:ext uri="{FF2B5EF4-FFF2-40B4-BE49-F238E27FC236}">
                <a16:creationId xmlns:a16="http://schemas.microsoft.com/office/drawing/2014/main" id="{618EC1AA-C6DD-41B4-92A4-F4F97964921F}"/>
              </a:ext>
            </a:extLst>
          </p:cNvPr>
          <p:cNvCxnSpPr>
            <a:cxnSpLocks/>
            <a:endCxn id="28" idx="1"/>
          </p:cNvCxnSpPr>
          <p:nvPr/>
        </p:nvCxnSpPr>
        <p:spPr>
          <a:xfrm>
            <a:off x="4690937" y="4495265"/>
            <a:ext cx="1380999" cy="1066113"/>
          </a:xfrm>
          <a:prstGeom prst="straightConnector1">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矩形 29">
                <a:extLst>
                  <a:ext uri="{FF2B5EF4-FFF2-40B4-BE49-F238E27FC236}">
                    <a16:creationId xmlns:a16="http://schemas.microsoft.com/office/drawing/2014/main" id="{593603B2-B3D0-4F59-83CA-1C1B76EF84BD}"/>
                  </a:ext>
                </a:extLst>
              </p:cNvPr>
              <p:cNvSpPr/>
              <p:nvPr/>
            </p:nvSpPr>
            <p:spPr>
              <a:xfrm>
                <a:off x="4544340" y="5028321"/>
                <a:ext cx="66390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b="1" i="1">
                              <a:latin typeface="Cambria Math" panose="02040503050406030204" pitchFamily="18" charset="0"/>
                            </a:rPr>
                          </m:ctrlPr>
                        </m:sSubPr>
                        <m:e>
                          <m:r>
                            <a:rPr lang="en-US" altLang="zh-CN" b="1" i="1">
                              <a:latin typeface="Cambria Math" panose="02040503050406030204" pitchFamily="18" charset="0"/>
                            </a:rPr>
                            <m:t>𝒎</m:t>
                          </m:r>
                        </m:e>
                        <m:sub>
                          <m:r>
                            <a:rPr lang="en-US" altLang="zh-CN" b="1" i="1">
                              <a:latin typeface="Cambria Math" panose="02040503050406030204" pitchFamily="18" charset="0"/>
                            </a:rPr>
                            <m:t>𝟎𝟎</m:t>
                          </m:r>
                        </m:sub>
                      </m:sSub>
                    </m:oMath>
                  </m:oMathPara>
                </a14:m>
                <a:endParaRPr lang="en-US" dirty="0"/>
              </a:p>
            </p:txBody>
          </p:sp>
        </mc:Choice>
        <mc:Fallback xmlns="">
          <p:sp>
            <p:nvSpPr>
              <p:cNvPr id="30" name="矩形 29">
                <a:extLst>
                  <a:ext uri="{FF2B5EF4-FFF2-40B4-BE49-F238E27FC236}">
                    <a16:creationId xmlns:a16="http://schemas.microsoft.com/office/drawing/2014/main" id="{593603B2-B3D0-4F59-83CA-1C1B76EF84BD}"/>
                  </a:ext>
                </a:extLst>
              </p:cNvPr>
              <p:cNvSpPr>
                <a:spLocks noRot="1" noChangeAspect="1" noMove="1" noResize="1" noEditPoints="1" noAdjustHandles="1" noChangeArrowheads="1" noChangeShapeType="1" noTextEdit="1"/>
              </p:cNvSpPr>
              <p:nvPr/>
            </p:nvSpPr>
            <p:spPr>
              <a:xfrm>
                <a:off x="4544340" y="5028321"/>
                <a:ext cx="663900" cy="369332"/>
              </a:xfrm>
              <a:prstGeom prst="rect">
                <a:avLst/>
              </a:prstGeom>
              <a:blipFill>
                <a:blip r:embed="rId8"/>
                <a:stretch>
                  <a:fillRect/>
                </a:stretch>
              </a:blipFill>
            </p:spPr>
            <p:txBody>
              <a:bodyPr/>
              <a:lstStyle/>
              <a:p>
                <a:r>
                  <a:rPr lang="en-US">
                    <a:noFill/>
                  </a:rPr>
                  <a:t> </a:t>
                </a:r>
              </a:p>
            </p:txBody>
          </p:sp>
        </mc:Fallback>
      </mc:AlternateContent>
      <p:pic>
        <p:nvPicPr>
          <p:cNvPr id="32" name="图片 31" descr="图片包含 游戏机, 白色&#10;&#10;描述已自动生成">
            <a:extLst>
              <a:ext uri="{FF2B5EF4-FFF2-40B4-BE49-F238E27FC236}">
                <a16:creationId xmlns:a16="http://schemas.microsoft.com/office/drawing/2014/main" id="{89D27464-21A9-4DFE-AA36-FE59E075861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12987" y="3256168"/>
            <a:ext cx="2441581" cy="1177872"/>
          </a:xfrm>
          <a:prstGeom prst="rect">
            <a:avLst/>
          </a:prstGeom>
        </p:spPr>
      </p:pic>
      <p:pic>
        <p:nvPicPr>
          <p:cNvPr id="33" name="图片 32">
            <a:extLst>
              <a:ext uri="{FF2B5EF4-FFF2-40B4-BE49-F238E27FC236}">
                <a16:creationId xmlns:a16="http://schemas.microsoft.com/office/drawing/2014/main" id="{D177D073-A8BE-4817-B990-A307F49D7C3C}"/>
              </a:ext>
            </a:extLst>
          </p:cNvPr>
          <p:cNvPicPr>
            <a:picLocks noChangeAspect="1"/>
          </p:cNvPicPr>
          <p:nvPr/>
        </p:nvPicPr>
        <p:blipFill>
          <a:blip r:embed="rId10"/>
          <a:stretch>
            <a:fillRect/>
          </a:stretch>
        </p:blipFill>
        <p:spPr>
          <a:xfrm>
            <a:off x="2503007" y="5471136"/>
            <a:ext cx="2297595" cy="905113"/>
          </a:xfrm>
          <a:prstGeom prst="rect">
            <a:avLst/>
          </a:prstGeom>
        </p:spPr>
      </p:pic>
      <mc:AlternateContent xmlns:mc="http://schemas.openxmlformats.org/markup-compatibility/2006" xmlns:a14="http://schemas.microsoft.com/office/drawing/2010/main">
        <mc:Choice Requires="a14">
          <p:sp>
            <p:nvSpPr>
              <p:cNvPr id="34" name="文本框 33">
                <a:extLst>
                  <a:ext uri="{FF2B5EF4-FFF2-40B4-BE49-F238E27FC236}">
                    <a16:creationId xmlns:a16="http://schemas.microsoft.com/office/drawing/2014/main" id="{E2296BF4-7F23-4AA6-882C-E5888A89FA3B}"/>
                  </a:ext>
                </a:extLst>
              </p:cNvPr>
              <p:cNvSpPr txBox="1"/>
              <p:nvPr/>
            </p:nvSpPr>
            <p:spPr>
              <a:xfrm>
                <a:off x="6193673" y="3625678"/>
                <a:ext cx="495370" cy="4287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𝒙</m:t>
                          </m:r>
                        </m:e>
                        <m:sub>
                          <m:r>
                            <a:rPr lang="en-US" altLang="zh-CN" sz="2400" b="1" i="1" smtClean="0">
                              <a:latin typeface="Cambria Math" panose="02040503050406030204" pitchFamily="18" charset="0"/>
                            </a:rPr>
                            <m:t>𝟏</m:t>
                          </m:r>
                        </m:sub>
                      </m:sSub>
                    </m:oMath>
                  </m:oMathPara>
                </a14:m>
                <a:endParaRPr lang="en-US" sz="2400" b="1" dirty="0"/>
              </a:p>
            </p:txBody>
          </p:sp>
        </mc:Choice>
        <mc:Fallback xmlns="">
          <p:sp>
            <p:nvSpPr>
              <p:cNvPr id="34" name="文本框 33">
                <a:extLst>
                  <a:ext uri="{FF2B5EF4-FFF2-40B4-BE49-F238E27FC236}">
                    <a16:creationId xmlns:a16="http://schemas.microsoft.com/office/drawing/2014/main" id="{E2296BF4-7F23-4AA6-882C-E5888A89FA3B}"/>
                  </a:ext>
                </a:extLst>
              </p:cNvPr>
              <p:cNvSpPr txBox="1">
                <a:spLocks noRot="1" noChangeAspect="1" noMove="1" noResize="1" noEditPoints="1" noAdjustHandles="1" noChangeArrowheads="1" noChangeShapeType="1" noTextEdit="1"/>
              </p:cNvSpPr>
              <p:nvPr/>
            </p:nvSpPr>
            <p:spPr>
              <a:xfrm>
                <a:off x="6193673" y="3625678"/>
                <a:ext cx="495370" cy="428750"/>
              </a:xfrm>
              <a:prstGeom prst="rect">
                <a:avLst/>
              </a:prstGeom>
              <a:blipFill>
                <a:blip r:embed="rId11"/>
                <a:stretch>
                  <a:fillRect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文本框 34">
                <a:extLst>
                  <a:ext uri="{FF2B5EF4-FFF2-40B4-BE49-F238E27FC236}">
                    <a16:creationId xmlns:a16="http://schemas.microsoft.com/office/drawing/2014/main" id="{390D0FDC-EF46-45E5-9275-6699DC5DB746}"/>
                  </a:ext>
                </a:extLst>
              </p:cNvPr>
              <p:cNvSpPr txBox="1"/>
              <p:nvPr/>
            </p:nvSpPr>
            <p:spPr>
              <a:xfrm>
                <a:off x="4896631" y="3954766"/>
                <a:ext cx="1173155"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600" b="1" i="1" smtClean="0">
                              <a:latin typeface="Cambria Math" panose="02040503050406030204" pitchFamily="18" charset="0"/>
                            </a:rPr>
                          </m:ctrlPr>
                        </m:sSubPr>
                        <m:e>
                          <m:r>
                            <a:rPr lang="en-US" altLang="zh-CN" sz="1600" b="1" i="1" smtClean="0">
                              <a:latin typeface="Cambria Math" panose="02040503050406030204" pitchFamily="18" charset="0"/>
                            </a:rPr>
                            <m:t>𝒖</m:t>
                          </m:r>
                        </m:e>
                        <m:sub>
                          <m:r>
                            <a:rPr lang="en-US" altLang="zh-CN" sz="1600" b="1" i="1" smtClean="0">
                              <a:latin typeface="Cambria Math" panose="02040503050406030204" pitchFamily="18" charset="0"/>
                            </a:rPr>
                            <m:t>𝟎𝟏</m:t>
                          </m:r>
                        </m:sub>
                      </m:sSub>
                    </m:oMath>
                  </m:oMathPara>
                </a14:m>
                <a:endParaRPr lang="en-US" sz="1600" b="1" dirty="0"/>
              </a:p>
            </p:txBody>
          </p:sp>
        </mc:Choice>
        <mc:Fallback xmlns="">
          <p:sp>
            <p:nvSpPr>
              <p:cNvPr id="35" name="文本框 34">
                <a:extLst>
                  <a:ext uri="{FF2B5EF4-FFF2-40B4-BE49-F238E27FC236}">
                    <a16:creationId xmlns:a16="http://schemas.microsoft.com/office/drawing/2014/main" id="{390D0FDC-EF46-45E5-9275-6699DC5DB746}"/>
                  </a:ext>
                </a:extLst>
              </p:cNvPr>
              <p:cNvSpPr txBox="1">
                <a:spLocks noRot="1" noChangeAspect="1" noMove="1" noResize="1" noEditPoints="1" noAdjustHandles="1" noChangeArrowheads="1" noChangeShapeType="1" noTextEdit="1"/>
              </p:cNvSpPr>
              <p:nvPr/>
            </p:nvSpPr>
            <p:spPr>
              <a:xfrm>
                <a:off x="4896631" y="3954766"/>
                <a:ext cx="1173155" cy="338554"/>
              </a:xfrm>
              <a:prstGeom prst="rect">
                <a:avLst/>
              </a:prstGeom>
              <a:blipFill>
                <a:blip r:embed="rId12"/>
                <a:stretch>
                  <a:fillRect/>
                </a:stretch>
              </a:blipFill>
            </p:spPr>
            <p:txBody>
              <a:bodyPr/>
              <a:lstStyle/>
              <a:p>
                <a:r>
                  <a:rPr lang="en-US">
                    <a:noFill/>
                  </a:rPr>
                  <a:t> </a:t>
                </a:r>
              </a:p>
            </p:txBody>
          </p:sp>
        </mc:Fallback>
      </mc:AlternateContent>
      <p:sp>
        <p:nvSpPr>
          <p:cNvPr id="36" name="椭圆 35">
            <a:extLst>
              <a:ext uri="{FF2B5EF4-FFF2-40B4-BE49-F238E27FC236}">
                <a16:creationId xmlns:a16="http://schemas.microsoft.com/office/drawing/2014/main" id="{DB031EAC-6C5F-4AFB-B64F-5E1CE2595E0D}"/>
              </a:ext>
            </a:extLst>
          </p:cNvPr>
          <p:cNvSpPr/>
          <p:nvPr/>
        </p:nvSpPr>
        <p:spPr>
          <a:xfrm>
            <a:off x="6193673" y="4186200"/>
            <a:ext cx="428750" cy="428750"/>
          </a:xfrm>
          <a:prstGeom prst="ellipse">
            <a:avLst/>
          </a:prstGeom>
          <a:solidFill>
            <a:srgbClr val="FF0000"/>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直接箭头连接符 36">
            <a:extLst>
              <a:ext uri="{FF2B5EF4-FFF2-40B4-BE49-F238E27FC236}">
                <a16:creationId xmlns:a16="http://schemas.microsoft.com/office/drawing/2014/main" id="{E3F14A62-1959-4182-96CF-BB98C03E3DFC}"/>
              </a:ext>
            </a:extLst>
          </p:cNvPr>
          <p:cNvCxnSpPr>
            <a:cxnSpLocks/>
            <a:endCxn id="36" idx="2"/>
          </p:cNvCxnSpPr>
          <p:nvPr/>
        </p:nvCxnSpPr>
        <p:spPr>
          <a:xfrm>
            <a:off x="4786664" y="4400575"/>
            <a:ext cx="1407009" cy="0"/>
          </a:xfrm>
          <a:prstGeom prst="straightConnector1">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pic>
        <p:nvPicPr>
          <p:cNvPr id="38" name="图片 37">
            <a:extLst>
              <a:ext uri="{FF2B5EF4-FFF2-40B4-BE49-F238E27FC236}">
                <a16:creationId xmlns:a16="http://schemas.microsoft.com/office/drawing/2014/main" id="{9E288E19-801C-4662-8542-B43E8D44449B}"/>
              </a:ext>
            </a:extLst>
          </p:cNvPr>
          <p:cNvPicPr>
            <a:picLocks noChangeAspect="1"/>
          </p:cNvPicPr>
          <p:nvPr/>
        </p:nvPicPr>
        <p:blipFill>
          <a:blip r:embed="rId13"/>
          <a:stretch>
            <a:fillRect/>
          </a:stretch>
        </p:blipFill>
        <p:spPr>
          <a:xfrm>
            <a:off x="4853870" y="2718192"/>
            <a:ext cx="1180013" cy="1036498"/>
          </a:xfrm>
          <a:prstGeom prst="rect">
            <a:avLst/>
          </a:prstGeom>
        </p:spPr>
      </p:pic>
      <mc:AlternateContent xmlns:mc="http://schemas.openxmlformats.org/markup-compatibility/2006" xmlns:a14="http://schemas.microsoft.com/office/drawing/2010/main">
        <mc:Choice Requires="a14">
          <p:sp>
            <p:nvSpPr>
              <p:cNvPr id="39" name="文本框 38">
                <a:extLst>
                  <a:ext uri="{FF2B5EF4-FFF2-40B4-BE49-F238E27FC236}">
                    <a16:creationId xmlns:a16="http://schemas.microsoft.com/office/drawing/2014/main" id="{66D936A9-D181-4AA9-BAD8-D0CE98925D93}"/>
                  </a:ext>
                </a:extLst>
              </p:cNvPr>
              <p:cNvSpPr txBox="1"/>
              <p:nvPr/>
            </p:nvSpPr>
            <p:spPr>
              <a:xfrm>
                <a:off x="5264159" y="4887492"/>
                <a:ext cx="1611254"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600" b="1" i="1" smtClean="0">
                              <a:latin typeface="Cambria Math" panose="02040503050406030204" pitchFamily="18" charset="0"/>
                            </a:rPr>
                          </m:ctrlPr>
                        </m:sSubPr>
                        <m:e>
                          <m:r>
                            <a:rPr lang="en-US" altLang="zh-CN" sz="1600" b="1" i="1" smtClean="0">
                              <a:latin typeface="Cambria Math" panose="02040503050406030204" pitchFamily="18" charset="0"/>
                            </a:rPr>
                            <m:t>𝒎</m:t>
                          </m:r>
                        </m:e>
                        <m:sub>
                          <m:r>
                            <a:rPr lang="en-US" altLang="zh-CN" sz="1600" b="1" i="1" smtClean="0">
                              <a:latin typeface="Cambria Math" panose="02040503050406030204" pitchFamily="18" charset="0"/>
                            </a:rPr>
                            <m:t>𝟏𝟎</m:t>
                          </m:r>
                        </m:sub>
                      </m:sSub>
                    </m:oMath>
                  </m:oMathPara>
                </a14:m>
                <a:endParaRPr lang="en-US" sz="2400" b="1" dirty="0"/>
              </a:p>
            </p:txBody>
          </p:sp>
        </mc:Choice>
        <mc:Fallback xmlns="">
          <p:sp>
            <p:nvSpPr>
              <p:cNvPr id="39" name="文本框 38">
                <a:extLst>
                  <a:ext uri="{FF2B5EF4-FFF2-40B4-BE49-F238E27FC236}">
                    <a16:creationId xmlns:a16="http://schemas.microsoft.com/office/drawing/2014/main" id="{66D936A9-D181-4AA9-BAD8-D0CE98925D93}"/>
                  </a:ext>
                </a:extLst>
              </p:cNvPr>
              <p:cNvSpPr txBox="1">
                <a:spLocks noRot="1" noChangeAspect="1" noMove="1" noResize="1" noEditPoints="1" noAdjustHandles="1" noChangeArrowheads="1" noChangeShapeType="1" noTextEdit="1"/>
              </p:cNvSpPr>
              <p:nvPr/>
            </p:nvSpPr>
            <p:spPr>
              <a:xfrm>
                <a:off x="5264159" y="4887492"/>
                <a:ext cx="1611254" cy="338554"/>
              </a:xfrm>
              <a:prstGeom prst="rect">
                <a:avLst/>
              </a:prstGeom>
              <a:blipFill>
                <a:blip r:embed="rId14"/>
                <a:stretch>
                  <a:fillRect/>
                </a:stretch>
              </a:blipFill>
            </p:spPr>
            <p:txBody>
              <a:bodyPr/>
              <a:lstStyle/>
              <a:p>
                <a:r>
                  <a:rPr lang="en-US">
                    <a:noFill/>
                  </a:rPr>
                  <a:t> </a:t>
                </a:r>
              </a:p>
            </p:txBody>
          </p:sp>
        </mc:Fallback>
      </mc:AlternateContent>
      <p:cxnSp>
        <p:nvCxnSpPr>
          <p:cNvPr id="40" name="直接箭头连接符 39">
            <a:extLst>
              <a:ext uri="{FF2B5EF4-FFF2-40B4-BE49-F238E27FC236}">
                <a16:creationId xmlns:a16="http://schemas.microsoft.com/office/drawing/2014/main" id="{0D024C08-D3BA-423E-B976-DAFC1564DC91}"/>
              </a:ext>
            </a:extLst>
          </p:cNvPr>
          <p:cNvCxnSpPr>
            <a:cxnSpLocks/>
          </p:cNvCxnSpPr>
          <p:nvPr/>
        </p:nvCxnSpPr>
        <p:spPr>
          <a:xfrm flipH="1">
            <a:off x="6309686" y="4569012"/>
            <a:ext cx="1" cy="1003324"/>
          </a:xfrm>
          <a:prstGeom prst="straightConnector1">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1" name="文本框 40">
                <a:extLst>
                  <a:ext uri="{FF2B5EF4-FFF2-40B4-BE49-F238E27FC236}">
                    <a16:creationId xmlns:a16="http://schemas.microsoft.com/office/drawing/2014/main" id="{2B321EC6-D170-4449-B9E6-C877036FD4E6}"/>
                  </a:ext>
                </a:extLst>
              </p:cNvPr>
              <p:cNvSpPr txBox="1"/>
              <p:nvPr/>
            </p:nvSpPr>
            <p:spPr>
              <a:xfrm>
                <a:off x="8766591" y="3625678"/>
                <a:ext cx="495370" cy="4287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𝒙</m:t>
                          </m:r>
                        </m:e>
                        <m:sub>
                          <m:r>
                            <a:rPr lang="en-US" altLang="zh-CN" sz="2400" b="1" i="1" smtClean="0">
                              <a:latin typeface="Cambria Math" panose="02040503050406030204" pitchFamily="18" charset="0"/>
                            </a:rPr>
                            <m:t>𝟐</m:t>
                          </m:r>
                        </m:sub>
                      </m:sSub>
                    </m:oMath>
                  </m:oMathPara>
                </a14:m>
                <a:endParaRPr lang="en-US" sz="2400" b="1" dirty="0"/>
              </a:p>
            </p:txBody>
          </p:sp>
        </mc:Choice>
        <mc:Fallback xmlns="">
          <p:sp>
            <p:nvSpPr>
              <p:cNvPr id="41" name="文本框 40">
                <a:extLst>
                  <a:ext uri="{FF2B5EF4-FFF2-40B4-BE49-F238E27FC236}">
                    <a16:creationId xmlns:a16="http://schemas.microsoft.com/office/drawing/2014/main" id="{2B321EC6-D170-4449-B9E6-C877036FD4E6}"/>
                  </a:ext>
                </a:extLst>
              </p:cNvPr>
              <p:cNvSpPr txBox="1">
                <a:spLocks noRot="1" noChangeAspect="1" noMove="1" noResize="1" noEditPoints="1" noAdjustHandles="1" noChangeArrowheads="1" noChangeShapeType="1" noTextEdit="1"/>
              </p:cNvSpPr>
              <p:nvPr/>
            </p:nvSpPr>
            <p:spPr>
              <a:xfrm>
                <a:off x="8766591" y="3625678"/>
                <a:ext cx="495370" cy="428750"/>
              </a:xfrm>
              <a:prstGeom prst="rect">
                <a:avLst/>
              </a:prstGeom>
              <a:blipFill>
                <a:blip r:embed="rId15"/>
                <a:stretch>
                  <a:fillRect b="-10000"/>
                </a:stretch>
              </a:blipFill>
            </p:spPr>
            <p:txBody>
              <a:bodyPr/>
              <a:lstStyle/>
              <a:p>
                <a:r>
                  <a:rPr lang="en-US">
                    <a:noFill/>
                  </a:rPr>
                  <a:t> </a:t>
                </a:r>
              </a:p>
            </p:txBody>
          </p:sp>
        </mc:Fallback>
      </mc:AlternateContent>
      <p:sp>
        <p:nvSpPr>
          <p:cNvPr id="42" name="椭圆 41">
            <a:extLst>
              <a:ext uri="{FF2B5EF4-FFF2-40B4-BE49-F238E27FC236}">
                <a16:creationId xmlns:a16="http://schemas.microsoft.com/office/drawing/2014/main" id="{84846C07-8A07-4F7A-8A03-A79AABF336BF}"/>
              </a:ext>
            </a:extLst>
          </p:cNvPr>
          <p:cNvSpPr/>
          <p:nvPr/>
        </p:nvSpPr>
        <p:spPr>
          <a:xfrm>
            <a:off x="8979201" y="4186200"/>
            <a:ext cx="428750" cy="428750"/>
          </a:xfrm>
          <a:prstGeom prst="ellipse">
            <a:avLst/>
          </a:prstGeom>
          <a:solidFill>
            <a:srgbClr val="FF0000"/>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3" name="直接箭头连接符 42">
            <a:extLst>
              <a:ext uri="{FF2B5EF4-FFF2-40B4-BE49-F238E27FC236}">
                <a16:creationId xmlns:a16="http://schemas.microsoft.com/office/drawing/2014/main" id="{57A55D14-E910-43CE-AD14-054C6EB491E9}"/>
              </a:ext>
            </a:extLst>
          </p:cNvPr>
          <p:cNvCxnSpPr>
            <a:cxnSpLocks/>
            <a:stCxn id="36" idx="6"/>
            <a:endCxn id="42" idx="2"/>
          </p:cNvCxnSpPr>
          <p:nvPr/>
        </p:nvCxnSpPr>
        <p:spPr>
          <a:xfrm>
            <a:off x="6622423" y="4400575"/>
            <a:ext cx="2356778" cy="0"/>
          </a:xfrm>
          <a:prstGeom prst="straightConnector1">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文本框 43">
                <a:extLst>
                  <a:ext uri="{FF2B5EF4-FFF2-40B4-BE49-F238E27FC236}">
                    <a16:creationId xmlns:a16="http://schemas.microsoft.com/office/drawing/2014/main" id="{CACC072D-58F4-48B6-83A1-B95BF4E9AD3D}"/>
                  </a:ext>
                </a:extLst>
              </p:cNvPr>
              <p:cNvSpPr txBox="1"/>
              <p:nvPr/>
            </p:nvSpPr>
            <p:spPr>
              <a:xfrm>
                <a:off x="7130070" y="4548938"/>
                <a:ext cx="1173155"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600" b="1" i="1" smtClean="0">
                              <a:latin typeface="Cambria Math" panose="02040503050406030204" pitchFamily="18" charset="0"/>
                            </a:rPr>
                          </m:ctrlPr>
                        </m:sSubPr>
                        <m:e>
                          <m:r>
                            <a:rPr lang="en-US" altLang="zh-CN" sz="1600" b="1" i="1" smtClean="0">
                              <a:latin typeface="Cambria Math" panose="02040503050406030204" pitchFamily="18" charset="0"/>
                            </a:rPr>
                            <m:t>𝒖</m:t>
                          </m:r>
                        </m:e>
                        <m:sub>
                          <m:r>
                            <a:rPr lang="en-US" altLang="zh-CN" sz="1600" b="1" i="1" smtClean="0">
                              <a:latin typeface="Cambria Math" panose="02040503050406030204" pitchFamily="18" charset="0"/>
                            </a:rPr>
                            <m:t>𝟏𝟐</m:t>
                          </m:r>
                        </m:sub>
                      </m:sSub>
                    </m:oMath>
                  </m:oMathPara>
                </a14:m>
                <a:endParaRPr lang="en-US" sz="1600" b="1" dirty="0"/>
              </a:p>
            </p:txBody>
          </p:sp>
        </mc:Choice>
        <mc:Fallback xmlns="">
          <p:sp>
            <p:nvSpPr>
              <p:cNvPr id="44" name="文本框 43">
                <a:extLst>
                  <a:ext uri="{FF2B5EF4-FFF2-40B4-BE49-F238E27FC236}">
                    <a16:creationId xmlns:a16="http://schemas.microsoft.com/office/drawing/2014/main" id="{CACC072D-58F4-48B6-83A1-B95BF4E9AD3D}"/>
                  </a:ext>
                </a:extLst>
              </p:cNvPr>
              <p:cNvSpPr txBox="1">
                <a:spLocks noRot="1" noChangeAspect="1" noMove="1" noResize="1" noEditPoints="1" noAdjustHandles="1" noChangeArrowheads="1" noChangeShapeType="1" noTextEdit="1"/>
              </p:cNvSpPr>
              <p:nvPr/>
            </p:nvSpPr>
            <p:spPr>
              <a:xfrm>
                <a:off x="7130070" y="4548938"/>
                <a:ext cx="1173155" cy="338554"/>
              </a:xfrm>
              <a:prstGeom prst="rect">
                <a:avLst/>
              </a:prstGeom>
              <a:blipFill>
                <a:blip r:embed="rId16"/>
                <a:stretch>
                  <a:fillRect/>
                </a:stretch>
              </a:blipFill>
            </p:spPr>
            <p:txBody>
              <a:bodyPr/>
              <a:lstStyle/>
              <a:p>
                <a:r>
                  <a:rPr lang="en-US">
                    <a:noFill/>
                  </a:rPr>
                  <a:t> </a:t>
                </a:r>
              </a:p>
            </p:txBody>
          </p:sp>
        </mc:Fallback>
      </mc:AlternateContent>
      <p:pic>
        <p:nvPicPr>
          <p:cNvPr id="45" name="图片 44">
            <a:extLst>
              <a:ext uri="{FF2B5EF4-FFF2-40B4-BE49-F238E27FC236}">
                <a16:creationId xmlns:a16="http://schemas.microsoft.com/office/drawing/2014/main" id="{D8EEE649-AA41-4FE5-8B79-C620AB344634}"/>
              </a:ext>
            </a:extLst>
          </p:cNvPr>
          <p:cNvPicPr>
            <a:picLocks noChangeAspect="1"/>
          </p:cNvPicPr>
          <p:nvPr/>
        </p:nvPicPr>
        <p:blipFill>
          <a:blip r:embed="rId17"/>
          <a:stretch>
            <a:fillRect/>
          </a:stretch>
        </p:blipFill>
        <p:spPr>
          <a:xfrm>
            <a:off x="7073250" y="2824683"/>
            <a:ext cx="1549375" cy="1376261"/>
          </a:xfrm>
          <a:prstGeom prst="rect">
            <a:avLst/>
          </a:prstGeom>
        </p:spPr>
      </p:pic>
      <p:cxnSp>
        <p:nvCxnSpPr>
          <p:cNvPr id="47" name="直接箭头连接符 46">
            <a:extLst>
              <a:ext uri="{FF2B5EF4-FFF2-40B4-BE49-F238E27FC236}">
                <a16:creationId xmlns:a16="http://schemas.microsoft.com/office/drawing/2014/main" id="{82EB1268-833C-4779-AF20-FB32E76A2F95}"/>
              </a:ext>
            </a:extLst>
          </p:cNvPr>
          <p:cNvCxnSpPr>
            <a:cxnSpLocks/>
            <a:stCxn id="42" idx="3"/>
            <a:endCxn id="28" idx="7"/>
          </p:cNvCxnSpPr>
          <p:nvPr/>
        </p:nvCxnSpPr>
        <p:spPr>
          <a:xfrm flipH="1">
            <a:off x="6375108" y="4552161"/>
            <a:ext cx="2666882" cy="1009217"/>
          </a:xfrm>
          <a:prstGeom prst="straightConnector1">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0" name="文本框 49">
                <a:extLst>
                  <a:ext uri="{FF2B5EF4-FFF2-40B4-BE49-F238E27FC236}">
                    <a16:creationId xmlns:a16="http://schemas.microsoft.com/office/drawing/2014/main" id="{601D188A-1522-4E02-A833-5794431500AA}"/>
                  </a:ext>
                </a:extLst>
              </p:cNvPr>
              <p:cNvSpPr txBox="1"/>
              <p:nvPr/>
            </p:nvSpPr>
            <p:spPr>
              <a:xfrm>
                <a:off x="7130070" y="5097044"/>
                <a:ext cx="161125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𝒎</m:t>
                          </m:r>
                        </m:e>
                        <m:sub>
                          <m:r>
                            <a:rPr lang="en-US" altLang="zh-CN" b="1" i="1" smtClean="0">
                              <a:latin typeface="Cambria Math" panose="02040503050406030204" pitchFamily="18" charset="0"/>
                            </a:rPr>
                            <m:t>𝟐𝟎</m:t>
                          </m:r>
                        </m:sub>
                      </m:sSub>
                    </m:oMath>
                  </m:oMathPara>
                </a14:m>
                <a:endParaRPr lang="en-US" sz="2400" b="1" dirty="0"/>
              </a:p>
            </p:txBody>
          </p:sp>
        </mc:Choice>
        <mc:Fallback xmlns="">
          <p:sp>
            <p:nvSpPr>
              <p:cNvPr id="50" name="文本框 49">
                <a:extLst>
                  <a:ext uri="{FF2B5EF4-FFF2-40B4-BE49-F238E27FC236}">
                    <a16:creationId xmlns:a16="http://schemas.microsoft.com/office/drawing/2014/main" id="{601D188A-1522-4E02-A833-5794431500AA}"/>
                  </a:ext>
                </a:extLst>
              </p:cNvPr>
              <p:cNvSpPr txBox="1">
                <a:spLocks noRot="1" noChangeAspect="1" noMove="1" noResize="1" noEditPoints="1" noAdjustHandles="1" noChangeArrowheads="1" noChangeShapeType="1" noTextEdit="1"/>
              </p:cNvSpPr>
              <p:nvPr/>
            </p:nvSpPr>
            <p:spPr>
              <a:xfrm>
                <a:off x="7130070" y="5097044"/>
                <a:ext cx="1611253" cy="369332"/>
              </a:xfrm>
              <a:prstGeom prst="rect">
                <a:avLst/>
              </a:prstGeom>
              <a:blipFill>
                <a:blip r:embed="rId18"/>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076288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par>
                                <p:cTn id="20" presetID="10" presetClass="entr" presetSubtype="0" fill="hold" nodeType="withEffect">
                                  <p:stCondLst>
                                    <p:cond delay="0"/>
                                  </p:stCondLst>
                                  <p:childTnLst>
                                    <p:set>
                                      <p:cBhvr>
                                        <p:cTn id="21" dur="1" fill="hold">
                                          <p:stCondLst>
                                            <p:cond delay="0"/>
                                          </p:stCondLst>
                                        </p:cTn>
                                        <p:tgtEl>
                                          <p:spTgt spid="32"/>
                                        </p:tgtEl>
                                        <p:attrNameLst>
                                          <p:attrName>style.visibility</p:attrName>
                                        </p:attrNameLst>
                                      </p:cBhvr>
                                      <p:to>
                                        <p:strVal val="visible"/>
                                      </p:to>
                                    </p:set>
                                    <p:animEffect transition="in" filter="fade">
                                      <p:cBhvr>
                                        <p:cTn id="22" dur="500"/>
                                        <p:tgtEl>
                                          <p:spTgt spid="3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9"/>
                                        </p:tgtEl>
                                        <p:attrNameLst>
                                          <p:attrName>style.visibility</p:attrName>
                                        </p:attrNameLst>
                                      </p:cBhvr>
                                      <p:to>
                                        <p:strVal val="visible"/>
                                      </p:to>
                                    </p:set>
                                    <p:animEffect transition="in" filter="fade">
                                      <p:cBhvr>
                                        <p:cTn id="27" dur="500"/>
                                        <p:tgtEl>
                                          <p:spTgt spid="29"/>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0"/>
                                        </p:tgtEl>
                                        <p:attrNameLst>
                                          <p:attrName>style.visibility</p:attrName>
                                        </p:attrNameLst>
                                      </p:cBhvr>
                                      <p:to>
                                        <p:strVal val="visible"/>
                                      </p:to>
                                    </p:set>
                                    <p:animEffect transition="in" filter="fade">
                                      <p:cBhvr>
                                        <p:cTn id="30" dur="500"/>
                                        <p:tgtEl>
                                          <p:spTgt spid="30"/>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8"/>
                                        </p:tgtEl>
                                        <p:attrNameLst>
                                          <p:attrName>style.visibility</p:attrName>
                                        </p:attrNameLst>
                                      </p:cBhvr>
                                      <p:to>
                                        <p:strVal val="visible"/>
                                      </p:to>
                                    </p:set>
                                    <p:animEffect transition="in" filter="fade">
                                      <p:cBhvr>
                                        <p:cTn id="33" dur="500"/>
                                        <p:tgtEl>
                                          <p:spTgt spid="28"/>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7"/>
                                        </p:tgtEl>
                                        <p:attrNameLst>
                                          <p:attrName>style.visibility</p:attrName>
                                        </p:attrNameLst>
                                      </p:cBhvr>
                                      <p:to>
                                        <p:strVal val="visible"/>
                                      </p:to>
                                    </p:set>
                                    <p:animEffect transition="in" filter="fade">
                                      <p:cBhvr>
                                        <p:cTn id="36" dur="500"/>
                                        <p:tgtEl>
                                          <p:spTgt spid="27"/>
                                        </p:tgtEl>
                                      </p:cBhvr>
                                    </p:animEffect>
                                  </p:childTnLst>
                                </p:cTn>
                              </p:par>
                              <p:par>
                                <p:cTn id="37" presetID="1" presetClass="entr" presetSubtype="0" fill="hold" nodeType="withEffect">
                                  <p:stCondLst>
                                    <p:cond delay="0"/>
                                  </p:stCondLst>
                                  <p:childTnLst>
                                    <p:set>
                                      <p:cBhvr>
                                        <p:cTn id="38" dur="1" fill="hold">
                                          <p:stCondLst>
                                            <p:cond delay="0"/>
                                          </p:stCondLst>
                                        </p:cTn>
                                        <p:tgtEl>
                                          <p:spTgt spid="3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13"/>
                                        </p:tgtEl>
                                        <p:attrNameLst>
                                          <p:attrName>style.visibility</p:attrName>
                                        </p:attrNameLst>
                                      </p:cBhvr>
                                      <p:to>
                                        <p:strVal val="visible"/>
                                      </p:to>
                                    </p:set>
                                    <p:animEffect transition="in" filter="fade">
                                      <p:cBhvr>
                                        <p:cTn id="43" dur="500"/>
                                        <p:tgtEl>
                                          <p:spTgt spid="13"/>
                                        </p:tgtEl>
                                      </p:cBhvr>
                                    </p:animEffect>
                                  </p:childTnLst>
                                </p:cTn>
                              </p:par>
                              <p:par>
                                <p:cTn id="44" presetID="10" presetClass="entr" presetSubtype="0" fill="hold" nodeType="withEffect">
                                  <p:stCondLst>
                                    <p:cond delay="0"/>
                                  </p:stCondLst>
                                  <p:childTnLst>
                                    <p:set>
                                      <p:cBhvr>
                                        <p:cTn id="45" dur="1" fill="hold">
                                          <p:stCondLst>
                                            <p:cond delay="0"/>
                                          </p:stCondLst>
                                        </p:cTn>
                                        <p:tgtEl>
                                          <p:spTgt spid="11"/>
                                        </p:tgtEl>
                                        <p:attrNameLst>
                                          <p:attrName>style.visibility</p:attrName>
                                        </p:attrNameLst>
                                      </p:cBhvr>
                                      <p:to>
                                        <p:strVal val="visible"/>
                                      </p:to>
                                    </p:set>
                                    <p:animEffect transition="in" filter="fade">
                                      <p:cBhvr>
                                        <p:cTn id="46" dur="500"/>
                                        <p:tgtEl>
                                          <p:spTgt spid="11"/>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37"/>
                                        </p:tgtEl>
                                        <p:attrNameLst>
                                          <p:attrName>style.visibility</p:attrName>
                                        </p:attrNameLst>
                                      </p:cBhvr>
                                      <p:to>
                                        <p:strVal val="visible"/>
                                      </p:to>
                                    </p:set>
                                    <p:animEffect transition="in" filter="fade">
                                      <p:cBhvr>
                                        <p:cTn id="51" dur="500"/>
                                        <p:tgtEl>
                                          <p:spTgt spid="37"/>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35"/>
                                        </p:tgtEl>
                                        <p:attrNameLst>
                                          <p:attrName>style.visibility</p:attrName>
                                        </p:attrNameLst>
                                      </p:cBhvr>
                                      <p:to>
                                        <p:strVal val="visible"/>
                                      </p:to>
                                    </p:set>
                                    <p:animEffect transition="in" filter="fade">
                                      <p:cBhvr>
                                        <p:cTn id="54" dur="500"/>
                                        <p:tgtEl>
                                          <p:spTgt spid="35"/>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34"/>
                                        </p:tgtEl>
                                        <p:attrNameLst>
                                          <p:attrName>style.visibility</p:attrName>
                                        </p:attrNameLst>
                                      </p:cBhvr>
                                      <p:to>
                                        <p:strVal val="visible"/>
                                      </p:to>
                                    </p:set>
                                    <p:animEffect transition="in" filter="fade">
                                      <p:cBhvr>
                                        <p:cTn id="57" dur="500"/>
                                        <p:tgtEl>
                                          <p:spTgt spid="34"/>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36"/>
                                        </p:tgtEl>
                                        <p:attrNameLst>
                                          <p:attrName>style.visibility</p:attrName>
                                        </p:attrNameLst>
                                      </p:cBhvr>
                                      <p:to>
                                        <p:strVal val="visible"/>
                                      </p:to>
                                    </p:set>
                                    <p:animEffect transition="in" filter="fade">
                                      <p:cBhvr>
                                        <p:cTn id="60" dur="500"/>
                                        <p:tgtEl>
                                          <p:spTgt spid="36"/>
                                        </p:tgtEl>
                                      </p:cBhvr>
                                    </p:animEffect>
                                  </p:childTnLst>
                                </p:cTn>
                              </p:par>
                              <p:par>
                                <p:cTn id="61" presetID="10" presetClass="entr" presetSubtype="0" fill="hold" nodeType="withEffect">
                                  <p:stCondLst>
                                    <p:cond delay="0"/>
                                  </p:stCondLst>
                                  <p:childTnLst>
                                    <p:set>
                                      <p:cBhvr>
                                        <p:cTn id="62" dur="1" fill="hold">
                                          <p:stCondLst>
                                            <p:cond delay="0"/>
                                          </p:stCondLst>
                                        </p:cTn>
                                        <p:tgtEl>
                                          <p:spTgt spid="38"/>
                                        </p:tgtEl>
                                        <p:attrNameLst>
                                          <p:attrName>style.visibility</p:attrName>
                                        </p:attrNameLst>
                                      </p:cBhvr>
                                      <p:to>
                                        <p:strVal val="visible"/>
                                      </p:to>
                                    </p:set>
                                    <p:animEffect transition="in" filter="fade">
                                      <p:cBhvr>
                                        <p:cTn id="63" dur="500"/>
                                        <p:tgtEl>
                                          <p:spTgt spid="38"/>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39"/>
                                        </p:tgtEl>
                                        <p:attrNameLst>
                                          <p:attrName>style.visibility</p:attrName>
                                        </p:attrNameLst>
                                      </p:cBhvr>
                                      <p:to>
                                        <p:strVal val="visible"/>
                                      </p:to>
                                    </p:set>
                                    <p:animEffect transition="in" filter="fade">
                                      <p:cBhvr>
                                        <p:cTn id="68" dur="500"/>
                                        <p:tgtEl>
                                          <p:spTgt spid="39"/>
                                        </p:tgtEl>
                                      </p:cBhvr>
                                    </p:animEffect>
                                  </p:childTnLst>
                                </p:cTn>
                              </p:par>
                              <p:par>
                                <p:cTn id="69" presetID="10" presetClass="entr" presetSubtype="0" fill="hold" nodeType="withEffect">
                                  <p:stCondLst>
                                    <p:cond delay="0"/>
                                  </p:stCondLst>
                                  <p:childTnLst>
                                    <p:set>
                                      <p:cBhvr>
                                        <p:cTn id="70" dur="1" fill="hold">
                                          <p:stCondLst>
                                            <p:cond delay="0"/>
                                          </p:stCondLst>
                                        </p:cTn>
                                        <p:tgtEl>
                                          <p:spTgt spid="40"/>
                                        </p:tgtEl>
                                        <p:attrNameLst>
                                          <p:attrName>style.visibility</p:attrName>
                                        </p:attrNameLst>
                                      </p:cBhvr>
                                      <p:to>
                                        <p:strVal val="visible"/>
                                      </p:to>
                                    </p:set>
                                    <p:animEffect transition="in" filter="fade">
                                      <p:cBhvr>
                                        <p:cTn id="71" dur="500"/>
                                        <p:tgtEl>
                                          <p:spTgt spid="40"/>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nodeType="clickEffect">
                                  <p:stCondLst>
                                    <p:cond delay="0"/>
                                  </p:stCondLst>
                                  <p:childTnLst>
                                    <p:set>
                                      <p:cBhvr>
                                        <p:cTn id="75" dur="1" fill="hold">
                                          <p:stCondLst>
                                            <p:cond delay="0"/>
                                          </p:stCondLst>
                                        </p:cTn>
                                        <p:tgtEl>
                                          <p:spTgt spid="14"/>
                                        </p:tgtEl>
                                        <p:attrNameLst>
                                          <p:attrName>style.visibility</p:attrName>
                                        </p:attrNameLst>
                                      </p:cBhvr>
                                      <p:to>
                                        <p:strVal val="visible"/>
                                      </p:to>
                                    </p:set>
                                    <p:animEffect transition="in" filter="fade">
                                      <p:cBhvr>
                                        <p:cTn id="76" dur="500"/>
                                        <p:tgtEl>
                                          <p:spTgt spid="14"/>
                                        </p:tgtEl>
                                      </p:cBhvr>
                                    </p:animEffect>
                                  </p:childTnLst>
                                </p:cTn>
                              </p:par>
                              <p:par>
                                <p:cTn id="77" presetID="10" presetClass="entr" presetSubtype="0" fill="hold" nodeType="withEffect">
                                  <p:stCondLst>
                                    <p:cond delay="0"/>
                                  </p:stCondLst>
                                  <p:childTnLst>
                                    <p:set>
                                      <p:cBhvr>
                                        <p:cTn id="78" dur="1" fill="hold">
                                          <p:stCondLst>
                                            <p:cond delay="0"/>
                                          </p:stCondLst>
                                        </p:cTn>
                                        <p:tgtEl>
                                          <p:spTgt spid="12"/>
                                        </p:tgtEl>
                                        <p:attrNameLst>
                                          <p:attrName>style.visibility</p:attrName>
                                        </p:attrNameLst>
                                      </p:cBhvr>
                                      <p:to>
                                        <p:strVal val="visible"/>
                                      </p:to>
                                    </p:set>
                                    <p:animEffect transition="in" filter="fade">
                                      <p:cBhvr>
                                        <p:cTn id="79" dur="500"/>
                                        <p:tgtEl>
                                          <p:spTgt spid="12"/>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grpId="0" nodeType="clickEffect">
                                  <p:stCondLst>
                                    <p:cond delay="0"/>
                                  </p:stCondLst>
                                  <p:childTnLst>
                                    <p:set>
                                      <p:cBhvr>
                                        <p:cTn id="83" dur="1" fill="hold">
                                          <p:stCondLst>
                                            <p:cond delay="0"/>
                                          </p:stCondLst>
                                        </p:cTn>
                                        <p:tgtEl>
                                          <p:spTgt spid="44"/>
                                        </p:tgtEl>
                                        <p:attrNameLst>
                                          <p:attrName>style.visibility</p:attrName>
                                        </p:attrNameLst>
                                      </p:cBhvr>
                                      <p:to>
                                        <p:strVal val="visible"/>
                                      </p:to>
                                    </p:set>
                                    <p:animEffect transition="in" filter="fade">
                                      <p:cBhvr>
                                        <p:cTn id="84" dur="500"/>
                                        <p:tgtEl>
                                          <p:spTgt spid="44"/>
                                        </p:tgtEl>
                                      </p:cBhvr>
                                    </p:animEffect>
                                  </p:childTnLst>
                                </p:cTn>
                              </p:par>
                              <p:par>
                                <p:cTn id="85" presetID="10" presetClass="entr" presetSubtype="0" fill="hold" nodeType="withEffect">
                                  <p:stCondLst>
                                    <p:cond delay="0"/>
                                  </p:stCondLst>
                                  <p:childTnLst>
                                    <p:set>
                                      <p:cBhvr>
                                        <p:cTn id="86" dur="1" fill="hold">
                                          <p:stCondLst>
                                            <p:cond delay="0"/>
                                          </p:stCondLst>
                                        </p:cTn>
                                        <p:tgtEl>
                                          <p:spTgt spid="43"/>
                                        </p:tgtEl>
                                        <p:attrNameLst>
                                          <p:attrName>style.visibility</p:attrName>
                                        </p:attrNameLst>
                                      </p:cBhvr>
                                      <p:to>
                                        <p:strVal val="visible"/>
                                      </p:to>
                                    </p:set>
                                    <p:animEffect transition="in" filter="fade">
                                      <p:cBhvr>
                                        <p:cTn id="87" dur="500"/>
                                        <p:tgtEl>
                                          <p:spTgt spid="43"/>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42"/>
                                        </p:tgtEl>
                                        <p:attrNameLst>
                                          <p:attrName>style.visibility</p:attrName>
                                        </p:attrNameLst>
                                      </p:cBhvr>
                                      <p:to>
                                        <p:strVal val="visible"/>
                                      </p:to>
                                    </p:set>
                                    <p:animEffect transition="in" filter="fade">
                                      <p:cBhvr>
                                        <p:cTn id="90" dur="500"/>
                                        <p:tgtEl>
                                          <p:spTgt spid="42"/>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41"/>
                                        </p:tgtEl>
                                        <p:attrNameLst>
                                          <p:attrName>style.visibility</p:attrName>
                                        </p:attrNameLst>
                                      </p:cBhvr>
                                      <p:to>
                                        <p:strVal val="visible"/>
                                      </p:to>
                                    </p:set>
                                    <p:animEffect transition="in" filter="fade">
                                      <p:cBhvr>
                                        <p:cTn id="93" dur="500"/>
                                        <p:tgtEl>
                                          <p:spTgt spid="41"/>
                                        </p:tgtEl>
                                      </p:cBhvr>
                                    </p:animEffect>
                                  </p:childTnLst>
                                </p:cTn>
                              </p:par>
                            </p:childTnLst>
                          </p:cTn>
                        </p:par>
                      </p:childTnLst>
                    </p:cTn>
                  </p:par>
                  <p:par>
                    <p:cTn id="94" fill="hold">
                      <p:stCondLst>
                        <p:cond delay="indefinite"/>
                      </p:stCondLst>
                      <p:childTnLst>
                        <p:par>
                          <p:cTn id="95" fill="hold">
                            <p:stCondLst>
                              <p:cond delay="0"/>
                            </p:stCondLst>
                            <p:childTnLst>
                              <p:par>
                                <p:cTn id="96" presetID="10" presetClass="entr" presetSubtype="0" fill="hold" nodeType="clickEffect">
                                  <p:stCondLst>
                                    <p:cond delay="0"/>
                                  </p:stCondLst>
                                  <p:childTnLst>
                                    <p:set>
                                      <p:cBhvr>
                                        <p:cTn id="97" dur="1" fill="hold">
                                          <p:stCondLst>
                                            <p:cond delay="0"/>
                                          </p:stCondLst>
                                        </p:cTn>
                                        <p:tgtEl>
                                          <p:spTgt spid="47"/>
                                        </p:tgtEl>
                                        <p:attrNameLst>
                                          <p:attrName>style.visibility</p:attrName>
                                        </p:attrNameLst>
                                      </p:cBhvr>
                                      <p:to>
                                        <p:strVal val="visible"/>
                                      </p:to>
                                    </p:set>
                                    <p:animEffect transition="in" filter="fade">
                                      <p:cBhvr>
                                        <p:cTn id="98" dur="500"/>
                                        <p:tgtEl>
                                          <p:spTgt spid="47"/>
                                        </p:tgtEl>
                                      </p:cBhvr>
                                    </p:animEffect>
                                  </p:childTnLst>
                                </p:cTn>
                              </p:par>
                              <p:par>
                                <p:cTn id="99" presetID="10" presetClass="entr" presetSubtype="0" fill="hold" nodeType="withEffect">
                                  <p:stCondLst>
                                    <p:cond delay="0"/>
                                  </p:stCondLst>
                                  <p:childTnLst>
                                    <p:set>
                                      <p:cBhvr>
                                        <p:cTn id="100" dur="1" fill="hold">
                                          <p:stCondLst>
                                            <p:cond delay="0"/>
                                          </p:stCondLst>
                                        </p:cTn>
                                        <p:tgtEl>
                                          <p:spTgt spid="45"/>
                                        </p:tgtEl>
                                        <p:attrNameLst>
                                          <p:attrName>style.visibility</p:attrName>
                                        </p:attrNameLst>
                                      </p:cBhvr>
                                      <p:to>
                                        <p:strVal val="visible"/>
                                      </p:to>
                                    </p:set>
                                    <p:animEffect transition="in" filter="fade">
                                      <p:cBhvr>
                                        <p:cTn id="101" dur="500"/>
                                        <p:tgtEl>
                                          <p:spTgt spid="45"/>
                                        </p:tgtEl>
                                      </p:cBhvr>
                                    </p:animEffect>
                                  </p:childTnLst>
                                </p:cTn>
                              </p:par>
                              <p:par>
                                <p:cTn id="102" presetID="10" presetClass="entr" presetSubtype="0" fill="hold" grpId="0" nodeType="withEffect">
                                  <p:stCondLst>
                                    <p:cond delay="0"/>
                                  </p:stCondLst>
                                  <p:childTnLst>
                                    <p:set>
                                      <p:cBhvr>
                                        <p:cTn id="103" dur="1" fill="hold">
                                          <p:stCondLst>
                                            <p:cond delay="0"/>
                                          </p:stCondLst>
                                        </p:cTn>
                                        <p:tgtEl>
                                          <p:spTgt spid="50"/>
                                        </p:tgtEl>
                                        <p:attrNameLst>
                                          <p:attrName>style.visibility</p:attrName>
                                        </p:attrNameLst>
                                      </p:cBhvr>
                                      <p:to>
                                        <p:strVal val="visible"/>
                                      </p:to>
                                    </p:set>
                                    <p:animEffect transition="in" filter="fade">
                                      <p:cBhvr>
                                        <p:cTn id="104"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P spid="10" grpId="0"/>
      <p:bldP spid="26" grpId="0"/>
      <p:bldP spid="27" grpId="0"/>
      <p:bldP spid="28" grpId="0" animBg="1"/>
      <p:bldP spid="30" grpId="0"/>
      <p:bldP spid="34" grpId="0"/>
      <p:bldP spid="35" grpId="0"/>
      <p:bldP spid="36" grpId="0" animBg="1"/>
      <p:bldP spid="39" grpId="0"/>
      <p:bldP spid="41" grpId="0"/>
      <p:bldP spid="42" grpId="0" animBg="1"/>
      <p:bldP spid="44" grpId="0"/>
      <p:bldP spid="5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5ED541-9C45-4E6B-946D-36E6F9D6B68E}"/>
              </a:ext>
            </a:extLst>
          </p:cNvPr>
          <p:cNvSpPr>
            <a:spLocks noGrp="1"/>
          </p:cNvSpPr>
          <p:nvPr>
            <p:ph type="title"/>
          </p:nvPr>
        </p:nvSpPr>
        <p:spPr>
          <a:xfrm>
            <a:off x="808704" y="-33083"/>
            <a:ext cx="10515600" cy="1325563"/>
          </a:xfrm>
        </p:spPr>
        <p:txBody>
          <a:bodyPr/>
          <a:lstStyle/>
          <a:p>
            <a:r>
              <a:rPr lang="en-US" dirty="0"/>
              <a:t>Example: A linear case</a:t>
            </a:r>
          </a:p>
        </p:txBody>
      </p:sp>
      <p:cxnSp>
        <p:nvCxnSpPr>
          <p:cNvPr id="4" name="直接箭头连接符 3">
            <a:extLst>
              <a:ext uri="{FF2B5EF4-FFF2-40B4-BE49-F238E27FC236}">
                <a16:creationId xmlns:a16="http://schemas.microsoft.com/office/drawing/2014/main" id="{0AAF81BF-232A-467D-BB6A-18C75E9A67CF}"/>
              </a:ext>
            </a:extLst>
          </p:cNvPr>
          <p:cNvCxnSpPr>
            <a:cxnSpLocks/>
          </p:cNvCxnSpPr>
          <p:nvPr/>
        </p:nvCxnSpPr>
        <p:spPr>
          <a:xfrm>
            <a:off x="1076634" y="2684205"/>
            <a:ext cx="926198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5" name="图片 4">
            <a:extLst>
              <a:ext uri="{FF2B5EF4-FFF2-40B4-BE49-F238E27FC236}">
                <a16:creationId xmlns:a16="http://schemas.microsoft.com/office/drawing/2014/main" id="{7E0D4E54-6456-4E82-83FD-D0BC5543D4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18038" y="1429673"/>
            <a:ext cx="984439" cy="1117338"/>
          </a:xfrm>
          <a:prstGeom prst="rect">
            <a:avLst/>
          </a:prstGeom>
        </p:spPr>
      </p:pic>
      <p:pic>
        <p:nvPicPr>
          <p:cNvPr id="6" name="图片 5">
            <a:extLst>
              <a:ext uri="{FF2B5EF4-FFF2-40B4-BE49-F238E27FC236}">
                <a16:creationId xmlns:a16="http://schemas.microsoft.com/office/drawing/2014/main" id="{2F7EF49E-D7C2-44A8-A134-390736C3D7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07627" y="1429673"/>
            <a:ext cx="984439" cy="1117338"/>
          </a:xfrm>
          <a:prstGeom prst="rect">
            <a:avLst/>
          </a:prstGeom>
        </p:spPr>
      </p:pic>
      <p:pic>
        <p:nvPicPr>
          <p:cNvPr id="7" name="图片 6">
            <a:extLst>
              <a:ext uri="{FF2B5EF4-FFF2-40B4-BE49-F238E27FC236}">
                <a16:creationId xmlns:a16="http://schemas.microsoft.com/office/drawing/2014/main" id="{5715FC37-01D8-4C65-9874-058F42C94C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30180" y="1429673"/>
            <a:ext cx="984439" cy="1117338"/>
          </a:xfrm>
          <a:prstGeom prst="rect">
            <a:avLst/>
          </a:prstGeom>
        </p:spPr>
      </p:pic>
      <p:pic>
        <p:nvPicPr>
          <p:cNvPr id="8" name="图片 7">
            <a:extLst>
              <a:ext uri="{FF2B5EF4-FFF2-40B4-BE49-F238E27FC236}">
                <a16:creationId xmlns:a16="http://schemas.microsoft.com/office/drawing/2014/main" id="{62CBE202-7E69-4BAD-8A21-79C25A5FA7AC}"/>
              </a:ext>
            </a:extLst>
          </p:cNvPr>
          <p:cNvPicPr>
            <a:picLocks noChangeAspect="1"/>
          </p:cNvPicPr>
          <p:nvPr/>
        </p:nvPicPr>
        <p:blipFill rotWithShape="1">
          <a:blip r:embed="rId4">
            <a:extLst>
              <a:ext uri="{28A0092B-C50C-407E-A947-70E740481C1C}">
                <a14:useLocalDpi xmlns:a14="http://schemas.microsoft.com/office/drawing/2010/main" val="0"/>
              </a:ext>
            </a:extLst>
          </a:blip>
          <a:srcRect l="22986" r="25764"/>
          <a:stretch/>
        </p:blipFill>
        <p:spPr>
          <a:xfrm>
            <a:off x="9157634" y="149759"/>
            <a:ext cx="1557336" cy="2465849"/>
          </a:xfrm>
          <a:prstGeom prst="rect">
            <a:avLst/>
          </a:prstGeom>
        </p:spPr>
      </p:pic>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3793F79F-1FFA-4E09-8B3D-F0809E51BBE6}"/>
                  </a:ext>
                </a:extLst>
              </p:cNvPr>
              <p:cNvSpPr txBox="1"/>
              <p:nvPr/>
            </p:nvSpPr>
            <p:spPr>
              <a:xfrm>
                <a:off x="1578140" y="2752801"/>
                <a:ext cx="5334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𝒙</m:t>
                          </m:r>
                        </m:e>
                        <m:sub>
                          <m:r>
                            <a:rPr lang="en-US" altLang="zh-CN" sz="2400" b="1" i="1" smtClean="0">
                              <a:latin typeface="Cambria Math" panose="02040503050406030204" pitchFamily="18" charset="0"/>
                            </a:rPr>
                            <m:t>𝟎</m:t>
                          </m:r>
                        </m:sub>
                      </m:sSub>
                    </m:oMath>
                  </m:oMathPara>
                </a14:m>
                <a:endParaRPr lang="en-US" sz="2400" b="1" dirty="0"/>
              </a:p>
            </p:txBody>
          </p:sp>
        </mc:Choice>
        <mc:Fallback xmlns="">
          <p:sp>
            <p:nvSpPr>
              <p:cNvPr id="9" name="文本框 8">
                <a:extLst>
                  <a:ext uri="{FF2B5EF4-FFF2-40B4-BE49-F238E27FC236}">
                    <a16:creationId xmlns:a16="http://schemas.microsoft.com/office/drawing/2014/main" id="{3793F79F-1FFA-4E09-8B3D-F0809E51BBE6}"/>
                  </a:ext>
                </a:extLst>
              </p:cNvPr>
              <p:cNvSpPr txBox="1">
                <a:spLocks noRot="1" noChangeAspect="1" noMove="1" noResize="1" noEditPoints="1" noAdjustHandles="1" noChangeArrowheads="1" noChangeShapeType="1" noTextEdit="1"/>
              </p:cNvSpPr>
              <p:nvPr/>
            </p:nvSpPr>
            <p:spPr>
              <a:xfrm>
                <a:off x="1578140" y="2752801"/>
                <a:ext cx="533400" cy="461665"/>
              </a:xfrm>
              <a:prstGeom prst="rect">
                <a:avLst/>
              </a:prstGeom>
              <a:blipFill>
                <a:blip r:embed="rId5"/>
                <a:stretch>
                  <a:fillRect b="-2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EDDB681E-2A75-4AE5-8F0A-672E20438C03}"/>
                  </a:ext>
                </a:extLst>
              </p:cNvPr>
              <p:cNvSpPr txBox="1"/>
              <p:nvPr/>
            </p:nvSpPr>
            <p:spPr>
              <a:xfrm>
                <a:off x="6066504" y="2812143"/>
                <a:ext cx="5334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𝒙</m:t>
                          </m:r>
                        </m:e>
                        <m:sub>
                          <m:r>
                            <a:rPr lang="en-US" altLang="zh-CN" sz="2400" b="1" i="1" smtClean="0">
                              <a:latin typeface="Cambria Math" panose="02040503050406030204" pitchFamily="18" charset="0"/>
                            </a:rPr>
                            <m:t>𝟏</m:t>
                          </m:r>
                        </m:sub>
                      </m:sSub>
                    </m:oMath>
                  </m:oMathPara>
                </a14:m>
                <a:endParaRPr lang="en-US" sz="2400" b="1" dirty="0"/>
              </a:p>
            </p:txBody>
          </p:sp>
        </mc:Choice>
        <mc:Fallback xmlns="">
          <p:sp>
            <p:nvSpPr>
              <p:cNvPr id="10" name="文本框 9">
                <a:extLst>
                  <a:ext uri="{FF2B5EF4-FFF2-40B4-BE49-F238E27FC236}">
                    <a16:creationId xmlns:a16="http://schemas.microsoft.com/office/drawing/2014/main" id="{EDDB681E-2A75-4AE5-8F0A-672E20438C03}"/>
                  </a:ext>
                </a:extLst>
              </p:cNvPr>
              <p:cNvSpPr txBox="1">
                <a:spLocks noRot="1" noChangeAspect="1" noMove="1" noResize="1" noEditPoints="1" noAdjustHandles="1" noChangeArrowheads="1" noChangeShapeType="1" noTextEdit="1"/>
              </p:cNvSpPr>
              <p:nvPr/>
            </p:nvSpPr>
            <p:spPr>
              <a:xfrm>
                <a:off x="6066504" y="2812143"/>
                <a:ext cx="533400" cy="461665"/>
              </a:xfrm>
              <a:prstGeom prst="rect">
                <a:avLst/>
              </a:prstGeom>
              <a:blipFill>
                <a:blip r:embed="rId6"/>
                <a:stretch>
                  <a:fillRect b="-26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7E2A4C05-1C12-421E-951A-726F0563B13D}"/>
                  </a:ext>
                </a:extLst>
              </p:cNvPr>
              <p:cNvSpPr txBox="1"/>
              <p:nvPr/>
            </p:nvSpPr>
            <p:spPr>
              <a:xfrm>
                <a:off x="4147368" y="2892327"/>
                <a:ext cx="5334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𝒙</m:t>
                          </m:r>
                        </m:e>
                        <m:sub>
                          <m:r>
                            <a:rPr lang="en-US" altLang="zh-CN" sz="2400" b="1" i="1" smtClean="0">
                              <a:latin typeface="Cambria Math" panose="02040503050406030204" pitchFamily="18" charset="0"/>
                            </a:rPr>
                            <m:t>𝟐</m:t>
                          </m:r>
                        </m:sub>
                      </m:sSub>
                    </m:oMath>
                  </m:oMathPara>
                </a14:m>
                <a:endParaRPr lang="en-US" sz="2400" b="1" dirty="0"/>
              </a:p>
            </p:txBody>
          </p:sp>
        </mc:Choice>
        <mc:Fallback xmlns="">
          <p:sp>
            <p:nvSpPr>
              <p:cNvPr id="11" name="文本框 10">
                <a:extLst>
                  <a:ext uri="{FF2B5EF4-FFF2-40B4-BE49-F238E27FC236}">
                    <a16:creationId xmlns:a16="http://schemas.microsoft.com/office/drawing/2014/main" id="{7E2A4C05-1C12-421E-951A-726F0563B13D}"/>
                  </a:ext>
                </a:extLst>
              </p:cNvPr>
              <p:cNvSpPr txBox="1">
                <a:spLocks noRot="1" noChangeAspect="1" noMove="1" noResize="1" noEditPoints="1" noAdjustHandles="1" noChangeArrowheads="1" noChangeShapeType="1" noTextEdit="1"/>
              </p:cNvSpPr>
              <p:nvPr/>
            </p:nvSpPr>
            <p:spPr>
              <a:xfrm>
                <a:off x="4147368" y="2892327"/>
                <a:ext cx="533400" cy="461665"/>
              </a:xfrm>
              <a:prstGeom prst="rect">
                <a:avLst/>
              </a:prstGeom>
              <a:blipFill>
                <a:blip r:embed="rId7"/>
                <a:stretch>
                  <a:fillRect b="-26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1BD52582-6955-4E2D-8CE7-30616293C91C}"/>
                  </a:ext>
                </a:extLst>
              </p:cNvPr>
              <p:cNvSpPr txBox="1"/>
              <p:nvPr/>
            </p:nvSpPr>
            <p:spPr>
              <a:xfrm>
                <a:off x="9805221" y="2915714"/>
                <a:ext cx="5334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𝒍</m:t>
                          </m:r>
                        </m:e>
                        <m:sub>
                          <m:r>
                            <a:rPr lang="en-US" altLang="zh-CN" sz="2400" b="1" i="1" smtClean="0">
                              <a:latin typeface="Cambria Math" panose="02040503050406030204" pitchFamily="18" charset="0"/>
                            </a:rPr>
                            <m:t>𝟎</m:t>
                          </m:r>
                        </m:sub>
                      </m:sSub>
                    </m:oMath>
                  </m:oMathPara>
                </a14:m>
                <a:endParaRPr lang="en-US" sz="2400" b="1" dirty="0"/>
              </a:p>
            </p:txBody>
          </p:sp>
        </mc:Choice>
        <mc:Fallback xmlns="">
          <p:sp>
            <p:nvSpPr>
              <p:cNvPr id="12" name="文本框 11">
                <a:extLst>
                  <a:ext uri="{FF2B5EF4-FFF2-40B4-BE49-F238E27FC236}">
                    <a16:creationId xmlns:a16="http://schemas.microsoft.com/office/drawing/2014/main" id="{1BD52582-6955-4E2D-8CE7-30616293C91C}"/>
                  </a:ext>
                </a:extLst>
              </p:cNvPr>
              <p:cNvSpPr txBox="1">
                <a:spLocks noRot="1" noChangeAspect="1" noMove="1" noResize="1" noEditPoints="1" noAdjustHandles="1" noChangeArrowheads="1" noChangeShapeType="1" noTextEdit="1"/>
              </p:cNvSpPr>
              <p:nvPr/>
            </p:nvSpPr>
            <p:spPr>
              <a:xfrm>
                <a:off x="9805221" y="2915714"/>
                <a:ext cx="533400" cy="461665"/>
              </a:xfrm>
              <a:prstGeom prst="rect">
                <a:avLst/>
              </a:prstGeom>
              <a:blipFill>
                <a:blip r:embed="rId8"/>
                <a:stretch>
                  <a:fillRect b="-2632"/>
                </a:stretch>
              </a:blipFill>
            </p:spPr>
            <p:txBody>
              <a:bodyPr/>
              <a:lstStyle/>
              <a:p>
                <a:r>
                  <a:rPr lang="en-US">
                    <a:noFill/>
                  </a:rPr>
                  <a:t> </a:t>
                </a:r>
              </a:p>
            </p:txBody>
          </p:sp>
        </mc:Fallback>
      </mc:AlternateContent>
      <p:cxnSp>
        <p:nvCxnSpPr>
          <p:cNvPr id="13" name="直接箭头连接符 12">
            <a:extLst>
              <a:ext uri="{FF2B5EF4-FFF2-40B4-BE49-F238E27FC236}">
                <a16:creationId xmlns:a16="http://schemas.microsoft.com/office/drawing/2014/main" id="{662851E1-34C8-4BAE-ADA5-2440E56E4553}"/>
              </a:ext>
            </a:extLst>
          </p:cNvPr>
          <p:cNvCxnSpPr>
            <a:cxnSpLocks/>
          </p:cNvCxnSpPr>
          <p:nvPr/>
        </p:nvCxnSpPr>
        <p:spPr>
          <a:xfrm>
            <a:off x="2441829" y="2112119"/>
            <a:ext cx="326579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a:extLst>
              <a:ext uri="{FF2B5EF4-FFF2-40B4-BE49-F238E27FC236}">
                <a16:creationId xmlns:a16="http://schemas.microsoft.com/office/drawing/2014/main" id="{5C0DCFB9-4A70-4D7D-B58D-2BE36EDE9833}"/>
              </a:ext>
            </a:extLst>
          </p:cNvPr>
          <p:cNvCxnSpPr>
            <a:cxnSpLocks/>
          </p:cNvCxnSpPr>
          <p:nvPr/>
        </p:nvCxnSpPr>
        <p:spPr>
          <a:xfrm flipH="1">
            <a:off x="4914620" y="1836816"/>
            <a:ext cx="79300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文本框 42">
            <a:extLst>
              <a:ext uri="{FF2B5EF4-FFF2-40B4-BE49-F238E27FC236}">
                <a16:creationId xmlns:a16="http://schemas.microsoft.com/office/drawing/2014/main" id="{3D78EDFB-AA78-4DF2-B7B9-B92C06801074}"/>
              </a:ext>
            </a:extLst>
          </p:cNvPr>
          <p:cNvSpPr txBox="1"/>
          <p:nvPr/>
        </p:nvSpPr>
        <p:spPr>
          <a:xfrm>
            <a:off x="6409472" y="4026620"/>
            <a:ext cx="4476402" cy="1569660"/>
          </a:xfrm>
          <a:prstGeom prst="rect">
            <a:avLst/>
          </a:prstGeom>
          <a:noFill/>
        </p:spPr>
        <p:txBody>
          <a:bodyPr wrap="square" rtlCol="0">
            <a:spAutoFit/>
          </a:bodyPr>
          <a:lstStyle/>
          <a:p>
            <a:pPr marL="285750" indent="-285750">
              <a:buFont typeface="Arial" panose="020B0604020202020204" pitchFamily="34" charset="0"/>
              <a:buChar char="•"/>
            </a:pPr>
            <a:r>
              <a:rPr lang="en-US" sz="3200" dirty="0"/>
              <a:t>Initial Constraint</a:t>
            </a:r>
          </a:p>
          <a:p>
            <a:pPr marL="285750" indent="-285750">
              <a:buFont typeface="Arial" panose="020B0604020202020204" pitchFamily="34" charset="0"/>
              <a:buChar char="•"/>
            </a:pPr>
            <a:r>
              <a:rPr lang="en-US" sz="3200" dirty="0"/>
              <a:t>Odometry Constraint </a:t>
            </a:r>
          </a:p>
          <a:p>
            <a:pPr marL="285750" indent="-285750">
              <a:buFont typeface="Arial" panose="020B0604020202020204" pitchFamily="34" charset="0"/>
              <a:buChar char="•"/>
            </a:pPr>
            <a:r>
              <a:rPr lang="en-US" sz="3200" dirty="0"/>
              <a:t>Landmark Constraint</a:t>
            </a:r>
          </a:p>
        </p:txBody>
      </p:sp>
      <p:sp>
        <p:nvSpPr>
          <p:cNvPr id="45" name="文本框 44">
            <a:extLst>
              <a:ext uri="{FF2B5EF4-FFF2-40B4-BE49-F238E27FC236}">
                <a16:creationId xmlns:a16="http://schemas.microsoft.com/office/drawing/2014/main" id="{794B6765-D1A4-42A9-85D8-9E214D9AEC0D}"/>
              </a:ext>
            </a:extLst>
          </p:cNvPr>
          <p:cNvSpPr txBox="1"/>
          <p:nvPr/>
        </p:nvSpPr>
        <p:spPr>
          <a:xfrm>
            <a:off x="5416568" y="5820748"/>
            <a:ext cx="6145032" cy="830997"/>
          </a:xfrm>
          <a:prstGeom prst="rect">
            <a:avLst/>
          </a:prstGeom>
          <a:noFill/>
        </p:spPr>
        <p:txBody>
          <a:bodyPr wrap="square" rtlCol="0">
            <a:spAutoFit/>
          </a:bodyPr>
          <a:lstStyle/>
          <a:p>
            <a:r>
              <a:rPr lang="en-US" sz="2400" b="1" dirty="0"/>
              <a:t>Q: how many constraints in this graph?  </a:t>
            </a:r>
          </a:p>
          <a:p>
            <a:endParaRPr lang="en-US" sz="2400" b="1" dirty="0"/>
          </a:p>
        </p:txBody>
      </p:sp>
      <p:sp>
        <p:nvSpPr>
          <p:cNvPr id="51" name="文本框 50">
            <a:extLst>
              <a:ext uri="{FF2B5EF4-FFF2-40B4-BE49-F238E27FC236}">
                <a16:creationId xmlns:a16="http://schemas.microsoft.com/office/drawing/2014/main" id="{6931B3EA-39E3-4500-A596-DD21C7B80FB5}"/>
              </a:ext>
            </a:extLst>
          </p:cNvPr>
          <p:cNvSpPr txBox="1"/>
          <p:nvPr/>
        </p:nvSpPr>
        <p:spPr>
          <a:xfrm>
            <a:off x="11106064" y="5820748"/>
            <a:ext cx="1362842" cy="400110"/>
          </a:xfrm>
          <a:prstGeom prst="rect">
            <a:avLst/>
          </a:prstGeom>
          <a:noFill/>
        </p:spPr>
        <p:txBody>
          <a:bodyPr wrap="square" rtlCol="0">
            <a:spAutoFit/>
          </a:bodyPr>
          <a:lstStyle/>
          <a:p>
            <a:r>
              <a:rPr lang="en-US" sz="2000" b="1" dirty="0">
                <a:solidFill>
                  <a:srgbClr val="FF0000"/>
                </a:solidFill>
              </a:rPr>
              <a:t>6</a:t>
            </a:r>
          </a:p>
        </p:txBody>
      </p:sp>
      <p:grpSp>
        <p:nvGrpSpPr>
          <p:cNvPr id="3" name="组合 2">
            <a:extLst>
              <a:ext uri="{FF2B5EF4-FFF2-40B4-BE49-F238E27FC236}">
                <a16:creationId xmlns:a16="http://schemas.microsoft.com/office/drawing/2014/main" id="{E30DC5C2-05F4-467F-9725-8DE9D6D4172C}"/>
              </a:ext>
            </a:extLst>
          </p:cNvPr>
          <p:cNvGrpSpPr/>
          <p:nvPr/>
        </p:nvGrpSpPr>
        <p:grpSpPr>
          <a:xfrm>
            <a:off x="260144" y="3562113"/>
            <a:ext cx="5655404" cy="2807468"/>
            <a:chOff x="260144" y="3562113"/>
            <a:chExt cx="5655404" cy="2807468"/>
          </a:xfrm>
        </p:grpSpPr>
        <mc:AlternateContent xmlns:mc="http://schemas.openxmlformats.org/markup-compatibility/2006" xmlns:a14="http://schemas.microsoft.com/office/drawing/2010/main">
          <mc:Choice Requires="a14">
            <p:sp>
              <p:nvSpPr>
                <p:cNvPr id="57" name="文本框 56">
                  <a:extLst>
                    <a:ext uri="{FF2B5EF4-FFF2-40B4-BE49-F238E27FC236}">
                      <a16:creationId xmlns:a16="http://schemas.microsoft.com/office/drawing/2014/main" id="{C5E034C6-79F0-45E9-AAC7-D165304C6CA4}"/>
                    </a:ext>
                  </a:extLst>
                </p:cNvPr>
                <p:cNvSpPr txBox="1"/>
                <p:nvPr/>
              </p:nvSpPr>
              <p:spPr>
                <a:xfrm>
                  <a:off x="1302049" y="3562113"/>
                  <a:ext cx="495370" cy="4287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𝒙</m:t>
                            </m:r>
                          </m:e>
                          <m:sub>
                            <m:r>
                              <a:rPr lang="en-US" altLang="zh-CN" sz="2400" b="1" i="1" smtClean="0">
                                <a:latin typeface="Cambria Math" panose="02040503050406030204" pitchFamily="18" charset="0"/>
                              </a:rPr>
                              <m:t>𝟎</m:t>
                            </m:r>
                          </m:sub>
                        </m:sSub>
                      </m:oMath>
                    </m:oMathPara>
                  </a14:m>
                  <a:endParaRPr lang="en-US" sz="2400" b="1" dirty="0"/>
                </a:p>
              </p:txBody>
            </p:sp>
          </mc:Choice>
          <mc:Fallback xmlns="">
            <p:sp>
              <p:nvSpPr>
                <p:cNvPr id="57" name="文本框 56">
                  <a:extLst>
                    <a:ext uri="{FF2B5EF4-FFF2-40B4-BE49-F238E27FC236}">
                      <a16:creationId xmlns:a16="http://schemas.microsoft.com/office/drawing/2014/main" id="{C5E034C6-79F0-45E9-AAC7-D165304C6CA4}"/>
                    </a:ext>
                  </a:extLst>
                </p:cNvPr>
                <p:cNvSpPr txBox="1">
                  <a:spLocks noRot="1" noChangeAspect="1" noMove="1" noResize="1" noEditPoints="1" noAdjustHandles="1" noChangeArrowheads="1" noChangeShapeType="1" noTextEdit="1"/>
                </p:cNvSpPr>
                <p:nvPr/>
              </p:nvSpPr>
              <p:spPr>
                <a:xfrm>
                  <a:off x="1302049" y="3562113"/>
                  <a:ext cx="495370" cy="428750"/>
                </a:xfrm>
                <a:prstGeom prst="rect">
                  <a:avLst/>
                </a:prstGeom>
                <a:blipFill>
                  <a:blip r:embed="rId9"/>
                  <a:stretch>
                    <a:fillRect b="-985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文本框 57">
                  <a:extLst>
                    <a:ext uri="{FF2B5EF4-FFF2-40B4-BE49-F238E27FC236}">
                      <a16:creationId xmlns:a16="http://schemas.microsoft.com/office/drawing/2014/main" id="{CEE386EA-E58A-40FF-B720-3524B94C4E62}"/>
                    </a:ext>
                  </a:extLst>
                </p:cNvPr>
                <p:cNvSpPr txBox="1"/>
                <p:nvPr/>
              </p:nvSpPr>
              <p:spPr>
                <a:xfrm>
                  <a:off x="3221609" y="3562114"/>
                  <a:ext cx="495370" cy="4287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𝒙</m:t>
                            </m:r>
                          </m:e>
                          <m:sub>
                            <m:r>
                              <a:rPr lang="en-US" altLang="zh-CN" sz="2400" b="1" i="1" smtClean="0">
                                <a:latin typeface="Cambria Math" panose="02040503050406030204" pitchFamily="18" charset="0"/>
                              </a:rPr>
                              <m:t>𝟏</m:t>
                            </m:r>
                          </m:sub>
                        </m:sSub>
                      </m:oMath>
                    </m:oMathPara>
                  </a14:m>
                  <a:endParaRPr lang="en-US" sz="2400" b="1" dirty="0"/>
                </a:p>
              </p:txBody>
            </p:sp>
          </mc:Choice>
          <mc:Fallback xmlns="">
            <p:sp>
              <p:nvSpPr>
                <p:cNvPr id="58" name="文本框 57">
                  <a:extLst>
                    <a:ext uri="{FF2B5EF4-FFF2-40B4-BE49-F238E27FC236}">
                      <a16:creationId xmlns:a16="http://schemas.microsoft.com/office/drawing/2014/main" id="{CEE386EA-E58A-40FF-B720-3524B94C4E62}"/>
                    </a:ext>
                  </a:extLst>
                </p:cNvPr>
                <p:cNvSpPr txBox="1">
                  <a:spLocks noRot="1" noChangeAspect="1" noMove="1" noResize="1" noEditPoints="1" noAdjustHandles="1" noChangeArrowheads="1" noChangeShapeType="1" noTextEdit="1"/>
                </p:cNvSpPr>
                <p:nvPr/>
              </p:nvSpPr>
              <p:spPr>
                <a:xfrm>
                  <a:off x="3221609" y="3562114"/>
                  <a:ext cx="495370" cy="428750"/>
                </a:xfrm>
                <a:prstGeom prst="rect">
                  <a:avLst/>
                </a:prstGeom>
                <a:blipFill>
                  <a:blip r:embed="rId10"/>
                  <a:stretch>
                    <a:fillRect b="-985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文本框 58">
                  <a:extLst>
                    <a:ext uri="{FF2B5EF4-FFF2-40B4-BE49-F238E27FC236}">
                      <a16:creationId xmlns:a16="http://schemas.microsoft.com/office/drawing/2014/main" id="{8160E322-E815-4106-8D61-34612525351B}"/>
                    </a:ext>
                  </a:extLst>
                </p:cNvPr>
                <p:cNvSpPr txBox="1"/>
                <p:nvPr/>
              </p:nvSpPr>
              <p:spPr>
                <a:xfrm>
                  <a:off x="5141169" y="3562114"/>
                  <a:ext cx="495370" cy="4287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𝒙</m:t>
                            </m:r>
                          </m:e>
                          <m:sub>
                            <m:r>
                              <a:rPr lang="en-US" altLang="zh-CN" sz="2400" b="1" i="1" smtClean="0">
                                <a:latin typeface="Cambria Math" panose="02040503050406030204" pitchFamily="18" charset="0"/>
                              </a:rPr>
                              <m:t>𝟐</m:t>
                            </m:r>
                          </m:sub>
                        </m:sSub>
                      </m:oMath>
                    </m:oMathPara>
                  </a14:m>
                  <a:endParaRPr lang="en-US" sz="2400" b="1" dirty="0"/>
                </a:p>
              </p:txBody>
            </p:sp>
          </mc:Choice>
          <mc:Fallback xmlns="">
            <p:sp>
              <p:nvSpPr>
                <p:cNvPr id="59" name="文本框 58">
                  <a:extLst>
                    <a:ext uri="{FF2B5EF4-FFF2-40B4-BE49-F238E27FC236}">
                      <a16:creationId xmlns:a16="http://schemas.microsoft.com/office/drawing/2014/main" id="{8160E322-E815-4106-8D61-34612525351B}"/>
                    </a:ext>
                  </a:extLst>
                </p:cNvPr>
                <p:cNvSpPr txBox="1">
                  <a:spLocks noRot="1" noChangeAspect="1" noMove="1" noResize="1" noEditPoints="1" noAdjustHandles="1" noChangeArrowheads="1" noChangeShapeType="1" noTextEdit="1"/>
                </p:cNvSpPr>
                <p:nvPr/>
              </p:nvSpPr>
              <p:spPr>
                <a:xfrm>
                  <a:off x="5141169" y="3562114"/>
                  <a:ext cx="495370" cy="428750"/>
                </a:xfrm>
                <a:prstGeom prst="rect">
                  <a:avLst/>
                </a:prstGeom>
                <a:blipFill>
                  <a:blip r:embed="rId11"/>
                  <a:stretch>
                    <a:fillRect b="-985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文本框 59">
                  <a:extLst>
                    <a:ext uri="{FF2B5EF4-FFF2-40B4-BE49-F238E27FC236}">
                      <a16:creationId xmlns:a16="http://schemas.microsoft.com/office/drawing/2014/main" id="{82560D82-F9B3-49D1-BD44-F0E2FFE0F5AB}"/>
                    </a:ext>
                  </a:extLst>
                </p:cNvPr>
                <p:cNvSpPr txBox="1"/>
                <p:nvPr/>
              </p:nvSpPr>
              <p:spPr>
                <a:xfrm>
                  <a:off x="3099500" y="5940831"/>
                  <a:ext cx="495370" cy="4287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𝒍</m:t>
                            </m:r>
                          </m:e>
                          <m:sub>
                            <m:r>
                              <a:rPr lang="en-US" altLang="zh-CN" sz="2400" b="1" i="1" smtClean="0">
                                <a:latin typeface="Cambria Math" panose="02040503050406030204" pitchFamily="18" charset="0"/>
                              </a:rPr>
                              <m:t>𝟎</m:t>
                            </m:r>
                          </m:sub>
                        </m:sSub>
                      </m:oMath>
                    </m:oMathPara>
                  </a14:m>
                  <a:endParaRPr lang="en-US" sz="2400" b="1" dirty="0"/>
                </a:p>
              </p:txBody>
            </p:sp>
          </mc:Choice>
          <mc:Fallback xmlns="">
            <p:sp>
              <p:nvSpPr>
                <p:cNvPr id="60" name="文本框 59">
                  <a:extLst>
                    <a:ext uri="{FF2B5EF4-FFF2-40B4-BE49-F238E27FC236}">
                      <a16:creationId xmlns:a16="http://schemas.microsoft.com/office/drawing/2014/main" id="{82560D82-F9B3-49D1-BD44-F0E2FFE0F5AB}"/>
                    </a:ext>
                  </a:extLst>
                </p:cNvPr>
                <p:cNvSpPr txBox="1">
                  <a:spLocks noRot="1" noChangeAspect="1" noMove="1" noResize="1" noEditPoints="1" noAdjustHandles="1" noChangeArrowheads="1" noChangeShapeType="1" noTextEdit="1"/>
                </p:cNvSpPr>
                <p:nvPr/>
              </p:nvSpPr>
              <p:spPr>
                <a:xfrm>
                  <a:off x="3099500" y="5940831"/>
                  <a:ext cx="495370" cy="428750"/>
                </a:xfrm>
                <a:prstGeom prst="rect">
                  <a:avLst/>
                </a:prstGeom>
                <a:blipFill>
                  <a:blip r:embed="rId12"/>
                  <a:stretch>
                    <a:fillRect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文本框 60">
                  <a:extLst>
                    <a:ext uri="{FF2B5EF4-FFF2-40B4-BE49-F238E27FC236}">
                      <a16:creationId xmlns:a16="http://schemas.microsoft.com/office/drawing/2014/main" id="{DCD2DC68-24FE-4B23-97F2-90A145A7C20A}"/>
                    </a:ext>
                  </a:extLst>
                </p:cNvPr>
                <p:cNvSpPr txBox="1"/>
                <p:nvPr/>
              </p:nvSpPr>
              <p:spPr>
                <a:xfrm>
                  <a:off x="1924567" y="3891202"/>
                  <a:ext cx="1173155"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600" b="1" i="1" smtClean="0">
                                <a:latin typeface="Cambria Math" panose="02040503050406030204" pitchFamily="18" charset="0"/>
                              </a:rPr>
                            </m:ctrlPr>
                          </m:sSubPr>
                          <m:e>
                            <m:r>
                              <a:rPr lang="en-US" altLang="zh-CN" sz="1600" b="1" i="1" smtClean="0">
                                <a:latin typeface="Cambria Math" panose="02040503050406030204" pitchFamily="18" charset="0"/>
                              </a:rPr>
                              <m:t>𝒖</m:t>
                            </m:r>
                          </m:e>
                          <m:sub>
                            <m:r>
                              <a:rPr lang="en-US" altLang="zh-CN" sz="1600" b="1" i="1" smtClean="0">
                                <a:latin typeface="Cambria Math" panose="02040503050406030204" pitchFamily="18" charset="0"/>
                              </a:rPr>
                              <m:t>𝟎𝟏</m:t>
                            </m:r>
                          </m:sub>
                        </m:sSub>
                        <m:r>
                          <a:rPr lang="en-US" altLang="zh-CN" sz="1600" b="1" i="1" smtClean="0">
                            <a:latin typeface="Cambria Math" panose="02040503050406030204" pitchFamily="18" charset="0"/>
                          </a:rPr>
                          <m:t>=</m:t>
                        </m:r>
                        <m:r>
                          <a:rPr lang="en-US" altLang="zh-CN" sz="1600" b="1" i="1" smtClean="0">
                            <a:latin typeface="Cambria Math" panose="02040503050406030204" pitchFamily="18" charset="0"/>
                          </a:rPr>
                          <m:t>𝟏𝟎</m:t>
                        </m:r>
                      </m:oMath>
                    </m:oMathPara>
                  </a14:m>
                  <a:endParaRPr lang="en-US" sz="1600" b="1" dirty="0"/>
                </a:p>
              </p:txBody>
            </p:sp>
          </mc:Choice>
          <mc:Fallback xmlns="">
            <p:sp>
              <p:nvSpPr>
                <p:cNvPr id="61" name="文本框 60">
                  <a:extLst>
                    <a:ext uri="{FF2B5EF4-FFF2-40B4-BE49-F238E27FC236}">
                      <a16:creationId xmlns:a16="http://schemas.microsoft.com/office/drawing/2014/main" id="{DCD2DC68-24FE-4B23-97F2-90A145A7C20A}"/>
                    </a:ext>
                  </a:extLst>
                </p:cNvPr>
                <p:cNvSpPr txBox="1">
                  <a:spLocks noRot="1" noChangeAspect="1" noMove="1" noResize="1" noEditPoints="1" noAdjustHandles="1" noChangeArrowheads="1" noChangeShapeType="1" noTextEdit="1"/>
                </p:cNvSpPr>
                <p:nvPr/>
              </p:nvSpPr>
              <p:spPr>
                <a:xfrm>
                  <a:off x="1924567" y="3891202"/>
                  <a:ext cx="1173155" cy="338554"/>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3" name="文本框 62">
                  <a:extLst>
                    <a:ext uri="{FF2B5EF4-FFF2-40B4-BE49-F238E27FC236}">
                      <a16:creationId xmlns:a16="http://schemas.microsoft.com/office/drawing/2014/main" id="{42BB32BF-1AD6-4E4C-B000-1585015AB9B2}"/>
                    </a:ext>
                  </a:extLst>
                </p:cNvPr>
                <p:cNvSpPr txBox="1"/>
                <p:nvPr/>
              </p:nvSpPr>
              <p:spPr>
                <a:xfrm>
                  <a:off x="804778" y="4908274"/>
                  <a:ext cx="161690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𝒎</m:t>
                            </m:r>
                          </m:e>
                          <m:sub>
                            <m:r>
                              <a:rPr lang="en-US" altLang="zh-CN" b="1" i="1" smtClean="0">
                                <a:latin typeface="Cambria Math" panose="02040503050406030204" pitchFamily="18" charset="0"/>
                              </a:rPr>
                              <m:t>𝟎𝟎</m:t>
                            </m:r>
                          </m:sub>
                        </m:sSub>
                        <m:r>
                          <a:rPr lang="en-US" altLang="zh-CN" b="1" i="1" smtClean="0">
                            <a:latin typeface="Cambria Math" panose="02040503050406030204" pitchFamily="18" charset="0"/>
                          </a:rPr>
                          <m:t>=</m:t>
                        </m:r>
                        <m:r>
                          <a:rPr lang="en-US" altLang="zh-CN" b="1" i="1" smtClean="0">
                            <a:latin typeface="Cambria Math" panose="02040503050406030204" pitchFamily="18" charset="0"/>
                          </a:rPr>
                          <m:t>𝟏𝟓</m:t>
                        </m:r>
                      </m:oMath>
                    </m:oMathPara>
                  </a14:m>
                  <a:endParaRPr lang="en-US" b="1" dirty="0"/>
                </a:p>
              </p:txBody>
            </p:sp>
          </mc:Choice>
          <mc:Fallback xmlns="">
            <p:sp>
              <p:nvSpPr>
                <p:cNvPr id="63" name="文本框 62">
                  <a:extLst>
                    <a:ext uri="{FF2B5EF4-FFF2-40B4-BE49-F238E27FC236}">
                      <a16:creationId xmlns:a16="http://schemas.microsoft.com/office/drawing/2014/main" id="{42BB32BF-1AD6-4E4C-B000-1585015AB9B2}"/>
                    </a:ext>
                  </a:extLst>
                </p:cNvPr>
                <p:cNvSpPr txBox="1">
                  <a:spLocks noRot="1" noChangeAspect="1" noMove="1" noResize="1" noEditPoints="1" noAdjustHandles="1" noChangeArrowheads="1" noChangeShapeType="1" noTextEdit="1"/>
                </p:cNvSpPr>
                <p:nvPr/>
              </p:nvSpPr>
              <p:spPr>
                <a:xfrm>
                  <a:off x="804778" y="4908274"/>
                  <a:ext cx="1616905" cy="369332"/>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4" name="文本框 63">
                  <a:extLst>
                    <a:ext uri="{FF2B5EF4-FFF2-40B4-BE49-F238E27FC236}">
                      <a16:creationId xmlns:a16="http://schemas.microsoft.com/office/drawing/2014/main" id="{99471F6F-605F-41F3-85F5-68D4EA4F3035}"/>
                    </a:ext>
                  </a:extLst>
                </p:cNvPr>
                <p:cNvSpPr txBox="1"/>
                <p:nvPr/>
              </p:nvSpPr>
              <p:spPr>
                <a:xfrm>
                  <a:off x="2478666" y="4852376"/>
                  <a:ext cx="1611254"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600" b="1" i="1" smtClean="0">
                                <a:latin typeface="Cambria Math" panose="02040503050406030204" pitchFamily="18" charset="0"/>
                              </a:rPr>
                            </m:ctrlPr>
                          </m:sSubPr>
                          <m:e>
                            <m:r>
                              <a:rPr lang="en-US" altLang="zh-CN" sz="1600" b="1" i="1" smtClean="0">
                                <a:latin typeface="Cambria Math" panose="02040503050406030204" pitchFamily="18" charset="0"/>
                              </a:rPr>
                              <m:t>𝒎</m:t>
                            </m:r>
                          </m:e>
                          <m:sub>
                            <m:r>
                              <a:rPr lang="en-US" altLang="zh-CN" sz="1600" b="1" i="1" smtClean="0">
                                <a:latin typeface="Cambria Math" panose="02040503050406030204" pitchFamily="18" charset="0"/>
                              </a:rPr>
                              <m:t>𝟏𝟎</m:t>
                            </m:r>
                          </m:sub>
                        </m:sSub>
                        <m:r>
                          <a:rPr lang="en-US" altLang="zh-CN" sz="1600" b="1" i="1" smtClean="0">
                            <a:latin typeface="Cambria Math" panose="02040503050406030204" pitchFamily="18" charset="0"/>
                          </a:rPr>
                          <m:t>=</m:t>
                        </m:r>
                        <m:r>
                          <a:rPr lang="en-US" altLang="zh-CN" sz="1600" b="1" i="1" smtClean="0">
                            <a:latin typeface="Cambria Math" panose="02040503050406030204" pitchFamily="18" charset="0"/>
                          </a:rPr>
                          <m:t>𝟓</m:t>
                        </m:r>
                      </m:oMath>
                    </m:oMathPara>
                  </a14:m>
                  <a:endParaRPr lang="en-US" sz="2400" b="1" dirty="0"/>
                </a:p>
              </p:txBody>
            </p:sp>
          </mc:Choice>
          <mc:Fallback xmlns="">
            <p:sp>
              <p:nvSpPr>
                <p:cNvPr id="64" name="文本框 63">
                  <a:extLst>
                    <a:ext uri="{FF2B5EF4-FFF2-40B4-BE49-F238E27FC236}">
                      <a16:creationId xmlns:a16="http://schemas.microsoft.com/office/drawing/2014/main" id="{99471F6F-605F-41F3-85F5-68D4EA4F3035}"/>
                    </a:ext>
                  </a:extLst>
                </p:cNvPr>
                <p:cNvSpPr txBox="1">
                  <a:spLocks noRot="1" noChangeAspect="1" noMove="1" noResize="1" noEditPoints="1" noAdjustHandles="1" noChangeArrowheads="1" noChangeShapeType="1" noTextEdit="1"/>
                </p:cNvSpPr>
                <p:nvPr/>
              </p:nvSpPr>
              <p:spPr>
                <a:xfrm>
                  <a:off x="2478666" y="4852376"/>
                  <a:ext cx="1611254" cy="338554"/>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5" name="文本框 64">
                  <a:extLst>
                    <a:ext uri="{FF2B5EF4-FFF2-40B4-BE49-F238E27FC236}">
                      <a16:creationId xmlns:a16="http://schemas.microsoft.com/office/drawing/2014/main" id="{7C98B939-0822-4629-81C4-F440B3850BC0}"/>
                    </a:ext>
                  </a:extLst>
                </p:cNvPr>
                <p:cNvSpPr txBox="1"/>
                <p:nvPr/>
              </p:nvSpPr>
              <p:spPr>
                <a:xfrm>
                  <a:off x="4304295" y="5001401"/>
                  <a:ext cx="1611253" cy="369332"/>
                </a:xfrm>
                <a:prstGeom prst="rect">
                  <a:avLst/>
                </a:prstGeom>
                <a:noFill/>
              </p:spPr>
              <p:txBody>
                <a:bodyPr wrap="square" rtlCol="0">
                  <a:spAutoFit/>
                </a:bodyPr>
                <a:lstStyle/>
                <a:p>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𝒎</m:t>
                          </m:r>
                        </m:e>
                        <m:sub>
                          <m:r>
                            <a:rPr lang="en-US" altLang="zh-CN" b="1" i="1" smtClean="0">
                              <a:latin typeface="Cambria Math" panose="02040503050406030204" pitchFamily="18" charset="0"/>
                            </a:rPr>
                            <m:t>𝟐𝟎</m:t>
                          </m:r>
                        </m:sub>
                      </m:sSub>
                    </m:oMath>
                  </a14:m>
                  <a:r>
                    <a:rPr lang="en-US" b="1" dirty="0"/>
                    <a:t>= 8</a:t>
                  </a:r>
                  <a:endParaRPr lang="en-US" sz="2400" b="1" dirty="0"/>
                </a:p>
              </p:txBody>
            </p:sp>
          </mc:Choice>
          <mc:Fallback xmlns="">
            <p:sp>
              <p:nvSpPr>
                <p:cNvPr id="65" name="文本框 64">
                  <a:extLst>
                    <a:ext uri="{FF2B5EF4-FFF2-40B4-BE49-F238E27FC236}">
                      <a16:creationId xmlns:a16="http://schemas.microsoft.com/office/drawing/2014/main" id="{7C98B939-0822-4629-81C4-F440B3850BC0}"/>
                    </a:ext>
                  </a:extLst>
                </p:cNvPr>
                <p:cNvSpPr txBox="1">
                  <a:spLocks noRot="1" noChangeAspect="1" noMove="1" noResize="1" noEditPoints="1" noAdjustHandles="1" noChangeArrowheads="1" noChangeShapeType="1" noTextEdit="1"/>
                </p:cNvSpPr>
                <p:nvPr/>
              </p:nvSpPr>
              <p:spPr>
                <a:xfrm>
                  <a:off x="4304295" y="5001401"/>
                  <a:ext cx="1611253" cy="369332"/>
                </a:xfrm>
                <a:prstGeom prst="rect">
                  <a:avLst/>
                </a:prstGeom>
                <a:blipFill>
                  <a:blip r:embed="rId16"/>
                  <a:stretch>
                    <a:fillRect t="-8197" b="-24590"/>
                  </a:stretch>
                </a:blipFill>
              </p:spPr>
              <p:txBody>
                <a:bodyPr/>
                <a:lstStyle/>
                <a:p>
                  <a:r>
                    <a:rPr lang="en-US">
                      <a:noFill/>
                    </a:rPr>
                    <a:t> </a:t>
                  </a:r>
                </a:p>
              </p:txBody>
            </p:sp>
          </mc:Fallback>
        </mc:AlternateContent>
        <p:sp>
          <p:nvSpPr>
            <p:cNvPr id="66" name="椭圆 65">
              <a:extLst>
                <a:ext uri="{FF2B5EF4-FFF2-40B4-BE49-F238E27FC236}">
                  <a16:creationId xmlns:a16="http://schemas.microsoft.com/office/drawing/2014/main" id="{80327F3F-1804-4715-A6EB-3D915CA26036}"/>
                </a:ext>
              </a:extLst>
            </p:cNvPr>
            <p:cNvSpPr/>
            <p:nvPr/>
          </p:nvSpPr>
          <p:spPr>
            <a:xfrm>
              <a:off x="1385851" y="4122636"/>
              <a:ext cx="428750" cy="428750"/>
            </a:xfrm>
            <a:prstGeom prst="ellipse">
              <a:avLst/>
            </a:prstGeom>
            <a:solidFill>
              <a:srgbClr val="FF0000"/>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椭圆 66">
              <a:extLst>
                <a:ext uri="{FF2B5EF4-FFF2-40B4-BE49-F238E27FC236}">
                  <a16:creationId xmlns:a16="http://schemas.microsoft.com/office/drawing/2014/main" id="{B1F0797E-B6EC-475B-ABD1-6EE301B249F0}"/>
                </a:ext>
              </a:extLst>
            </p:cNvPr>
            <p:cNvSpPr/>
            <p:nvPr/>
          </p:nvSpPr>
          <p:spPr>
            <a:xfrm>
              <a:off x="3221609" y="4122636"/>
              <a:ext cx="428750" cy="428750"/>
            </a:xfrm>
            <a:prstGeom prst="ellipse">
              <a:avLst/>
            </a:prstGeom>
            <a:solidFill>
              <a:srgbClr val="FF0000"/>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椭圆 67">
              <a:extLst>
                <a:ext uri="{FF2B5EF4-FFF2-40B4-BE49-F238E27FC236}">
                  <a16:creationId xmlns:a16="http://schemas.microsoft.com/office/drawing/2014/main" id="{C75012FE-C1DE-433E-9FBD-A227D1137D96}"/>
                </a:ext>
              </a:extLst>
            </p:cNvPr>
            <p:cNvSpPr/>
            <p:nvPr/>
          </p:nvSpPr>
          <p:spPr>
            <a:xfrm>
              <a:off x="5353779" y="4122636"/>
              <a:ext cx="428750" cy="428750"/>
            </a:xfrm>
            <a:prstGeom prst="ellipse">
              <a:avLst/>
            </a:prstGeom>
            <a:solidFill>
              <a:srgbClr val="FF0000"/>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椭圆 68">
              <a:extLst>
                <a:ext uri="{FF2B5EF4-FFF2-40B4-BE49-F238E27FC236}">
                  <a16:creationId xmlns:a16="http://schemas.microsoft.com/office/drawing/2014/main" id="{E8E43CF7-4AE8-48E6-9A71-3D853FE6A1C4}"/>
                </a:ext>
              </a:extLst>
            </p:cNvPr>
            <p:cNvSpPr/>
            <p:nvPr/>
          </p:nvSpPr>
          <p:spPr>
            <a:xfrm>
              <a:off x="3070022" y="5491921"/>
              <a:ext cx="428750" cy="428750"/>
            </a:xfrm>
            <a:prstGeom prst="ellipse">
              <a:avLst/>
            </a:prstGeom>
            <a:solidFill>
              <a:srgbClr val="00B050"/>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0" name="直接箭头连接符 69">
              <a:extLst>
                <a:ext uri="{FF2B5EF4-FFF2-40B4-BE49-F238E27FC236}">
                  <a16:creationId xmlns:a16="http://schemas.microsoft.com/office/drawing/2014/main" id="{BFDED7B1-BD37-4400-908F-C8DBD89088EC}"/>
                </a:ext>
              </a:extLst>
            </p:cNvPr>
            <p:cNvCxnSpPr>
              <a:cxnSpLocks/>
              <a:stCxn id="66" idx="6"/>
              <a:endCxn id="67" idx="2"/>
            </p:cNvCxnSpPr>
            <p:nvPr/>
          </p:nvCxnSpPr>
          <p:spPr>
            <a:xfrm>
              <a:off x="1814600" y="4337011"/>
              <a:ext cx="1407009" cy="0"/>
            </a:xfrm>
            <a:prstGeom prst="straightConnector1">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71" name="直接箭头连接符 70">
              <a:extLst>
                <a:ext uri="{FF2B5EF4-FFF2-40B4-BE49-F238E27FC236}">
                  <a16:creationId xmlns:a16="http://schemas.microsoft.com/office/drawing/2014/main" id="{1718D84C-0974-402E-9ACB-0F6EB7F2B115}"/>
                </a:ext>
              </a:extLst>
            </p:cNvPr>
            <p:cNvCxnSpPr>
              <a:cxnSpLocks/>
              <a:stCxn id="67" idx="6"/>
              <a:endCxn id="68" idx="2"/>
            </p:cNvCxnSpPr>
            <p:nvPr/>
          </p:nvCxnSpPr>
          <p:spPr>
            <a:xfrm>
              <a:off x="3650359" y="4337011"/>
              <a:ext cx="1703420" cy="0"/>
            </a:xfrm>
            <a:prstGeom prst="straightConnector1">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72" name="直接箭头连接符 71">
              <a:extLst>
                <a:ext uri="{FF2B5EF4-FFF2-40B4-BE49-F238E27FC236}">
                  <a16:creationId xmlns:a16="http://schemas.microsoft.com/office/drawing/2014/main" id="{F832A9F9-B5A9-4FF8-B798-80556CF9E216}"/>
                </a:ext>
              </a:extLst>
            </p:cNvPr>
            <p:cNvCxnSpPr>
              <a:cxnSpLocks/>
              <a:stCxn id="66" idx="5"/>
              <a:endCxn id="69" idx="1"/>
            </p:cNvCxnSpPr>
            <p:nvPr/>
          </p:nvCxnSpPr>
          <p:spPr>
            <a:xfrm>
              <a:off x="1751812" y="4488597"/>
              <a:ext cx="1380999" cy="1066113"/>
            </a:xfrm>
            <a:prstGeom prst="straightConnector1">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73" name="直接箭头连接符 72">
              <a:extLst>
                <a:ext uri="{FF2B5EF4-FFF2-40B4-BE49-F238E27FC236}">
                  <a16:creationId xmlns:a16="http://schemas.microsoft.com/office/drawing/2014/main" id="{60F221A1-2D7A-49A0-B4D2-D9A3F7E162FE}"/>
                </a:ext>
              </a:extLst>
            </p:cNvPr>
            <p:cNvCxnSpPr>
              <a:cxnSpLocks/>
              <a:stCxn id="67" idx="4"/>
              <a:endCxn id="69" idx="7"/>
            </p:cNvCxnSpPr>
            <p:nvPr/>
          </p:nvCxnSpPr>
          <p:spPr>
            <a:xfrm flipH="1">
              <a:off x="3435984" y="4551386"/>
              <a:ext cx="1" cy="1003324"/>
            </a:xfrm>
            <a:prstGeom prst="straightConnector1">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74" name="直接箭头连接符 73">
              <a:extLst>
                <a:ext uri="{FF2B5EF4-FFF2-40B4-BE49-F238E27FC236}">
                  <a16:creationId xmlns:a16="http://schemas.microsoft.com/office/drawing/2014/main" id="{B7D098E7-FE73-416C-9462-EF3DA9AB28E8}"/>
                </a:ext>
              </a:extLst>
            </p:cNvPr>
            <p:cNvCxnSpPr>
              <a:cxnSpLocks/>
              <a:stCxn id="68" idx="3"/>
              <a:endCxn id="69" idx="6"/>
            </p:cNvCxnSpPr>
            <p:nvPr/>
          </p:nvCxnSpPr>
          <p:spPr>
            <a:xfrm flipH="1">
              <a:off x="3498772" y="4488597"/>
              <a:ext cx="1917796" cy="1217699"/>
            </a:xfrm>
            <a:prstGeom prst="straightConnector1">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55" name="直接连接符 54">
              <a:extLst>
                <a:ext uri="{FF2B5EF4-FFF2-40B4-BE49-F238E27FC236}">
                  <a16:creationId xmlns:a16="http://schemas.microsoft.com/office/drawing/2014/main" id="{1FC4A331-8341-42DC-AEC0-00D3AB5719AC}"/>
                </a:ext>
              </a:extLst>
            </p:cNvPr>
            <p:cNvCxnSpPr>
              <a:endCxn id="66" idx="2"/>
            </p:cNvCxnSpPr>
            <p:nvPr/>
          </p:nvCxnSpPr>
          <p:spPr>
            <a:xfrm>
              <a:off x="967244" y="4337011"/>
              <a:ext cx="41860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6" name="文本框 55">
                  <a:extLst>
                    <a:ext uri="{FF2B5EF4-FFF2-40B4-BE49-F238E27FC236}">
                      <a16:creationId xmlns:a16="http://schemas.microsoft.com/office/drawing/2014/main" id="{65BE7D03-8529-4B02-9608-98BE00248D85}"/>
                    </a:ext>
                  </a:extLst>
                </p:cNvPr>
                <p:cNvSpPr txBox="1"/>
                <p:nvPr/>
              </p:nvSpPr>
              <p:spPr>
                <a:xfrm>
                  <a:off x="260144" y="3857343"/>
                  <a:ext cx="953107"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600" b="1" i="1" smtClean="0">
                                <a:latin typeface="Cambria Math" panose="02040503050406030204" pitchFamily="18" charset="0"/>
                              </a:rPr>
                            </m:ctrlPr>
                          </m:sSubPr>
                          <m:e>
                            <m:r>
                              <a:rPr lang="en-US" altLang="zh-CN" sz="1600" b="1" i="1" smtClean="0">
                                <a:latin typeface="Cambria Math" panose="02040503050406030204" pitchFamily="18" charset="0"/>
                              </a:rPr>
                              <m:t>𝒖</m:t>
                            </m:r>
                          </m:e>
                          <m:sub>
                            <m:r>
                              <a:rPr lang="en-US" altLang="zh-CN" sz="1600" b="1" i="1" smtClean="0">
                                <a:latin typeface="Cambria Math" panose="02040503050406030204" pitchFamily="18" charset="0"/>
                              </a:rPr>
                              <m:t>𝟎</m:t>
                            </m:r>
                          </m:sub>
                        </m:sSub>
                        <m:r>
                          <a:rPr lang="en-US" altLang="zh-CN" sz="1600" b="1" i="1" smtClean="0">
                            <a:latin typeface="Cambria Math" panose="02040503050406030204" pitchFamily="18" charset="0"/>
                          </a:rPr>
                          <m:t>=−</m:t>
                        </m:r>
                        <m:r>
                          <a:rPr lang="en-US" altLang="zh-CN" sz="1600" b="1" i="1" smtClean="0">
                            <a:latin typeface="Cambria Math" panose="02040503050406030204" pitchFamily="18" charset="0"/>
                          </a:rPr>
                          <m:t>𝟐</m:t>
                        </m:r>
                      </m:oMath>
                    </m:oMathPara>
                  </a14:m>
                  <a:endParaRPr lang="en-US" sz="1600" b="1" dirty="0"/>
                </a:p>
              </p:txBody>
            </p:sp>
          </mc:Choice>
          <mc:Fallback xmlns="">
            <p:sp>
              <p:nvSpPr>
                <p:cNvPr id="56" name="文本框 55">
                  <a:extLst>
                    <a:ext uri="{FF2B5EF4-FFF2-40B4-BE49-F238E27FC236}">
                      <a16:creationId xmlns:a16="http://schemas.microsoft.com/office/drawing/2014/main" id="{65BE7D03-8529-4B02-9608-98BE00248D85}"/>
                    </a:ext>
                  </a:extLst>
                </p:cNvPr>
                <p:cNvSpPr txBox="1">
                  <a:spLocks noRot="1" noChangeAspect="1" noMove="1" noResize="1" noEditPoints="1" noAdjustHandles="1" noChangeArrowheads="1" noChangeShapeType="1" noTextEdit="1"/>
                </p:cNvSpPr>
                <p:nvPr/>
              </p:nvSpPr>
              <p:spPr>
                <a:xfrm>
                  <a:off x="260144" y="3857343"/>
                  <a:ext cx="953107" cy="338554"/>
                </a:xfrm>
                <a:prstGeom prst="rect">
                  <a:avLst/>
                </a:prstGeom>
                <a:blipFill>
                  <a:blip r:embed="rId1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文本框 36">
                  <a:extLst>
                    <a:ext uri="{FF2B5EF4-FFF2-40B4-BE49-F238E27FC236}">
                      <a16:creationId xmlns:a16="http://schemas.microsoft.com/office/drawing/2014/main" id="{B86E7D9B-3CD4-47BC-B042-57A51A3A23D9}"/>
                    </a:ext>
                  </a:extLst>
                </p:cNvPr>
                <p:cNvSpPr txBox="1"/>
                <p:nvPr/>
              </p:nvSpPr>
              <p:spPr>
                <a:xfrm>
                  <a:off x="3805777" y="3913478"/>
                  <a:ext cx="1173155"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600" b="1" i="1" smtClean="0">
                                <a:latin typeface="Cambria Math" panose="02040503050406030204" pitchFamily="18" charset="0"/>
                              </a:rPr>
                            </m:ctrlPr>
                          </m:sSubPr>
                          <m:e>
                            <m:r>
                              <a:rPr lang="en-US" altLang="zh-CN" sz="1600" b="1" i="1" smtClean="0">
                                <a:latin typeface="Cambria Math" panose="02040503050406030204" pitchFamily="18" charset="0"/>
                              </a:rPr>
                              <m:t>𝒖</m:t>
                            </m:r>
                          </m:e>
                          <m:sub>
                            <m:r>
                              <a:rPr lang="en-US" altLang="zh-CN" sz="1600" b="1" i="1" smtClean="0">
                                <a:latin typeface="Cambria Math" panose="02040503050406030204" pitchFamily="18" charset="0"/>
                              </a:rPr>
                              <m:t>𝟏𝟐</m:t>
                            </m:r>
                          </m:sub>
                        </m:sSub>
                        <m:r>
                          <a:rPr lang="en-US" altLang="zh-CN" sz="1600" b="1" i="1" smtClean="0">
                            <a:latin typeface="Cambria Math" panose="02040503050406030204" pitchFamily="18" charset="0"/>
                          </a:rPr>
                          <m:t>=−</m:t>
                        </m:r>
                        <m:r>
                          <a:rPr lang="en-US" altLang="zh-CN" sz="1600" b="1" i="1" smtClean="0">
                            <a:latin typeface="Cambria Math" panose="02040503050406030204" pitchFamily="18" charset="0"/>
                          </a:rPr>
                          <m:t>𝟑</m:t>
                        </m:r>
                      </m:oMath>
                    </m:oMathPara>
                  </a14:m>
                  <a:endParaRPr lang="en-US" sz="1600" b="1" dirty="0"/>
                </a:p>
              </p:txBody>
            </p:sp>
          </mc:Choice>
          <mc:Fallback xmlns="">
            <p:sp>
              <p:nvSpPr>
                <p:cNvPr id="37" name="文本框 36">
                  <a:extLst>
                    <a:ext uri="{FF2B5EF4-FFF2-40B4-BE49-F238E27FC236}">
                      <a16:creationId xmlns:a16="http://schemas.microsoft.com/office/drawing/2014/main" id="{B86E7D9B-3CD4-47BC-B042-57A51A3A23D9}"/>
                    </a:ext>
                  </a:extLst>
                </p:cNvPr>
                <p:cNvSpPr txBox="1">
                  <a:spLocks noRot="1" noChangeAspect="1" noMove="1" noResize="1" noEditPoints="1" noAdjustHandles="1" noChangeArrowheads="1" noChangeShapeType="1" noTextEdit="1"/>
                </p:cNvSpPr>
                <p:nvPr/>
              </p:nvSpPr>
              <p:spPr>
                <a:xfrm>
                  <a:off x="3805777" y="3913478"/>
                  <a:ext cx="1173155" cy="338554"/>
                </a:xfrm>
                <a:prstGeom prst="rect">
                  <a:avLst/>
                </a:prstGeom>
                <a:blipFill>
                  <a:blip r:embed="rId18"/>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3101504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par>
                                <p:cTn id="16" presetID="10" presetClass="entr" presetSubtype="0" fill="hold"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43">
                                            <p:txEl>
                                              <p:pRg st="0" end="0"/>
                                            </p:txEl>
                                          </p:spTgt>
                                        </p:tgtEl>
                                        <p:attrNameLst>
                                          <p:attrName>style.visibility</p:attrName>
                                        </p:attrNameLst>
                                      </p:cBhvr>
                                      <p:to>
                                        <p:strVal val="visible"/>
                                      </p:to>
                                    </p:set>
                                    <p:animEffect transition="in" filter="fade">
                                      <p:cBhvr>
                                        <p:cTn id="23" dur="500"/>
                                        <p:tgtEl>
                                          <p:spTgt spid="43">
                                            <p:txEl>
                                              <p:pRg st="0" end="0"/>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43">
                                            <p:txEl>
                                              <p:pRg st="1" end="1"/>
                                            </p:txEl>
                                          </p:spTgt>
                                        </p:tgtEl>
                                        <p:attrNameLst>
                                          <p:attrName>style.visibility</p:attrName>
                                        </p:attrNameLst>
                                      </p:cBhvr>
                                      <p:to>
                                        <p:strVal val="visible"/>
                                      </p:to>
                                    </p:set>
                                    <p:animEffect transition="in" filter="fade">
                                      <p:cBhvr>
                                        <p:cTn id="28" dur="500"/>
                                        <p:tgtEl>
                                          <p:spTgt spid="43">
                                            <p:txEl>
                                              <p:pRg st="1" end="1"/>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43">
                                            <p:txEl>
                                              <p:pRg st="2" end="2"/>
                                            </p:txEl>
                                          </p:spTgt>
                                        </p:tgtEl>
                                        <p:attrNameLst>
                                          <p:attrName>style.visibility</p:attrName>
                                        </p:attrNameLst>
                                      </p:cBhvr>
                                      <p:to>
                                        <p:strVal val="visible"/>
                                      </p:to>
                                    </p:set>
                                    <p:animEffect transition="in" filter="fade">
                                      <p:cBhvr>
                                        <p:cTn id="33" dur="500"/>
                                        <p:tgtEl>
                                          <p:spTgt spid="43">
                                            <p:txEl>
                                              <p:pRg st="2" end="2"/>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grpId="0" nodeType="clickEffect">
                                  <p:stCondLst>
                                    <p:cond delay="0"/>
                                  </p:stCondLst>
                                  <p:childTnLst>
                                    <p:set>
                                      <p:cBhvr>
                                        <p:cTn id="37" dur="1" fill="hold">
                                          <p:stCondLst>
                                            <p:cond delay="0"/>
                                          </p:stCondLst>
                                        </p:cTn>
                                        <p:tgtEl>
                                          <p:spTgt spid="45"/>
                                        </p:tgtEl>
                                        <p:attrNameLst>
                                          <p:attrName>style.visibility</p:attrName>
                                        </p:attrNameLst>
                                      </p:cBhvr>
                                      <p:to>
                                        <p:strVal val="visible"/>
                                      </p:to>
                                    </p:set>
                                    <p:anim calcmode="lin" valueType="num">
                                      <p:cBhvr additive="base">
                                        <p:cTn id="38" dur="500" fill="hold"/>
                                        <p:tgtEl>
                                          <p:spTgt spid="45"/>
                                        </p:tgtEl>
                                        <p:attrNameLst>
                                          <p:attrName>ppt_x</p:attrName>
                                        </p:attrNameLst>
                                      </p:cBhvr>
                                      <p:tavLst>
                                        <p:tav tm="0">
                                          <p:val>
                                            <p:strVal val="#ppt_x"/>
                                          </p:val>
                                        </p:tav>
                                        <p:tav tm="100000">
                                          <p:val>
                                            <p:strVal val="#ppt_x"/>
                                          </p:val>
                                        </p:tav>
                                      </p:tavLst>
                                    </p:anim>
                                    <p:anim calcmode="lin" valueType="num">
                                      <p:cBhvr additive="base">
                                        <p:cTn id="39" dur="500" fill="hold"/>
                                        <p:tgtEl>
                                          <p:spTgt spid="45"/>
                                        </p:tgtEl>
                                        <p:attrNameLst>
                                          <p:attrName>ppt_y</p:attrName>
                                        </p:attrNameLst>
                                      </p:cBhvr>
                                      <p:tavLst>
                                        <p:tav tm="0">
                                          <p:val>
                                            <p:strVal val="1+#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grpId="0" nodeType="clickEffect">
                                  <p:stCondLst>
                                    <p:cond delay="0"/>
                                  </p:stCondLst>
                                  <p:childTnLst>
                                    <p:set>
                                      <p:cBhvr>
                                        <p:cTn id="43" dur="1" fill="hold">
                                          <p:stCondLst>
                                            <p:cond delay="0"/>
                                          </p:stCondLst>
                                        </p:cTn>
                                        <p:tgtEl>
                                          <p:spTgt spid="51"/>
                                        </p:tgtEl>
                                        <p:attrNameLst>
                                          <p:attrName>style.visibility</p:attrName>
                                        </p:attrNameLst>
                                      </p:cBhvr>
                                      <p:to>
                                        <p:strVal val="visible"/>
                                      </p:to>
                                    </p:set>
                                    <p:anim calcmode="lin" valueType="num">
                                      <p:cBhvr additive="base">
                                        <p:cTn id="44" dur="500" fill="hold"/>
                                        <p:tgtEl>
                                          <p:spTgt spid="51"/>
                                        </p:tgtEl>
                                        <p:attrNameLst>
                                          <p:attrName>ppt_x</p:attrName>
                                        </p:attrNameLst>
                                      </p:cBhvr>
                                      <p:tavLst>
                                        <p:tav tm="0">
                                          <p:val>
                                            <p:strVal val="#ppt_x"/>
                                          </p:val>
                                        </p:tav>
                                        <p:tav tm="100000">
                                          <p:val>
                                            <p:strVal val="#ppt_x"/>
                                          </p:val>
                                        </p:tav>
                                      </p:tavLst>
                                    </p:anim>
                                    <p:anim calcmode="lin" valueType="num">
                                      <p:cBhvr additive="base">
                                        <p:cTn id="45" dur="500" fill="hold"/>
                                        <p:tgtEl>
                                          <p:spTgt spid="5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P spid="51"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29FCAB-85DD-4F80-AA8C-A8035A2F3ED0}"/>
              </a:ext>
            </a:extLst>
          </p:cNvPr>
          <p:cNvSpPr>
            <a:spLocks noGrp="1"/>
          </p:cNvSpPr>
          <p:nvPr>
            <p:ph type="title"/>
          </p:nvPr>
        </p:nvSpPr>
        <p:spPr>
          <a:xfrm>
            <a:off x="253192" y="-31944"/>
            <a:ext cx="10515600" cy="1325563"/>
          </a:xfrm>
        </p:spPr>
        <p:txBody>
          <a:bodyPr/>
          <a:lstStyle/>
          <a:p>
            <a:r>
              <a:rPr lang="en-US" dirty="0"/>
              <a:t>Linear Case </a:t>
            </a:r>
          </a:p>
        </p:txBody>
      </p:sp>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64128B11-4DCF-493B-9BD6-A4657CE1E0B3}"/>
                  </a:ext>
                </a:extLst>
              </p:cNvPr>
              <p:cNvSpPr txBox="1"/>
              <p:nvPr/>
            </p:nvSpPr>
            <p:spPr>
              <a:xfrm>
                <a:off x="7520684" y="3147265"/>
                <a:ext cx="3866133"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𝒖</m:t>
                          </m:r>
                        </m:e>
                        <m:sub>
                          <m:r>
                            <a:rPr lang="en-US" altLang="zh-CN" sz="2400" b="1" i="1" smtClean="0">
                              <a:latin typeface="Cambria Math" panose="02040503050406030204" pitchFamily="18" charset="0"/>
                            </a:rPr>
                            <m:t>𝟎𝟏</m:t>
                          </m:r>
                        </m:sub>
                      </m:sSub>
                      <m:r>
                        <a:rPr lang="en-US" altLang="zh-CN" sz="2400" b="1" i="1" smtClean="0">
                          <a:latin typeface="Cambria Math" panose="02040503050406030204" pitchFamily="18" charset="0"/>
                        </a:rPr>
                        <m:t>: </m:t>
                      </m:r>
                      <m:sSub>
                        <m:sSubPr>
                          <m:ctrlPr>
                            <a:rPr lang="en-US" altLang="zh-CN" sz="2400" b="1" i="1" smtClean="0">
                              <a:latin typeface="Cambria Math" panose="02040503050406030204" pitchFamily="18" charset="0"/>
                            </a:rPr>
                          </m:ctrlPr>
                        </m:sSubPr>
                        <m:e>
                          <m:r>
                            <a:rPr lang="en-US" altLang="zh-CN" sz="2400" b="1" i="1">
                              <a:latin typeface="Cambria Math" panose="02040503050406030204" pitchFamily="18" charset="0"/>
                            </a:rPr>
                            <m:t>𝒙</m:t>
                          </m:r>
                        </m:e>
                        <m:sub>
                          <m:r>
                            <a:rPr lang="en-US" altLang="zh-CN" sz="2400" b="1" i="1">
                              <a:latin typeface="Cambria Math" panose="02040503050406030204" pitchFamily="18" charset="0"/>
                            </a:rPr>
                            <m:t>𝟏</m:t>
                          </m:r>
                        </m:sub>
                      </m:sSub>
                      <m:r>
                        <a:rPr lang="en-US" altLang="zh-CN" sz="2400" b="0" i="1" smtClean="0">
                          <a:latin typeface="Cambria Math" panose="02040503050406030204" pitchFamily="18" charset="0"/>
                        </a:rPr>
                        <m:t>−</m:t>
                      </m:r>
                      <m:sSub>
                        <m:sSubPr>
                          <m:ctrlPr>
                            <a:rPr lang="en-US" altLang="zh-CN" sz="2400" b="1" i="1">
                              <a:latin typeface="Cambria Math" panose="02040503050406030204" pitchFamily="18" charset="0"/>
                            </a:rPr>
                          </m:ctrlPr>
                        </m:sSubPr>
                        <m:e>
                          <m:r>
                            <a:rPr lang="en-US" altLang="zh-CN" sz="2400" b="1" i="1">
                              <a:latin typeface="Cambria Math" panose="02040503050406030204" pitchFamily="18" charset="0"/>
                            </a:rPr>
                            <m:t>𝒙</m:t>
                          </m:r>
                        </m:e>
                        <m:sub>
                          <m:r>
                            <a:rPr lang="en-US" altLang="zh-CN" sz="2400" b="1" i="1">
                              <a:latin typeface="Cambria Math" panose="02040503050406030204" pitchFamily="18" charset="0"/>
                            </a:rPr>
                            <m:t>𝟎</m:t>
                          </m:r>
                        </m:sub>
                      </m:sSub>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𝟏𝟎</m:t>
                      </m:r>
                    </m:oMath>
                  </m:oMathPara>
                </a14:m>
                <a:endParaRPr lang="en-US" sz="2400" b="1" dirty="0"/>
              </a:p>
            </p:txBody>
          </p:sp>
        </mc:Choice>
        <mc:Fallback xmlns="">
          <p:sp>
            <p:nvSpPr>
              <p:cNvPr id="16" name="文本框 15">
                <a:extLst>
                  <a:ext uri="{FF2B5EF4-FFF2-40B4-BE49-F238E27FC236}">
                    <a16:creationId xmlns:a16="http://schemas.microsoft.com/office/drawing/2014/main" id="{64128B11-4DCF-493B-9BD6-A4657CE1E0B3}"/>
                  </a:ext>
                </a:extLst>
              </p:cNvPr>
              <p:cNvSpPr txBox="1">
                <a:spLocks noRot="1" noChangeAspect="1" noMove="1" noResize="1" noEditPoints="1" noAdjustHandles="1" noChangeArrowheads="1" noChangeShapeType="1" noTextEdit="1"/>
              </p:cNvSpPr>
              <p:nvPr/>
            </p:nvSpPr>
            <p:spPr>
              <a:xfrm>
                <a:off x="7520684" y="3147265"/>
                <a:ext cx="3866133" cy="461665"/>
              </a:xfrm>
              <a:prstGeom prst="rect">
                <a:avLst/>
              </a:prstGeom>
              <a:blipFill>
                <a:blip r:embed="rId3"/>
                <a:stretch>
                  <a:fillRect b="-26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F7559387-057E-4CE1-AAB5-6ABBD884CE1C}"/>
                  </a:ext>
                </a:extLst>
              </p:cNvPr>
              <p:cNvSpPr txBox="1"/>
              <p:nvPr/>
            </p:nvSpPr>
            <p:spPr>
              <a:xfrm>
                <a:off x="7879785" y="3629772"/>
                <a:ext cx="3147932"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𝒖</m:t>
                          </m:r>
                        </m:e>
                        <m:sub>
                          <m:r>
                            <a:rPr lang="en-US" altLang="zh-CN" sz="2400" b="1" i="1" smtClean="0">
                              <a:latin typeface="Cambria Math" panose="02040503050406030204" pitchFamily="18" charset="0"/>
                            </a:rPr>
                            <m:t>𝟏𝟐</m:t>
                          </m:r>
                        </m:sub>
                      </m:sSub>
                      <m:r>
                        <a:rPr lang="en-US" altLang="zh-CN" sz="2400" b="1" i="1" smtClean="0">
                          <a:latin typeface="Cambria Math" panose="02040503050406030204" pitchFamily="18" charset="0"/>
                        </a:rPr>
                        <m:t>: </m:t>
                      </m:r>
                      <m:sSub>
                        <m:sSubPr>
                          <m:ctrlPr>
                            <a:rPr lang="en-US" altLang="zh-CN" sz="2400" b="1" i="1" smtClean="0">
                              <a:latin typeface="Cambria Math" panose="02040503050406030204" pitchFamily="18" charset="0"/>
                            </a:rPr>
                          </m:ctrlPr>
                        </m:sSubPr>
                        <m:e>
                          <m:r>
                            <a:rPr lang="en-US" altLang="zh-CN" sz="2400" b="1" i="1">
                              <a:latin typeface="Cambria Math" panose="02040503050406030204" pitchFamily="18" charset="0"/>
                            </a:rPr>
                            <m:t>𝒙</m:t>
                          </m:r>
                        </m:e>
                        <m:sub>
                          <m:r>
                            <a:rPr lang="en-US" altLang="zh-CN" sz="2400" b="1" i="1" smtClean="0">
                              <a:latin typeface="Cambria Math" panose="02040503050406030204" pitchFamily="18" charset="0"/>
                            </a:rPr>
                            <m:t>𝟐</m:t>
                          </m:r>
                        </m:sub>
                      </m:sSub>
                      <m:r>
                        <a:rPr lang="en-US" altLang="zh-CN" sz="2400" b="0" i="1" smtClean="0">
                          <a:latin typeface="Cambria Math" panose="02040503050406030204" pitchFamily="18" charset="0"/>
                        </a:rPr>
                        <m:t>−</m:t>
                      </m:r>
                      <m:sSub>
                        <m:sSubPr>
                          <m:ctrlPr>
                            <a:rPr lang="en-US" altLang="zh-CN" sz="2400" b="1" i="1">
                              <a:latin typeface="Cambria Math" panose="02040503050406030204" pitchFamily="18" charset="0"/>
                            </a:rPr>
                          </m:ctrlPr>
                        </m:sSubPr>
                        <m:e>
                          <m:r>
                            <a:rPr lang="en-US" altLang="zh-CN" sz="2400" b="1" i="1">
                              <a:latin typeface="Cambria Math" panose="02040503050406030204" pitchFamily="18" charset="0"/>
                            </a:rPr>
                            <m:t>𝒙</m:t>
                          </m:r>
                        </m:e>
                        <m:sub>
                          <m:r>
                            <a:rPr lang="en-US" altLang="zh-CN" sz="2400" b="1" i="1" smtClean="0">
                              <a:latin typeface="Cambria Math" panose="02040503050406030204" pitchFamily="18" charset="0"/>
                            </a:rPr>
                            <m:t>𝟏</m:t>
                          </m:r>
                        </m:sub>
                      </m:sSub>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𝟑</m:t>
                      </m:r>
                    </m:oMath>
                  </m:oMathPara>
                </a14:m>
                <a:endParaRPr lang="en-US" sz="2400" b="1" dirty="0"/>
              </a:p>
            </p:txBody>
          </p:sp>
        </mc:Choice>
        <mc:Fallback xmlns="">
          <p:sp>
            <p:nvSpPr>
              <p:cNvPr id="17" name="文本框 16">
                <a:extLst>
                  <a:ext uri="{FF2B5EF4-FFF2-40B4-BE49-F238E27FC236}">
                    <a16:creationId xmlns:a16="http://schemas.microsoft.com/office/drawing/2014/main" id="{F7559387-057E-4CE1-AAB5-6ABBD884CE1C}"/>
                  </a:ext>
                </a:extLst>
              </p:cNvPr>
              <p:cNvSpPr txBox="1">
                <a:spLocks noRot="1" noChangeAspect="1" noMove="1" noResize="1" noEditPoints="1" noAdjustHandles="1" noChangeArrowheads="1" noChangeShapeType="1" noTextEdit="1"/>
              </p:cNvSpPr>
              <p:nvPr/>
            </p:nvSpPr>
            <p:spPr>
              <a:xfrm>
                <a:off x="7879785" y="3629772"/>
                <a:ext cx="3147932" cy="461665"/>
              </a:xfrm>
              <a:prstGeom prst="rect">
                <a:avLst/>
              </a:prstGeom>
              <a:blipFill>
                <a:blip r:embed="rId4"/>
                <a:stretch>
                  <a:fillRect b="-26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68" name="表格 67">
                <a:extLst>
                  <a:ext uri="{FF2B5EF4-FFF2-40B4-BE49-F238E27FC236}">
                    <a16:creationId xmlns:a16="http://schemas.microsoft.com/office/drawing/2014/main" id="{139300B6-F159-467E-81ED-137996C7BA84}"/>
                  </a:ext>
                </a:extLst>
              </p:cNvPr>
              <p:cNvGraphicFramePr>
                <a:graphicFrameLocks noGrp="1"/>
              </p:cNvGraphicFramePr>
              <p:nvPr/>
            </p:nvGraphicFramePr>
            <p:xfrm>
              <a:off x="632898" y="2510807"/>
              <a:ext cx="4647715" cy="3161260"/>
            </p:xfrm>
            <a:graphic>
              <a:graphicData uri="http://schemas.openxmlformats.org/drawingml/2006/table">
                <a:tbl>
                  <a:tblPr firstRow="1" bandRow="1">
                    <a:tableStyleId>{5C22544A-7EE6-4342-B048-85BDC9FD1C3A}</a:tableStyleId>
                  </a:tblPr>
                  <a:tblGrid>
                    <a:gridCol w="929543">
                      <a:extLst>
                        <a:ext uri="{9D8B030D-6E8A-4147-A177-3AD203B41FA5}">
                          <a16:colId xmlns:a16="http://schemas.microsoft.com/office/drawing/2014/main" val="1865622969"/>
                        </a:ext>
                      </a:extLst>
                    </a:gridCol>
                    <a:gridCol w="929543">
                      <a:extLst>
                        <a:ext uri="{9D8B030D-6E8A-4147-A177-3AD203B41FA5}">
                          <a16:colId xmlns:a16="http://schemas.microsoft.com/office/drawing/2014/main" val="1008439255"/>
                        </a:ext>
                      </a:extLst>
                    </a:gridCol>
                    <a:gridCol w="929543">
                      <a:extLst>
                        <a:ext uri="{9D8B030D-6E8A-4147-A177-3AD203B41FA5}">
                          <a16:colId xmlns:a16="http://schemas.microsoft.com/office/drawing/2014/main" val="792926993"/>
                        </a:ext>
                      </a:extLst>
                    </a:gridCol>
                    <a:gridCol w="929543">
                      <a:extLst>
                        <a:ext uri="{9D8B030D-6E8A-4147-A177-3AD203B41FA5}">
                          <a16:colId xmlns:a16="http://schemas.microsoft.com/office/drawing/2014/main" val="930328449"/>
                        </a:ext>
                      </a:extLst>
                    </a:gridCol>
                    <a:gridCol w="929543">
                      <a:extLst>
                        <a:ext uri="{9D8B030D-6E8A-4147-A177-3AD203B41FA5}">
                          <a16:colId xmlns:a16="http://schemas.microsoft.com/office/drawing/2014/main" val="3391997160"/>
                        </a:ext>
                      </a:extLst>
                    </a:gridCol>
                  </a:tblGrid>
                  <a:tr h="632252">
                    <a:tc>
                      <a:txBody>
                        <a:bodyPr/>
                        <a:lstStyle/>
                        <a:p>
                          <a:pPr algn="ctr"/>
                          <a:endParaRPr lang="en-US" sz="2400" dirty="0"/>
                        </a:p>
                      </a:txBody>
                      <a:tcPr anchor="ct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a:latin typeface="Cambria Math" panose="02040503050406030204" pitchFamily="18" charset="0"/>
                                      </a:rPr>
                                      <m:t>𝒙</m:t>
                                    </m:r>
                                  </m:e>
                                  <m:sub>
                                    <m:r>
                                      <a:rPr lang="en-US" altLang="zh-CN" sz="2400" b="1" i="1">
                                        <a:latin typeface="Cambria Math" panose="02040503050406030204" pitchFamily="18" charset="0"/>
                                      </a:rPr>
                                      <m:t>𝟎</m:t>
                                    </m:r>
                                  </m:sub>
                                </m:sSub>
                              </m:oMath>
                            </m:oMathPara>
                          </a14:m>
                          <a:endParaRPr lang="en-US" sz="2400" dirty="0"/>
                        </a:p>
                      </a:txBody>
                      <a:tcPr anchor="ct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a:latin typeface="Cambria Math" panose="02040503050406030204" pitchFamily="18" charset="0"/>
                                      </a:rPr>
                                      <m:t>𝒙</m:t>
                                    </m:r>
                                  </m:e>
                                  <m:sub>
                                    <m:r>
                                      <a:rPr lang="en-US" altLang="zh-CN" sz="2400" b="1" i="1" smtClean="0">
                                        <a:latin typeface="Cambria Math" panose="02040503050406030204" pitchFamily="18" charset="0"/>
                                      </a:rPr>
                                      <m:t>𝟏</m:t>
                                    </m:r>
                                  </m:sub>
                                </m:sSub>
                              </m:oMath>
                            </m:oMathPara>
                          </a14:m>
                          <a:endParaRPr lang="en-US" sz="2400" dirty="0"/>
                        </a:p>
                      </a:txBody>
                      <a:tcPr anchor="ct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a:latin typeface="Cambria Math" panose="02040503050406030204" pitchFamily="18" charset="0"/>
                                      </a:rPr>
                                      <m:t>𝒙</m:t>
                                    </m:r>
                                  </m:e>
                                  <m:sub>
                                    <m:r>
                                      <a:rPr lang="en-US" altLang="zh-CN" sz="2400" b="1" i="1" smtClean="0">
                                        <a:latin typeface="Cambria Math" panose="02040503050406030204" pitchFamily="18" charset="0"/>
                                      </a:rPr>
                                      <m:t>𝟐</m:t>
                                    </m:r>
                                  </m:sub>
                                </m:sSub>
                              </m:oMath>
                            </m:oMathPara>
                          </a14:m>
                          <a:endParaRPr lang="en-US" sz="2400" dirty="0"/>
                        </a:p>
                      </a:txBody>
                      <a:tcPr anchor="ct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𝒍</m:t>
                                    </m:r>
                                  </m:e>
                                  <m:sub>
                                    <m:r>
                                      <a:rPr lang="en-US" altLang="zh-CN" sz="2400" b="1" i="1">
                                        <a:latin typeface="Cambria Math" panose="02040503050406030204" pitchFamily="18" charset="0"/>
                                      </a:rPr>
                                      <m:t>𝟎</m:t>
                                    </m:r>
                                  </m:sub>
                                </m:sSub>
                              </m:oMath>
                            </m:oMathPara>
                          </a14:m>
                          <a:endParaRPr lang="en-US" sz="2400" dirty="0"/>
                        </a:p>
                      </a:txBody>
                      <a:tcPr anchor="ctr"/>
                    </a:tc>
                    <a:extLst>
                      <a:ext uri="{0D108BD9-81ED-4DB2-BD59-A6C34878D82A}">
                        <a16:rowId xmlns:a16="http://schemas.microsoft.com/office/drawing/2014/main" val="2320912197"/>
                      </a:ext>
                    </a:extLst>
                  </a:tr>
                  <a:tr h="632252">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a:latin typeface="Cambria Math" panose="02040503050406030204" pitchFamily="18" charset="0"/>
                                      </a:rPr>
                                      <m:t>𝒙</m:t>
                                    </m:r>
                                  </m:e>
                                  <m:sub>
                                    <m:r>
                                      <a:rPr lang="en-US" altLang="zh-CN" sz="2400" b="1" i="1">
                                        <a:latin typeface="Cambria Math" panose="02040503050406030204" pitchFamily="18" charset="0"/>
                                      </a:rPr>
                                      <m:t>𝟎</m:t>
                                    </m:r>
                                  </m:sub>
                                </m:sSub>
                              </m:oMath>
                            </m:oMathPara>
                          </a14:m>
                          <a:endParaRPr lang="en-US" sz="2400" dirty="0"/>
                        </a:p>
                      </a:txBody>
                      <a:tcPr anchor="ctr"/>
                    </a:tc>
                    <a:tc>
                      <a:txBody>
                        <a:bodyPr/>
                        <a:lstStyle/>
                        <a:p>
                          <a:pPr algn="ctr"/>
                          <a:endParaRPr lang="en-US" sz="2400" dirty="0"/>
                        </a:p>
                      </a:txBody>
                      <a:tcPr anchor="ctr"/>
                    </a:tc>
                    <a:tc>
                      <a:txBody>
                        <a:bodyPr/>
                        <a:lstStyle/>
                        <a:p>
                          <a:pPr algn="ctr"/>
                          <a:endParaRPr lang="en-US" sz="2400" dirty="0"/>
                        </a:p>
                      </a:txBody>
                      <a:tcPr anchor="ctr"/>
                    </a:tc>
                    <a:tc>
                      <a:txBody>
                        <a:bodyPr/>
                        <a:lstStyle/>
                        <a:p>
                          <a:pPr algn="ctr"/>
                          <a:endParaRPr lang="en-US" sz="2400" dirty="0"/>
                        </a:p>
                      </a:txBody>
                      <a:tcPr anchor="ctr"/>
                    </a:tc>
                    <a:tc>
                      <a:txBody>
                        <a:bodyPr/>
                        <a:lstStyle/>
                        <a:p>
                          <a:pPr algn="ctr"/>
                          <a:endParaRPr lang="en-US" sz="2400" dirty="0"/>
                        </a:p>
                      </a:txBody>
                      <a:tcPr anchor="ctr"/>
                    </a:tc>
                    <a:extLst>
                      <a:ext uri="{0D108BD9-81ED-4DB2-BD59-A6C34878D82A}">
                        <a16:rowId xmlns:a16="http://schemas.microsoft.com/office/drawing/2014/main" val="3985265763"/>
                      </a:ext>
                    </a:extLst>
                  </a:tr>
                  <a:tr h="632252">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a:latin typeface="Cambria Math" panose="02040503050406030204" pitchFamily="18" charset="0"/>
                                      </a:rPr>
                                      <m:t>𝒙</m:t>
                                    </m:r>
                                  </m:e>
                                  <m:sub>
                                    <m:r>
                                      <a:rPr lang="en-US" altLang="zh-CN" sz="2400" b="1" i="1" smtClean="0">
                                        <a:latin typeface="Cambria Math" panose="02040503050406030204" pitchFamily="18" charset="0"/>
                                      </a:rPr>
                                      <m:t>𝟏</m:t>
                                    </m:r>
                                  </m:sub>
                                </m:sSub>
                              </m:oMath>
                            </m:oMathPara>
                          </a14:m>
                          <a:endParaRPr lang="en-US" sz="2400" dirty="0"/>
                        </a:p>
                      </a:txBody>
                      <a:tcPr anchor="ctr"/>
                    </a:tc>
                    <a:tc>
                      <a:txBody>
                        <a:bodyPr/>
                        <a:lstStyle/>
                        <a:p>
                          <a:pPr algn="ctr"/>
                          <a:endParaRPr lang="en-US" sz="2400" dirty="0"/>
                        </a:p>
                      </a:txBody>
                      <a:tcPr anchor="ctr"/>
                    </a:tc>
                    <a:tc>
                      <a:txBody>
                        <a:bodyPr/>
                        <a:lstStyle/>
                        <a:p>
                          <a:pPr algn="ctr"/>
                          <a:endParaRPr lang="en-US" sz="2400" dirty="0"/>
                        </a:p>
                      </a:txBody>
                      <a:tcPr anchor="ctr"/>
                    </a:tc>
                    <a:tc>
                      <a:txBody>
                        <a:bodyPr/>
                        <a:lstStyle/>
                        <a:p>
                          <a:pPr algn="ctr"/>
                          <a:endParaRPr lang="en-US" sz="2400" dirty="0"/>
                        </a:p>
                      </a:txBody>
                      <a:tcPr anchor="ctr"/>
                    </a:tc>
                    <a:tc>
                      <a:txBody>
                        <a:bodyPr/>
                        <a:lstStyle/>
                        <a:p>
                          <a:pPr algn="ctr"/>
                          <a:endParaRPr lang="en-US" sz="2400"/>
                        </a:p>
                      </a:txBody>
                      <a:tcPr anchor="ctr"/>
                    </a:tc>
                    <a:extLst>
                      <a:ext uri="{0D108BD9-81ED-4DB2-BD59-A6C34878D82A}">
                        <a16:rowId xmlns:a16="http://schemas.microsoft.com/office/drawing/2014/main" val="1389871965"/>
                      </a:ext>
                    </a:extLst>
                  </a:tr>
                  <a:tr h="632252">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a:latin typeface="Cambria Math" panose="02040503050406030204" pitchFamily="18" charset="0"/>
                                      </a:rPr>
                                      <m:t>𝒙</m:t>
                                    </m:r>
                                  </m:e>
                                  <m:sub>
                                    <m:r>
                                      <a:rPr lang="en-US" altLang="zh-CN" sz="2400" b="1" i="1" smtClean="0">
                                        <a:latin typeface="Cambria Math" panose="02040503050406030204" pitchFamily="18" charset="0"/>
                                      </a:rPr>
                                      <m:t>𝟐</m:t>
                                    </m:r>
                                  </m:sub>
                                </m:sSub>
                              </m:oMath>
                            </m:oMathPara>
                          </a14:m>
                          <a:endParaRPr lang="en-US" sz="2400" dirty="0"/>
                        </a:p>
                      </a:txBody>
                      <a:tcPr anchor="ctr"/>
                    </a:tc>
                    <a:tc>
                      <a:txBody>
                        <a:bodyPr/>
                        <a:lstStyle/>
                        <a:p>
                          <a:pPr algn="ctr"/>
                          <a:endParaRPr lang="en-US" sz="2400"/>
                        </a:p>
                      </a:txBody>
                      <a:tcPr anchor="ctr"/>
                    </a:tc>
                    <a:tc>
                      <a:txBody>
                        <a:bodyPr/>
                        <a:lstStyle/>
                        <a:p>
                          <a:pPr algn="ctr"/>
                          <a:endParaRPr lang="en-US" sz="2400"/>
                        </a:p>
                      </a:txBody>
                      <a:tcPr anchor="ctr"/>
                    </a:tc>
                    <a:tc>
                      <a:txBody>
                        <a:bodyPr/>
                        <a:lstStyle/>
                        <a:p>
                          <a:pPr algn="ctr"/>
                          <a:endParaRPr lang="en-US" sz="2400"/>
                        </a:p>
                      </a:txBody>
                      <a:tcPr anchor="ctr"/>
                    </a:tc>
                    <a:tc>
                      <a:txBody>
                        <a:bodyPr/>
                        <a:lstStyle/>
                        <a:p>
                          <a:pPr algn="ctr"/>
                          <a:endParaRPr lang="en-US" sz="2400"/>
                        </a:p>
                      </a:txBody>
                      <a:tcPr anchor="ctr"/>
                    </a:tc>
                    <a:extLst>
                      <a:ext uri="{0D108BD9-81ED-4DB2-BD59-A6C34878D82A}">
                        <a16:rowId xmlns:a16="http://schemas.microsoft.com/office/drawing/2014/main" val="945526181"/>
                      </a:ext>
                    </a:extLst>
                  </a:tr>
                  <a:tr h="632252">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𝒍</m:t>
                                    </m:r>
                                  </m:e>
                                  <m:sub>
                                    <m:r>
                                      <a:rPr lang="en-US" altLang="zh-CN" sz="2400" b="1" i="1">
                                        <a:latin typeface="Cambria Math" panose="02040503050406030204" pitchFamily="18" charset="0"/>
                                      </a:rPr>
                                      <m:t>𝟎</m:t>
                                    </m:r>
                                  </m:sub>
                                </m:sSub>
                              </m:oMath>
                            </m:oMathPara>
                          </a14:m>
                          <a:endParaRPr lang="en-US" sz="2400" dirty="0"/>
                        </a:p>
                      </a:txBody>
                      <a:tcPr anchor="ctr"/>
                    </a:tc>
                    <a:tc>
                      <a:txBody>
                        <a:bodyPr/>
                        <a:lstStyle/>
                        <a:p>
                          <a:pPr algn="ctr"/>
                          <a:endParaRPr lang="en-US" sz="2400"/>
                        </a:p>
                      </a:txBody>
                      <a:tcPr anchor="ctr"/>
                    </a:tc>
                    <a:tc>
                      <a:txBody>
                        <a:bodyPr/>
                        <a:lstStyle/>
                        <a:p>
                          <a:pPr algn="ctr"/>
                          <a:endParaRPr lang="en-US" sz="2400"/>
                        </a:p>
                      </a:txBody>
                      <a:tcPr anchor="ctr"/>
                    </a:tc>
                    <a:tc>
                      <a:txBody>
                        <a:bodyPr/>
                        <a:lstStyle/>
                        <a:p>
                          <a:pPr algn="ctr"/>
                          <a:endParaRPr lang="en-US" sz="2400"/>
                        </a:p>
                      </a:txBody>
                      <a:tcPr anchor="ctr"/>
                    </a:tc>
                    <a:tc>
                      <a:txBody>
                        <a:bodyPr/>
                        <a:lstStyle/>
                        <a:p>
                          <a:pPr algn="ctr"/>
                          <a:endParaRPr lang="en-US" sz="2400" dirty="0"/>
                        </a:p>
                      </a:txBody>
                      <a:tcPr anchor="ctr"/>
                    </a:tc>
                    <a:extLst>
                      <a:ext uri="{0D108BD9-81ED-4DB2-BD59-A6C34878D82A}">
                        <a16:rowId xmlns:a16="http://schemas.microsoft.com/office/drawing/2014/main" val="2839597485"/>
                      </a:ext>
                    </a:extLst>
                  </a:tr>
                </a:tbl>
              </a:graphicData>
            </a:graphic>
          </p:graphicFrame>
        </mc:Choice>
        <mc:Fallback xmlns="">
          <p:graphicFrame>
            <p:nvGraphicFramePr>
              <p:cNvPr id="68" name="表格 67">
                <a:extLst>
                  <a:ext uri="{FF2B5EF4-FFF2-40B4-BE49-F238E27FC236}">
                    <a16:creationId xmlns:a16="http://schemas.microsoft.com/office/drawing/2014/main" id="{139300B6-F159-467E-81ED-137996C7BA84}"/>
                  </a:ext>
                </a:extLst>
              </p:cNvPr>
              <p:cNvGraphicFramePr>
                <a:graphicFrameLocks noGrp="1"/>
              </p:cNvGraphicFramePr>
              <p:nvPr/>
            </p:nvGraphicFramePr>
            <p:xfrm>
              <a:off x="632898" y="2510807"/>
              <a:ext cx="4647715" cy="3161260"/>
            </p:xfrm>
            <a:graphic>
              <a:graphicData uri="http://schemas.openxmlformats.org/drawingml/2006/table">
                <a:tbl>
                  <a:tblPr firstRow="1" bandRow="1">
                    <a:tableStyleId>{5C22544A-7EE6-4342-B048-85BDC9FD1C3A}</a:tableStyleId>
                  </a:tblPr>
                  <a:tblGrid>
                    <a:gridCol w="929543">
                      <a:extLst>
                        <a:ext uri="{9D8B030D-6E8A-4147-A177-3AD203B41FA5}">
                          <a16:colId xmlns:a16="http://schemas.microsoft.com/office/drawing/2014/main" val="1865622969"/>
                        </a:ext>
                      </a:extLst>
                    </a:gridCol>
                    <a:gridCol w="929543">
                      <a:extLst>
                        <a:ext uri="{9D8B030D-6E8A-4147-A177-3AD203B41FA5}">
                          <a16:colId xmlns:a16="http://schemas.microsoft.com/office/drawing/2014/main" val="1008439255"/>
                        </a:ext>
                      </a:extLst>
                    </a:gridCol>
                    <a:gridCol w="929543">
                      <a:extLst>
                        <a:ext uri="{9D8B030D-6E8A-4147-A177-3AD203B41FA5}">
                          <a16:colId xmlns:a16="http://schemas.microsoft.com/office/drawing/2014/main" val="792926993"/>
                        </a:ext>
                      </a:extLst>
                    </a:gridCol>
                    <a:gridCol w="929543">
                      <a:extLst>
                        <a:ext uri="{9D8B030D-6E8A-4147-A177-3AD203B41FA5}">
                          <a16:colId xmlns:a16="http://schemas.microsoft.com/office/drawing/2014/main" val="930328449"/>
                        </a:ext>
                      </a:extLst>
                    </a:gridCol>
                    <a:gridCol w="929543">
                      <a:extLst>
                        <a:ext uri="{9D8B030D-6E8A-4147-A177-3AD203B41FA5}">
                          <a16:colId xmlns:a16="http://schemas.microsoft.com/office/drawing/2014/main" val="3391997160"/>
                        </a:ext>
                      </a:extLst>
                    </a:gridCol>
                  </a:tblGrid>
                  <a:tr h="632252">
                    <a:tc>
                      <a:txBody>
                        <a:bodyPr/>
                        <a:lstStyle/>
                        <a:p>
                          <a:pPr algn="ctr"/>
                          <a:endParaRPr lang="en-US" sz="2400" dirty="0"/>
                        </a:p>
                      </a:txBody>
                      <a:tcPr anchor="ctr"/>
                    </a:tc>
                    <a:tc>
                      <a:txBody>
                        <a:bodyPr/>
                        <a:lstStyle/>
                        <a:p>
                          <a:endParaRPr lang="en-US"/>
                        </a:p>
                      </a:txBody>
                      <a:tcPr anchor="ctr">
                        <a:blipFill>
                          <a:blip r:embed="rId5"/>
                          <a:stretch>
                            <a:fillRect l="-100654" t="-962" r="-301961" b="-401923"/>
                          </a:stretch>
                        </a:blipFill>
                      </a:tcPr>
                    </a:tc>
                    <a:tc>
                      <a:txBody>
                        <a:bodyPr/>
                        <a:lstStyle/>
                        <a:p>
                          <a:endParaRPr lang="en-US"/>
                        </a:p>
                      </a:txBody>
                      <a:tcPr anchor="ctr">
                        <a:blipFill>
                          <a:blip r:embed="rId5"/>
                          <a:stretch>
                            <a:fillRect l="-201974" t="-962" r="-203947" b="-401923"/>
                          </a:stretch>
                        </a:blipFill>
                      </a:tcPr>
                    </a:tc>
                    <a:tc>
                      <a:txBody>
                        <a:bodyPr/>
                        <a:lstStyle/>
                        <a:p>
                          <a:endParaRPr lang="en-US"/>
                        </a:p>
                      </a:txBody>
                      <a:tcPr anchor="ctr">
                        <a:blipFill>
                          <a:blip r:embed="rId5"/>
                          <a:stretch>
                            <a:fillRect l="-300000" t="-962" r="-102614" b="-401923"/>
                          </a:stretch>
                        </a:blipFill>
                      </a:tcPr>
                    </a:tc>
                    <a:tc>
                      <a:txBody>
                        <a:bodyPr/>
                        <a:lstStyle/>
                        <a:p>
                          <a:endParaRPr lang="en-US"/>
                        </a:p>
                      </a:txBody>
                      <a:tcPr anchor="ctr">
                        <a:blipFill>
                          <a:blip r:embed="rId5"/>
                          <a:stretch>
                            <a:fillRect l="-400000" t="-962" r="-2614" b="-401923"/>
                          </a:stretch>
                        </a:blipFill>
                      </a:tcPr>
                    </a:tc>
                    <a:extLst>
                      <a:ext uri="{0D108BD9-81ED-4DB2-BD59-A6C34878D82A}">
                        <a16:rowId xmlns:a16="http://schemas.microsoft.com/office/drawing/2014/main" val="2320912197"/>
                      </a:ext>
                    </a:extLst>
                  </a:tr>
                  <a:tr h="632252">
                    <a:tc>
                      <a:txBody>
                        <a:bodyPr/>
                        <a:lstStyle/>
                        <a:p>
                          <a:endParaRPr lang="en-US"/>
                        </a:p>
                      </a:txBody>
                      <a:tcPr anchor="ctr">
                        <a:blipFill>
                          <a:blip r:embed="rId5"/>
                          <a:stretch>
                            <a:fillRect l="-654" t="-100962" r="-401961" b="-301923"/>
                          </a:stretch>
                        </a:blipFill>
                      </a:tcPr>
                    </a:tc>
                    <a:tc>
                      <a:txBody>
                        <a:bodyPr/>
                        <a:lstStyle/>
                        <a:p>
                          <a:pPr algn="ctr"/>
                          <a:endParaRPr lang="en-US" sz="2400" dirty="0"/>
                        </a:p>
                      </a:txBody>
                      <a:tcPr anchor="ctr"/>
                    </a:tc>
                    <a:tc>
                      <a:txBody>
                        <a:bodyPr/>
                        <a:lstStyle/>
                        <a:p>
                          <a:pPr algn="ctr"/>
                          <a:endParaRPr lang="en-US" sz="2400" dirty="0"/>
                        </a:p>
                      </a:txBody>
                      <a:tcPr anchor="ctr"/>
                    </a:tc>
                    <a:tc>
                      <a:txBody>
                        <a:bodyPr/>
                        <a:lstStyle/>
                        <a:p>
                          <a:pPr algn="ctr"/>
                          <a:endParaRPr lang="en-US" sz="2400" dirty="0"/>
                        </a:p>
                      </a:txBody>
                      <a:tcPr anchor="ctr"/>
                    </a:tc>
                    <a:tc>
                      <a:txBody>
                        <a:bodyPr/>
                        <a:lstStyle/>
                        <a:p>
                          <a:pPr algn="ctr"/>
                          <a:endParaRPr lang="en-US" sz="2400" dirty="0"/>
                        </a:p>
                      </a:txBody>
                      <a:tcPr anchor="ctr"/>
                    </a:tc>
                    <a:extLst>
                      <a:ext uri="{0D108BD9-81ED-4DB2-BD59-A6C34878D82A}">
                        <a16:rowId xmlns:a16="http://schemas.microsoft.com/office/drawing/2014/main" val="3985265763"/>
                      </a:ext>
                    </a:extLst>
                  </a:tr>
                  <a:tr h="632252">
                    <a:tc>
                      <a:txBody>
                        <a:bodyPr/>
                        <a:lstStyle/>
                        <a:p>
                          <a:endParaRPr lang="en-US"/>
                        </a:p>
                      </a:txBody>
                      <a:tcPr anchor="ctr">
                        <a:blipFill>
                          <a:blip r:embed="rId5"/>
                          <a:stretch>
                            <a:fillRect l="-654" t="-200962" r="-401961" b="-201923"/>
                          </a:stretch>
                        </a:blipFill>
                      </a:tcPr>
                    </a:tc>
                    <a:tc>
                      <a:txBody>
                        <a:bodyPr/>
                        <a:lstStyle/>
                        <a:p>
                          <a:pPr algn="ctr"/>
                          <a:endParaRPr lang="en-US" sz="2400" dirty="0"/>
                        </a:p>
                      </a:txBody>
                      <a:tcPr anchor="ctr"/>
                    </a:tc>
                    <a:tc>
                      <a:txBody>
                        <a:bodyPr/>
                        <a:lstStyle/>
                        <a:p>
                          <a:pPr algn="ctr"/>
                          <a:endParaRPr lang="en-US" sz="2400" dirty="0"/>
                        </a:p>
                      </a:txBody>
                      <a:tcPr anchor="ctr"/>
                    </a:tc>
                    <a:tc>
                      <a:txBody>
                        <a:bodyPr/>
                        <a:lstStyle/>
                        <a:p>
                          <a:pPr algn="ctr"/>
                          <a:endParaRPr lang="en-US" sz="2400" dirty="0"/>
                        </a:p>
                      </a:txBody>
                      <a:tcPr anchor="ctr"/>
                    </a:tc>
                    <a:tc>
                      <a:txBody>
                        <a:bodyPr/>
                        <a:lstStyle/>
                        <a:p>
                          <a:pPr algn="ctr"/>
                          <a:endParaRPr lang="en-US" sz="2400"/>
                        </a:p>
                      </a:txBody>
                      <a:tcPr anchor="ctr"/>
                    </a:tc>
                    <a:extLst>
                      <a:ext uri="{0D108BD9-81ED-4DB2-BD59-A6C34878D82A}">
                        <a16:rowId xmlns:a16="http://schemas.microsoft.com/office/drawing/2014/main" val="1389871965"/>
                      </a:ext>
                    </a:extLst>
                  </a:tr>
                  <a:tr h="632252">
                    <a:tc>
                      <a:txBody>
                        <a:bodyPr/>
                        <a:lstStyle/>
                        <a:p>
                          <a:endParaRPr lang="en-US"/>
                        </a:p>
                      </a:txBody>
                      <a:tcPr anchor="ctr">
                        <a:blipFill>
                          <a:blip r:embed="rId5"/>
                          <a:stretch>
                            <a:fillRect l="-654" t="-300962" r="-401961" b="-101923"/>
                          </a:stretch>
                        </a:blipFill>
                      </a:tcPr>
                    </a:tc>
                    <a:tc>
                      <a:txBody>
                        <a:bodyPr/>
                        <a:lstStyle/>
                        <a:p>
                          <a:pPr algn="ctr"/>
                          <a:endParaRPr lang="en-US" sz="2400"/>
                        </a:p>
                      </a:txBody>
                      <a:tcPr anchor="ctr"/>
                    </a:tc>
                    <a:tc>
                      <a:txBody>
                        <a:bodyPr/>
                        <a:lstStyle/>
                        <a:p>
                          <a:pPr algn="ctr"/>
                          <a:endParaRPr lang="en-US" sz="2400"/>
                        </a:p>
                      </a:txBody>
                      <a:tcPr anchor="ctr"/>
                    </a:tc>
                    <a:tc>
                      <a:txBody>
                        <a:bodyPr/>
                        <a:lstStyle/>
                        <a:p>
                          <a:pPr algn="ctr"/>
                          <a:endParaRPr lang="en-US" sz="2400"/>
                        </a:p>
                      </a:txBody>
                      <a:tcPr anchor="ctr"/>
                    </a:tc>
                    <a:tc>
                      <a:txBody>
                        <a:bodyPr/>
                        <a:lstStyle/>
                        <a:p>
                          <a:pPr algn="ctr"/>
                          <a:endParaRPr lang="en-US" sz="2400"/>
                        </a:p>
                      </a:txBody>
                      <a:tcPr anchor="ctr"/>
                    </a:tc>
                    <a:extLst>
                      <a:ext uri="{0D108BD9-81ED-4DB2-BD59-A6C34878D82A}">
                        <a16:rowId xmlns:a16="http://schemas.microsoft.com/office/drawing/2014/main" val="945526181"/>
                      </a:ext>
                    </a:extLst>
                  </a:tr>
                  <a:tr h="632252">
                    <a:tc>
                      <a:txBody>
                        <a:bodyPr/>
                        <a:lstStyle/>
                        <a:p>
                          <a:endParaRPr lang="en-US"/>
                        </a:p>
                      </a:txBody>
                      <a:tcPr anchor="ctr">
                        <a:blipFill>
                          <a:blip r:embed="rId5"/>
                          <a:stretch>
                            <a:fillRect l="-654" t="-400962" r="-401961" b="-1923"/>
                          </a:stretch>
                        </a:blipFill>
                      </a:tcPr>
                    </a:tc>
                    <a:tc>
                      <a:txBody>
                        <a:bodyPr/>
                        <a:lstStyle/>
                        <a:p>
                          <a:pPr algn="ctr"/>
                          <a:endParaRPr lang="en-US" sz="2400"/>
                        </a:p>
                      </a:txBody>
                      <a:tcPr anchor="ctr"/>
                    </a:tc>
                    <a:tc>
                      <a:txBody>
                        <a:bodyPr/>
                        <a:lstStyle/>
                        <a:p>
                          <a:pPr algn="ctr"/>
                          <a:endParaRPr lang="en-US" sz="2400"/>
                        </a:p>
                      </a:txBody>
                      <a:tcPr anchor="ctr"/>
                    </a:tc>
                    <a:tc>
                      <a:txBody>
                        <a:bodyPr/>
                        <a:lstStyle/>
                        <a:p>
                          <a:pPr algn="ctr"/>
                          <a:endParaRPr lang="en-US" sz="2400"/>
                        </a:p>
                      </a:txBody>
                      <a:tcPr anchor="ctr"/>
                    </a:tc>
                    <a:tc>
                      <a:txBody>
                        <a:bodyPr/>
                        <a:lstStyle/>
                        <a:p>
                          <a:pPr algn="ctr"/>
                          <a:endParaRPr lang="en-US" sz="2400" dirty="0"/>
                        </a:p>
                      </a:txBody>
                      <a:tcPr anchor="ctr"/>
                    </a:tc>
                    <a:extLst>
                      <a:ext uri="{0D108BD9-81ED-4DB2-BD59-A6C34878D82A}">
                        <a16:rowId xmlns:a16="http://schemas.microsoft.com/office/drawing/2014/main" val="2839597485"/>
                      </a:ext>
                    </a:extLst>
                  </a:tr>
                </a:tbl>
              </a:graphicData>
            </a:graphic>
          </p:graphicFrame>
        </mc:Fallback>
      </mc:AlternateContent>
      <p:graphicFrame>
        <p:nvGraphicFramePr>
          <p:cNvPr id="69" name="表格 68">
            <a:extLst>
              <a:ext uri="{FF2B5EF4-FFF2-40B4-BE49-F238E27FC236}">
                <a16:creationId xmlns:a16="http://schemas.microsoft.com/office/drawing/2014/main" id="{6551319D-5671-4230-8B56-27A0DF7D8854}"/>
              </a:ext>
            </a:extLst>
          </p:cNvPr>
          <p:cNvGraphicFramePr>
            <a:graphicFrameLocks noGrp="1"/>
          </p:cNvGraphicFramePr>
          <p:nvPr/>
        </p:nvGraphicFramePr>
        <p:xfrm>
          <a:off x="5750203" y="2510807"/>
          <a:ext cx="821866" cy="3161260"/>
        </p:xfrm>
        <a:graphic>
          <a:graphicData uri="http://schemas.openxmlformats.org/drawingml/2006/table">
            <a:tbl>
              <a:tblPr firstRow="1" bandRow="1">
                <a:tableStyleId>{5C22544A-7EE6-4342-B048-85BDC9FD1C3A}</a:tableStyleId>
              </a:tblPr>
              <a:tblGrid>
                <a:gridCol w="821866">
                  <a:extLst>
                    <a:ext uri="{9D8B030D-6E8A-4147-A177-3AD203B41FA5}">
                      <a16:colId xmlns:a16="http://schemas.microsoft.com/office/drawing/2014/main" val="2220708536"/>
                    </a:ext>
                  </a:extLst>
                </a:gridCol>
              </a:tblGrid>
              <a:tr h="632252">
                <a:tc>
                  <a:txBody>
                    <a:bodyPr/>
                    <a:lstStyle/>
                    <a:p>
                      <a:endParaRPr lang="en-US" dirty="0"/>
                    </a:p>
                  </a:txBody>
                  <a:tcPr/>
                </a:tc>
                <a:extLst>
                  <a:ext uri="{0D108BD9-81ED-4DB2-BD59-A6C34878D82A}">
                    <a16:rowId xmlns:a16="http://schemas.microsoft.com/office/drawing/2014/main" val="2663439589"/>
                  </a:ext>
                </a:extLst>
              </a:tr>
              <a:tr h="632252">
                <a:tc>
                  <a:txBody>
                    <a:bodyPr/>
                    <a:lstStyle/>
                    <a:p>
                      <a:endParaRPr lang="en-US" dirty="0"/>
                    </a:p>
                  </a:txBody>
                  <a:tcPr/>
                </a:tc>
                <a:extLst>
                  <a:ext uri="{0D108BD9-81ED-4DB2-BD59-A6C34878D82A}">
                    <a16:rowId xmlns:a16="http://schemas.microsoft.com/office/drawing/2014/main" val="4244977417"/>
                  </a:ext>
                </a:extLst>
              </a:tr>
              <a:tr h="632252">
                <a:tc>
                  <a:txBody>
                    <a:bodyPr/>
                    <a:lstStyle/>
                    <a:p>
                      <a:endParaRPr lang="en-US" dirty="0"/>
                    </a:p>
                  </a:txBody>
                  <a:tcPr/>
                </a:tc>
                <a:extLst>
                  <a:ext uri="{0D108BD9-81ED-4DB2-BD59-A6C34878D82A}">
                    <a16:rowId xmlns:a16="http://schemas.microsoft.com/office/drawing/2014/main" val="2724588774"/>
                  </a:ext>
                </a:extLst>
              </a:tr>
              <a:tr h="632252">
                <a:tc>
                  <a:txBody>
                    <a:bodyPr/>
                    <a:lstStyle/>
                    <a:p>
                      <a:endParaRPr lang="en-US"/>
                    </a:p>
                  </a:txBody>
                  <a:tcPr/>
                </a:tc>
                <a:extLst>
                  <a:ext uri="{0D108BD9-81ED-4DB2-BD59-A6C34878D82A}">
                    <a16:rowId xmlns:a16="http://schemas.microsoft.com/office/drawing/2014/main" val="3539016618"/>
                  </a:ext>
                </a:extLst>
              </a:tr>
              <a:tr h="632252">
                <a:tc>
                  <a:txBody>
                    <a:bodyPr/>
                    <a:lstStyle/>
                    <a:p>
                      <a:endParaRPr lang="en-US" dirty="0"/>
                    </a:p>
                  </a:txBody>
                  <a:tcPr/>
                </a:tc>
                <a:extLst>
                  <a:ext uri="{0D108BD9-81ED-4DB2-BD59-A6C34878D82A}">
                    <a16:rowId xmlns:a16="http://schemas.microsoft.com/office/drawing/2014/main" val="2206547451"/>
                  </a:ext>
                </a:extLst>
              </a:tr>
            </a:tbl>
          </a:graphicData>
        </a:graphic>
      </p:graphicFrame>
      <p:sp>
        <p:nvSpPr>
          <p:cNvPr id="70" name="文本框 69">
            <a:extLst>
              <a:ext uri="{FF2B5EF4-FFF2-40B4-BE49-F238E27FC236}">
                <a16:creationId xmlns:a16="http://schemas.microsoft.com/office/drawing/2014/main" id="{ACE1510C-451D-4A1F-BAC9-FBFEA3FE3286}"/>
              </a:ext>
            </a:extLst>
          </p:cNvPr>
          <p:cNvSpPr txBox="1"/>
          <p:nvPr/>
        </p:nvSpPr>
        <p:spPr>
          <a:xfrm>
            <a:off x="2108310" y="1916081"/>
            <a:ext cx="2289357" cy="369332"/>
          </a:xfrm>
          <a:prstGeom prst="rect">
            <a:avLst/>
          </a:prstGeom>
          <a:noFill/>
        </p:spPr>
        <p:txBody>
          <a:bodyPr wrap="square" rtlCol="0">
            <a:spAutoFit/>
          </a:bodyPr>
          <a:lstStyle/>
          <a:p>
            <a:r>
              <a:rPr lang="en-US" dirty="0"/>
              <a:t>Matrix </a:t>
            </a:r>
            <a:r>
              <a:rPr lang="en-US" b="1" i="1" dirty="0"/>
              <a:t>A</a:t>
            </a:r>
          </a:p>
        </p:txBody>
      </p:sp>
      <p:sp>
        <p:nvSpPr>
          <p:cNvPr id="71" name="文本框 70">
            <a:extLst>
              <a:ext uri="{FF2B5EF4-FFF2-40B4-BE49-F238E27FC236}">
                <a16:creationId xmlns:a16="http://schemas.microsoft.com/office/drawing/2014/main" id="{922F2AEA-6D4A-4691-9F38-D97A1DBA04FA}"/>
              </a:ext>
            </a:extLst>
          </p:cNvPr>
          <p:cNvSpPr txBox="1"/>
          <p:nvPr/>
        </p:nvSpPr>
        <p:spPr>
          <a:xfrm>
            <a:off x="5689723" y="1925680"/>
            <a:ext cx="2289357" cy="369332"/>
          </a:xfrm>
          <a:prstGeom prst="rect">
            <a:avLst/>
          </a:prstGeom>
          <a:noFill/>
        </p:spPr>
        <p:txBody>
          <a:bodyPr wrap="square" rtlCol="0">
            <a:spAutoFit/>
          </a:bodyPr>
          <a:lstStyle/>
          <a:p>
            <a:r>
              <a:rPr lang="en-US" dirty="0"/>
              <a:t>Vector </a:t>
            </a:r>
            <a:r>
              <a:rPr lang="en-US" b="1" i="1" dirty="0"/>
              <a:t>b</a:t>
            </a:r>
          </a:p>
        </p:txBody>
      </p:sp>
      <p:sp>
        <p:nvSpPr>
          <p:cNvPr id="72" name="文本框 71">
            <a:extLst>
              <a:ext uri="{FF2B5EF4-FFF2-40B4-BE49-F238E27FC236}">
                <a16:creationId xmlns:a16="http://schemas.microsoft.com/office/drawing/2014/main" id="{EA669AD2-8EF0-417B-9B84-41F8430D59DB}"/>
              </a:ext>
            </a:extLst>
          </p:cNvPr>
          <p:cNvSpPr txBox="1"/>
          <p:nvPr/>
        </p:nvSpPr>
        <p:spPr>
          <a:xfrm>
            <a:off x="1895407" y="3265652"/>
            <a:ext cx="425805" cy="369332"/>
          </a:xfrm>
          <a:prstGeom prst="rect">
            <a:avLst/>
          </a:prstGeom>
          <a:noFill/>
        </p:spPr>
        <p:txBody>
          <a:bodyPr wrap="square" rtlCol="0">
            <a:spAutoFit/>
          </a:bodyPr>
          <a:lstStyle/>
          <a:p>
            <a:r>
              <a:rPr lang="en-US" dirty="0"/>
              <a:t>1</a:t>
            </a:r>
          </a:p>
        </p:txBody>
      </p:sp>
      <p:sp>
        <p:nvSpPr>
          <p:cNvPr id="73" name="文本框 72">
            <a:extLst>
              <a:ext uri="{FF2B5EF4-FFF2-40B4-BE49-F238E27FC236}">
                <a16:creationId xmlns:a16="http://schemas.microsoft.com/office/drawing/2014/main" id="{3D5A3E5F-6DB3-496A-8725-9641435FEC24}"/>
              </a:ext>
            </a:extLst>
          </p:cNvPr>
          <p:cNvSpPr txBox="1"/>
          <p:nvPr/>
        </p:nvSpPr>
        <p:spPr>
          <a:xfrm>
            <a:off x="2787107" y="3308005"/>
            <a:ext cx="425805" cy="369332"/>
          </a:xfrm>
          <a:prstGeom prst="rect">
            <a:avLst/>
          </a:prstGeom>
          <a:noFill/>
        </p:spPr>
        <p:txBody>
          <a:bodyPr wrap="square" rtlCol="0">
            <a:spAutoFit/>
          </a:bodyPr>
          <a:lstStyle/>
          <a:p>
            <a:r>
              <a:rPr lang="en-US" dirty="0"/>
              <a:t>-1</a:t>
            </a:r>
          </a:p>
        </p:txBody>
      </p:sp>
      <p:sp>
        <p:nvSpPr>
          <p:cNvPr id="74" name="文本框 73">
            <a:extLst>
              <a:ext uri="{FF2B5EF4-FFF2-40B4-BE49-F238E27FC236}">
                <a16:creationId xmlns:a16="http://schemas.microsoft.com/office/drawing/2014/main" id="{DE8C5DC4-6756-4CB3-9E21-BEDB972E8CB0}"/>
              </a:ext>
            </a:extLst>
          </p:cNvPr>
          <p:cNvSpPr txBox="1"/>
          <p:nvPr/>
        </p:nvSpPr>
        <p:spPr>
          <a:xfrm>
            <a:off x="2787106" y="3933853"/>
            <a:ext cx="425805" cy="369332"/>
          </a:xfrm>
          <a:prstGeom prst="rect">
            <a:avLst/>
          </a:prstGeom>
          <a:noFill/>
        </p:spPr>
        <p:txBody>
          <a:bodyPr wrap="square" rtlCol="0">
            <a:spAutoFit/>
          </a:bodyPr>
          <a:lstStyle/>
          <a:p>
            <a:r>
              <a:rPr lang="en-US" dirty="0"/>
              <a:t> 1</a:t>
            </a:r>
          </a:p>
        </p:txBody>
      </p:sp>
      <p:sp>
        <p:nvSpPr>
          <p:cNvPr id="75" name="文本框 74">
            <a:extLst>
              <a:ext uri="{FF2B5EF4-FFF2-40B4-BE49-F238E27FC236}">
                <a16:creationId xmlns:a16="http://schemas.microsoft.com/office/drawing/2014/main" id="{087CFA7B-85EA-4F22-B9A0-D102B52F2689}"/>
              </a:ext>
            </a:extLst>
          </p:cNvPr>
          <p:cNvSpPr txBox="1"/>
          <p:nvPr/>
        </p:nvSpPr>
        <p:spPr>
          <a:xfrm>
            <a:off x="1800851" y="3933853"/>
            <a:ext cx="425805" cy="369332"/>
          </a:xfrm>
          <a:prstGeom prst="rect">
            <a:avLst/>
          </a:prstGeom>
          <a:noFill/>
        </p:spPr>
        <p:txBody>
          <a:bodyPr wrap="square" rtlCol="0">
            <a:spAutoFit/>
          </a:bodyPr>
          <a:lstStyle/>
          <a:p>
            <a:r>
              <a:rPr lang="en-US" dirty="0"/>
              <a:t> -1</a:t>
            </a:r>
          </a:p>
        </p:txBody>
      </p:sp>
      <p:sp>
        <p:nvSpPr>
          <p:cNvPr id="76" name="文本框 75">
            <a:extLst>
              <a:ext uri="{FF2B5EF4-FFF2-40B4-BE49-F238E27FC236}">
                <a16:creationId xmlns:a16="http://schemas.microsoft.com/office/drawing/2014/main" id="{7593058E-9A51-41B6-9E45-35E691B21CCE}"/>
              </a:ext>
            </a:extLst>
          </p:cNvPr>
          <p:cNvSpPr txBox="1"/>
          <p:nvPr/>
        </p:nvSpPr>
        <p:spPr>
          <a:xfrm>
            <a:off x="5831123" y="3265652"/>
            <a:ext cx="660025" cy="369332"/>
          </a:xfrm>
          <a:prstGeom prst="rect">
            <a:avLst/>
          </a:prstGeom>
          <a:noFill/>
        </p:spPr>
        <p:txBody>
          <a:bodyPr wrap="square" rtlCol="0">
            <a:spAutoFit/>
          </a:bodyPr>
          <a:lstStyle/>
          <a:p>
            <a:r>
              <a:rPr lang="en-US" dirty="0"/>
              <a:t> -10</a:t>
            </a:r>
          </a:p>
        </p:txBody>
      </p:sp>
      <p:sp>
        <p:nvSpPr>
          <p:cNvPr id="77" name="文本框 76">
            <a:extLst>
              <a:ext uri="{FF2B5EF4-FFF2-40B4-BE49-F238E27FC236}">
                <a16:creationId xmlns:a16="http://schemas.microsoft.com/office/drawing/2014/main" id="{F4DC72BC-334F-4191-B237-D81C4896D46E}"/>
              </a:ext>
            </a:extLst>
          </p:cNvPr>
          <p:cNvSpPr txBox="1"/>
          <p:nvPr/>
        </p:nvSpPr>
        <p:spPr>
          <a:xfrm>
            <a:off x="5831122" y="3933853"/>
            <a:ext cx="660025" cy="369332"/>
          </a:xfrm>
          <a:prstGeom prst="rect">
            <a:avLst/>
          </a:prstGeom>
          <a:noFill/>
        </p:spPr>
        <p:txBody>
          <a:bodyPr wrap="square" rtlCol="0">
            <a:spAutoFit/>
          </a:bodyPr>
          <a:lstStyle/>
          <a:p>
            <a:r>
              <a:rPr lang="en-US" dirty="0"/>
              <a:t> 10</a:t>
            </a:r>
          </a:p>
        </p:txBody>
      </p:sp>
      <p:sp>
        <p:nvSpPr>
          <p:cNvPr id="3" name="矩形 2">
            <a:extLst>
              <a:ext uri="{FF2B5EF4-FFF2-40B4-BE49-F238E27FC236}">
                <a16:creationId xmlns:a16="http://schemas.microsoft.com/office/drawing/2014/main" id="{6F9E89AF-6665-4D94-AB08-D39F86025940}"/>
              </a:ext>
            </a:extLst>
          </p:cNvPr>
          <p:cNvSpPr/>
          <p:nvPr/>
        </p:nvSpPr>
        <p:spPr>
          <a:xfrm>
            <a:off x="2457450" y="3677337"/>
            <a:ext cx="1940217" cy="142330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矩形 40">
            <a:extLst>
              <a:ext uri="{FF2B5EF4-FFF2-40B4-BE49-F238E27FC236}">
                <a16:creationId xmlns:a16="http://schemas.microsoft.com/office/drawing/2014/main" id="{B0CE52BC-A9DE-4C54-8D60-D97B17B8D4FE}"/>
              </a:ext>
            </a:extLst>
          </p:cNvPr>
          <p:cNvSpPr/>
          <p:nvPr/>
        </p:nvSpPr>
        <p:spPr>
          <a:xfrm>
            <a:off x="5601960" y="3629772"/>
            <a:ext cx="1127453" cy="142330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文本框 3">
            <a:extLst>
              <a:ext uri="{FF2B5EF4-FFF2-40B4-BE49-F238E27FC236}">
                <a16:creationId xmlns:a16="http://schemas.microsoft.com/office/drawing/2014/main" id="{CAD195BA-076F-49B7-AA25-B71BD6728B59}"/>
              </a:ext>
            </a:extLst>
          </p:cNvPr>
          <p:cNvSpPr txBox="1"/>
          <p:nvPr/>
        </p:nvSpPr>
        <p:spPr>
          <a:xfrm>
            <a:off x="3265100" y="180602"/>
            <a:ext cx="3359158" cy="1569660"/>
          </a:xfrm>
          <a:prstGeom prst="rect">
            <a:avLst/>
          </a:prstGeom>
          <a:noFill/>
        </p:spPr>
        <p:txBody>
          <a:bodyPr wrap="square" rtlCol="0">
            <a:spAutoFit/>
          </a:bodyPr>
          <a:lstStyle/>
          <a:p>
            <a:r>
              <a:rPr lang="en-US" sz="2400" i="1" dirty="0"/>
              <a:t>When we add measurement, make sure the coefficient of the </a:t>
            </a:r>
            <a:r>
              <a:rPr lang="en-US" sz="2400" i="1" dirty="0">
                <a:solidFill>
                  <a:srgbClr val="FF0000"/>
                </a:solidFill>
              </a:rPr>
              <a:t>row variable</a:t>
            </a:r>
            <a:r>
              <a:rPr lang="en-US" sz="2400" i="1" dirty="0"/>
              <a:t> is </a:t>
            </a:r>
            <a:r>
              <a:rPr lang="en-US" sz="2400" i="1" dirty="0">
                <a:solidFill>
                  <a:srgbClr val="FF0000"/>
                </a:solidFill>
              </a:rPr>
              <a:t>positive</a:t>
            </a:r>
          </a:p>
        </p:txBody>
      </p:sp>
      <p:grpSp>
        <p:nvGrpSpPr>
          <p:cNvPr id="40" name="组合 39">
            <a:extLst>
              <a:ext uri="{FF2B5EF4-FFF2-40B4-BE49-F238E27FC236}">
                <a16:creationId xmlns:a16="http://schemas.microsoft.com/office/drawing/2014/main" id="{44221A25-B04D-4F54-917E-8B31EEABB83F}"/>
              </a:ext>
            </a:extLst>
          </p:cNvPr>
          <p:cNvGrpSpPr/>
          <p:nvPr/>
        </p:nvGrpSpPr>
        <p:grpSpPr>
          <a:xfrm>
            <a:off x="6572069" y="0"/>
            <a:ext cx="5655404" cy="2807468"/>
            <a:chOff x="260144" y="3562113"/>
            <a:chExt cx="5655404" cy="2807468"/>
          </a:xfrm>
        </p:grpSpPr>
        <mc:AlternateContent xmlns:mc="http://schemas.openxmlformats.org/markup-compatibility/2006" xmlns:a14="http://schemas.microsoft.com/office/drawing/2010/main">
          <mc:Choice Requires="a14">
            <p:sp>
              <p:nvSpPr>
                <p:cNvPr id="42" name="文本框 41">
                  <a:extLst>
                    <a:ext uri="{FF2B5EF4-FFF2-40B4-BE49-F238E27FC236}">
                      <a16:creationId xmlns:a16="http://schemas.microsoft.com/office/drawing/2014/main" id="{62F2988C-980E-45DA-AC04-558B3E9E480C}"/>
                    </a:ext>
                  </a:extLst>
                </p:cNvPr>
                <p:cNvSpPr txBox="1"/>
                <p:nvPr/>
              </p:nvSpPr>
              <p:spPr>
                <a:xfrm>
                  <a:off x="1302049" y="3562113"/>
                  <a:ext cx="495370" cy="4287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𝒙</m:t>
                            </m:r>
                          </m:e>
                          <m:sub>
                            <m:r>
                              <a:rPr lang="en-US" altLang="zh-CN" sz="2400" b="1" i="1" smtClean="0">
                                <a:latin typeface="Cambria Math" panose="02040503050406030204" pitchFamily="18" charset="0"/>
                              </a:rPr>
                              <m:t>𝟎</m:t>
                            </m:r>
                          </m:sub>
                        </m:sSub>
                      </m:oMath>
                    </m:oMathPara>
                  </a14:m>
                  <a:endParaRPr lang="en-US" sz="2400" b="1" dirty="0"/>
                </a:p>
              </p:txBody>
            </p:sp>
          </mc:Choice>
          <mc:Fallback xmlns="">
            <p:sp>
              <p:nvSpPr>
                <p:cNvPr id="42" name="文本框 41">
                  <a:extLst>
                    <a:ext uri="{FF2B5EF4-FFF2-40B4-BE49-F238E27FC236}">
                      <a16:creationId xmlns:a16="http://schemas.microsoft.com/office/drawing/2014/main" id="{62F2988C-980E-45DA-AC04-558B3E9E480C}"/>
                    </a:ext>
                  </a:extLst>
                </p:cNvPr>
                <p:cNvSpPr txBox="1">
                  <a:spLocks noRot="1" noChangeAspect="1" noMove="1" noResize="1" noEditPoints="1" noAdjustHandles="1" noChangeArrowheads="1" noChangeShapeType="1" noTextEdit="1"/>
                </p:cNvSpPr>
                <p:nvPr/>
              </p:nvSpPr>
              <p:spPr>
                <a:xfrm>
                  <a:off x="1302049" y="3562113"/>
                  <a:ext cx="495370" cy="428750"/>
                </a:xfrm>
                <a:prstGeom prst="rect">
                  <a:avLst/>
                </a:prstGeom>
                <a:blipFill>
                  <a:blip r:embed="rId6"/>
                  <a:stretch>
                    <a:fillRect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文本框 42">
                  <a:extLst>
                    <a:ext uri="{FF2B5EF4-FFF2-40B4-BE49-F238E27FC236}">
                      <a16:creationId xmlns:a16="http://schemas.microsoft.com/office/drawing/2014/main" id="{46D7C9D6-A91A-4E19-9EA1-D25A36A1B868}"/>
                    </a:ext>
                  </a:extLst>
                </p:cNvPr>
                <p:cNvSpPr txBox="1"/>
                <p:nvPr/>
              </p:nvSpPr>
              <p:spPr>
                <a:xfrm>
                  <a:off x="3221609" y="3562114"/>
                  <a:ext cx="495370" cy="4287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𝒙</m:t>
                            </m:r>
                          </m:e>
                          <m:sub>
                            <m:r>
                              <a:rPr lang="en-US" altLang="zh-CN" sz="2400" b="1" i="1" smtClean="0">
                                <a:latin typeface="Cambria Math" panose="02040503050406030204" pitchFamily="18" charset="0"/>
                              </a:rPr>
                              <m:t>𝟏</m:t>
                            </m:r>
                          </m:sub>
                        </m:sSub>
                      </m:oMath>
                    </m:oMathPara>
                  </a14:m>
                  <a:endParaRPr lang="en-US" sz="2400" b="1" dirty="0"/>
                </a:p>
              </p:txBody>
            </p:sp>
          </mc:Choice>
          <mc:Fallback xmlns="">
            <p:sp>
              <p:nvSpPr>
                <p:cNvPr id="43" name="文本框 42">
                  <a:extLst>
                    <a:ext uri="{FF2B5EF4-FFF2-40B4-BE49-F238E27FC236}">
                      <a16:creationId xmlns:a16="http://schemas.microsoft.com/office/drawing/2014/main" id="{46D7C9D6-A91A-4E19-9EA1-D25A36A1B868}"/>
                    </a:ext>
                  </a:extLst>
                </p:cNvPr>
                <p:cNvSpPr txBox="1">
                  <a:spLocks noRot="1" noChangeAspect="1" noMove="1" noResize="1" noEditPoints="1" noAdjustHandles="1" noChangeArrowheads="1" noChangeShapeType="1" noTextEdit="1"/>
                </p:cNvSpPr>
                <p:nvPr/>
              </p:nvSpPr>
              <p:spPr>
                <a:xfrm>
                  <a:off x="3221609" y="3562114"/>
                  <a:ext cx="495370" cy="428750"/>
                </a:xfrm>
                <a:prstGeom prst="rect">
                  <a:avLst/>
                </a:prstGeom>
                <a:blipFill>
                  <a:blip r:embed="rId7"/>
                  <a:stretch>
                    <a:fillRect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文本框 43">
                  <a:extLst>
                    <a:ext uri="{FF2B5EF4-FFF2-40B4-BE49-F238E27FC236}">
                      <a16:creationId xmlns:a16="http://schemas.microsoft.com/office/drawing/2014/main" id="{EFF1E351-89C9-49B5-BAB6-6D8A2694E7D8}"/>
                    </a:ext>
                  </a:extLst>
                </p:cNvPr>
                <p:cNvSpPr txBox="1"/>
                <p:nvPr/>
              </p:nvSpPr>
              <p:spPr>
                <a:xfrm>
                  <a:off x="5141169" y="3562114"/>
                  <a:ext cx="495370" cy="4287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𝒙</m:t>
                            </m:r>
                          </m:e>
                          <m:sub>
                            <m:r>
                              <a:rPr lang="en-US" altLang="zh-CN" sz="2400" b="1" i="1" smtClean="0">
                                <a:latin typeface="Cambria Math" panose="02040503050406030204" pitchFamily="18" charset="0"/>
                              </a:rPr>
                              <m:t>𝟐</m:t>
                            </m:r>
                          </m:sub>
                        </m:sSub>
                      </m:oMath>
                    </m:oMathPara>
                  </a14:m>
                  <a:endParaRPr lang="en-US" sz="2400" b="1" dirty="0"/>
                </a:p>
              </p:txBody>
            </p:sp>
          </mc:Choice>
          <mc:Fallback xmlns="">
            <p:sp>
              <p:nvSpPr>
                <p:cNvPr id="44" name="文本框 43">
                  <a:extLst>
                    <a:ext uri="{FF2B5EF4-FFF2-40B4-BE49-F238E27FC236}">
                      <a16:creationId xmlns:a16="http://schemas.microsoft.com/office/drawing/2014/main" id="{EFF1E351-89C9-49B5-BAB6-6D8A2694E7D8}"/>
                    </a:ext>
                  </a:extLst>
                </p:cNvPr>
                <p:cNvSpPr txBox="1">
                  <a:spLocks noRot="1" noChangeAspect="1" noMove="1" noResize="1" noEditPoints="1" noAdjustHandles="1" noChangeArrowheads="1" noChangeShapeType="1" noTextEdit="1"/>
                </p:cNvSpPr>
                <p:nvPr/>
              </p:nvSpPr>
              <p:spPr>
                <a:xfrm>
                  <a:off x="5141169" y="3562114"/>
                  <a:ext cx="495370" cy="428750"/>
                </a:xfrm>
                <a:prstGeom prst="rect">
                  <a:avLst/>
                </a:prstGeom>
                <a:blipFill>
                  <a:blip r:embed="rId8"/>
                  <a:stretch>
                    <a:fillRect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文本框 44">
                  <a:extLst>
                    <a:ext uri="{FF2B5EF4-FFF2-40B4-BE49-F238E27FC236}">
                      <a16:creationId xmlns:a16="http://schemas.microsoft.com/office/drawing/2014/main" id="{F8CC38B8-EEF6-4D33-B00A-5C8E5EF1C32E}"/>
                    </a:ext>
                  </a:extLst>
                </p:cNvPr>
                <p:cNvSpPr txBox="1"/>
                <p:nvPr/>
              </p:nvSpPr>
              <p:spPr>
                <a:xfrm>
                  <a:off x="3099500" y="5940831"/>
                  <a:ext cx="495370" cy="4287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𝒍</m:t>
                            </m:r>
                          </m:e>
                          <m:sub>
                            <m:r>
                              <a:rPr lang="en-US" altLang="zh-CN" sz="2400" b="1" i="1" smtClean="0">
                                <a:latin typeface="Cambria Math" panose="02040503050406030204" pitchFamily="18" charset="0"/>
                              </a:rPr>
                              <m:t>𝟎</m:t>
                            </m:r>
                          </m:sub>
                        </m:sSub>
                      </m:oMath>
                    </m:oMathPara>
                  </a14:m>
                  <a:endParaRPr lang="en-US" sz="2400" b="1" dirty="0"/>
                </a:p>
              </p:txBody>
            </p:sp>
          </mc:Choice>
          <mc:Fallback xmlns="">
            <p:sp>
              <p:nvSpPr>
                <p:cNvPr id="45" name="文本框 44">
                  <a:extLst>
                    <a:ext uri="{FF2B5EF4-FFF2-40B4-BE49-F238E27FC236}">
                      <a16:creationId xmlns:a16="http://schemas.microsoft.com/office/drawing/2014/main" id="{F8CC38B8-EEF6-4D33-B00A-5C8E5EF1C32E}"/>
                    </a:ext>
                  </a:extLst>
                </p:cNvPr>
                <p:cNvSpPr txBox="1">
                  <a:spLocks noRot="1" noChangeAspect="1" noMove="1" noResize="1" noEditPoints="1" noAdjustHandles="1" noChangeArrowheads="1" noChangeShapeType="1" noTextEdit="1"/>
                </p:cNvSpPr>
                <p:nvPr/>
              </p:nvSpPr>
              <p:spPr>
                <a:xfrm>
                  <a:off x="3099500" y="5940831"/>
                  <a:ext cx="495370" cy="428750"/>
                </a:xfrm>
                <a:prstGeom prst="rect">
                  <a:avLst/>
                </a:prstGeom>
                <a:blipFill>
                  <a:blip r:embed="rId9"/>
                  <a:stretch>
                    <a:fillRect b="-985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文本框 45">
                  <a:extLst>
                    <a:ext uri="{FF2B5EF4-FFF2-40B4-BE49-F238E27FC236}">
                      <a16:creationId xmlns:a16="http://schemas.microsoft.com/office/drawing/2014/main" id="{B1A48566-B606-411D-A993-F6D6D610B154}"/>
                    </a:ext>
                  </a:extLst>
                </p:cNvPr>
                <p:cNvSpPr txBox="1"/>
                <p:nvPr/>
              </p:nvSpPr>
              <p:spPr>
                <a:xfrm>
                  <a:off x="1924567" y="3891202"/>
                  <a:ext cx="1173155"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600" b="1" i="1" smtClean="0">
                                <a:latin typeface="Cambria Math" panose="02040503050406030204" pitchFamily="18" charset="0"/>
                              </a:rPr>
                            </m:ctrlPr>
                          </m:sSubPr>
                          <m:e>
                            <m:r>
                              <a:rPr lang="en-US" altLang="zh-CN" sz="1600" b="1" i="1" smtClean="0">
                                <a:latin typeface="Cambria Math" panose="02040503050406030204" pitchFamily="18" charset="0"/>
                              </a:rPr>
                              <m:t>𝒖</m:t>
                            </m:r>
                          </m:e>
                          <m:sub>
                            <m:r>
                              <a:rPr lang="en-US" altLang="zh-CN" sz="1600" b="1" i="1" smtClean="0">
                                <a:latin typeface="Cambria Math" panose="02040503050406030204" pitchFamily="18" charset="0"/>
                              </a:rPr>
                              <m:t>𝟎𝟏</m:t>
                            </m:r>
                          </m:sub>
                        </m:sSub>
                        <m:r>
                          <a:rPr lang="en-US" altLang="zh-CN" sz="1600" b="1" i="1" smtClean="0">
                            <a:latin typeface="Cambria Math" panose="02040503050406030204" pitchFamily="18" charset="0"/>
                          </a:rPr>
                          <m:t>=</m:t>
                        </m:r>
                        <m:r>
                          <a:rPr lang="en-US" altLang="zh-CN" sz="1600" b="1" i="1" smtClean="0">
                            <a:latin typeface="Cambria Math" panose="02040503050406030204" pitchFamily="18" charset="0"/>
                          </a:rPr>
                          <m:t>𝟏𝟎</m:t>
                        </m:r>
                      </m:oMath>
                    </m:oMathPara>
                  </a14:m>
                  <a:endParaRPr lang="en-US" sz="1600" b="1" dirty="0"/>
                </a:p>
              </p:txBody>
            </p:sp>
          </mc:Choice>
          <mc:Fallback xmlns="">
            <p:sp>
              <p:nvSpPr>
                <p:cNvPr id="46" name="文本框 45">
                  <a:extLst>
                    <a:ext uri="{FF2B5EF4-FFF2-40B4-BE49-F238E27FC236}">
                      <a16:creationId xmlns:a16="http://schemas.microsoft.com/office/drawing/2014/main" id="{B1A48566-B606-411D-A993-F6D6D610B154}"/>
                    </a:ext>
                  </a:extLst>
                </p:cNvPr>
                <p:cNvSpPr txBox="1">
                  <a:spLocks noRot="1" noChangeAspect="1" noMove="1" noResize="1" noEditPoints="1" noAdjustHandles="1" noChangeArrowheads="1" noChangeShapeType="1" noTextEdit="1"/>
                </p:cNvSpPr>
                <p:nvPr/>
              </p:nvSpPr>
              <p:spPr>
                <a:xfrm>
                  <a:off x="1924567" y="3891202"/>
                  <a:ext cx="1173155" cy="338554"/>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文本框 46">
                  <a:extLst>
                    <a:ext uri="{FF2B5EF4-FFF2-40B4-BE49-F238E27FC236}">
                      <a16:creationId xmlns:a16="http://schemas.microsoft.com/office/drawing/2014/main" id="{83D12B2A-5F72-48D8-9682-F31D46EEB04D}"/>
                    </a:ext>
                  </a:extLst>
                </p:cNvPr>
                <p:cNvSpPr txBox="1"/>
                <p:nvPr/>
              </p:nvSpPr>
              <p:spPr>
                <a:xfrm>
                  <a:off x="804778" y="4908274"/>
                  <a:ext cx="161690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𝒎</m:t>
                            </m:r>
                          </m:e>
                          <m:sub>
                            <m:r>
                              <a:rPr lang="en-US" altLang="zh-CN" b="1" i="1" smtClean="0">
                                <a:latin typeface="Cambria Math" panose="02040503050406030204" pitchFamily="18" charset="0"/>
                              </a:rPr>
                              <m:t>𝟎𝟎</m:t>
                            </m:r>
                          </m:sub>
                        </m:sSub>
                        <m:r>
                          <a:rPr lang="en-US" altLang="zh-CN" b="1" i="1" smtClean="0">
                            <a:latin typeface="Cambria Math" panose="02040503050406030204" pitchFamily="18" charset="0"/>
                          </a:rPr>
                          <m:t>=</m:t>
                        </m:r>
                        <m:r>
                          <a:rPr lang="en-US" altLang="zh-CN" b="1" i="1" smtClean="0">
                            <a:latin typeface="Cambria Math" panose="02040503050406030204" pitchFamily="18" charset="0"/>
                          </a:rPr>
                          <m:t>𝟏𝟓</m:t>
                        </m:r>
                      </m:oMath>
                    </m:oMathPara>
                  </a14:m>
                  <a:endParaRPr lang="en-US" b="1" dirty="0"/>
                </a:p>
              </p:txBody>
            </p:sp>
          </mc:Choice>
          <mc:Fallback xmlns="">
            <p:sp>
              <p:nvSpPr>
                <p:cNvPr id="47" name="文本框 46">
                  <a:extLst>
                    <a:ext uri="{FF2B5EF4-FFF2-40B4-BE49-F238E27FC236}">
                      <a16:creationId xmlns:a16="http://schemas.microsoft.com/office/drawing/2014/main" id="{83D12B2A-5F72-48D8-9682-F31D46EEB04D}"/>
                    </a:ext>
                  </a:extLst>
                </p:cNvPr>
                <p:cNvSpPr txBox="1">
                  <a:spLocks noRot="1" noChangeAspect="1" noMove="1" noResize="1" noEditPoints="1" noAdjustHandles="1" noChangeArrowheads="1" noChangeShapeType="1" noTextEdit="1"/>
                </p:cNvSpPr>
                <p:nvPr/>
              </p:nvSpPr>
              <p:spPr>
                <a:xfrm>
                  <a:off x="804778" y="4908274"/>
                  <a:ext cx="1616905" cy="369332"/>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文本框 47">
                  <a:extLst>
                    <a:ext uri="{FF2B5EF4-FFF2-40B4-BE49-F238E27FC236}">
                      <a16:creationId xmlns:a16="http://schemas.microsoft.com/office/drawing/2014/main" id="{D7F94A6B-BC93-41D5-902D-1B60E9BFA745}"/>
                    </a:ext>
                  </a:extLst>
                </p:cNvPr>
                <p:cNvSpPr txBox="1"/>
                <p:nvPr/>
              </p:nvSpPr>
              <p:spPr>
                <a:xfrm>
                  <a:off x="2478666" y="4852376"/>
                  <a:ext cx="1611254"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600" b="1" i="1" smtClean="0">
                                <a:latin typeface="Cambria Math" panose="02040503050406030204" pitchFamily="18" charset="0"/>
                              </a:rPr>
                            </m:ctrlPr>
                          </m:sSubPr>
                          <m:e>
                            <m:r>
                              <a:rPr lang="en-US" altLang="zh-CN" sz="1600" b="1" i="1" smtClean="0">
                                <a:latin typeface="Cambria Math" panose="02040503050406030204" pitchFamily="18" charset="0"/>
                              </a:rPr>
                              <m:t>𝒎</m:t>
                            </m:r>
                          </m:e>
                          <m:sub>
                            <m:r>
                              <a:rPr lang="en-US" altLang="zh-CN" sz="1600" b="1" i="1" smtClean="0">
                                <a:latin typeface="Cambria Math" panose="02040503050406030204" pitchFamily="18" charset="0"/>
                              </a:rPr>
                              <m:t>𝟏𝟎</m:t>
                            </m:r>
                          </m:sub>
                        </m:sSub>
                        <m:r>
                          <a:rPr lang="en-US" altLang="zh-CN" sz="1600" b="1" i="1" smtClean="0">
                            <a:latin typeface="Cambria Math" panose="02040503050406030204" pitchFamily="18" charset="0"/>
                          </a:rPr>
                          <m:t>=</m:t>
                        </m:r>
                        <m:r>
                          <a:rPr lang="en-US" altLang="zh-CN" sz="1600" b="1" i="1" smtClean="0">
                            <a:latin typeface="Cambria Math" panose="02040503050406030204" pitchFamily="18" charset="0"/>
                          </a:rPr>
                          <m:t>𝟓</m:t>
                        </m:r>
                      </m:oMath>
                    </m:oMathPara>
                  </a14:m>
                  <a:endParaRPr lang="en-US" sz="2400" b="1" dirty="0"/>
                </a:p>
              </p:txBody>
            </p:sp>
          </mc:Choice>
          <mc:Fallback xmlns="">
            <p:sp>
              <p:nvSpPr>
                <p:cNvPr id="48" name="文本框 47">
                  <a:extLst>
                    <a:ext uri="{FF2B5EF4-FFF2-40B4-BE49-F238E27FC236}">
                      <a16:creationId xmlns:a16="http://schemas.microsoft.com/office/drawing/2014/main" id="{D7F94A6B-BC93-41D5-902D-1B60E9BFA745}"/>
                    </a:ext>
                  </a:extLst>
                </p:cNvPr>
                <p:cNvSpPr txBox="1">
                  <a:spLocks noRot="1" noChangeAspect="1" noMove="1" noResize="1" noEditPoints="1" noAdjustHandles="1" noChangeArrowheads="1" noChangeShapeType="1" noTextEdit="1"/>
                </p:cNvSpPr>
                <p:nvPr/>
              </p:nvSpPr>
              <p:spPr>
                <a:xfrm>
                  <a:off x="2478666" y="4852376"/>
                  <a:ext cx="1611254" cy="338554"/>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文本框 48">
                  <a:extLst>
                    <a:ext uri="{FF2B5EF4-FFF2-40B4-BE49-F238E27FC236}">
                      <a16:creationId xmlns:a16="http://schemas.microsoft.com/office/drawing/2014/main" id="{05CFF0BF-116F-45E6-B27B-3C1EEFF9EFD6}"/>
                    </a:ext>
                  </a:extLst>
                </p:cNvPr>
                <p:cNvSpPr txBox="1"/>
                <p:nvPr/>
              </p:nvSpPr>
              <p:spPr>
                <a:xfrm>
                  <a:off x="4304295" y="5001401"/>
                  <a:ext cx="1611253" cy="369332"/>
                </a:xfrm>
                <a:prstGeom prst="rect">
                  <a:avLst/>
                </a:prstGeom>
                <a:noFill/>
              </p:spPr>
              <p:txBody>
                <a:bodyPr wrap="square" rtlCol="0">
                  <a:spAutoFit/>
                </a:bodyPr>
                <a:lstStyle/>
                <a:p>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𝒎</m:t>
                          </m:r>
                        </m:e>
                        <m:sub>
                          <m:r>
                            <a:rPr lang="en-US" altLang="zh-CN" b="1" i="1" smtClean="0">
                              <a:latin typeface="Cambria Math" panose="02040503050406030204" pitchFamily="18" charset="0"/>
                            </a:rPr>
                            <m:t>𝟐𝟎</m:t>
                          </m:r>
                        </m:sub>
                      </m:sSub>
                    </m:oMath>
                  </a14:m>
                  <a:r>
                    <a:rPr lang="en-US" b="1" dirty="0"/>
                    <a:t>=8</a:t>
                  </a:r>
                  <a:endParaRPr lang="en-US" sz="2400" b="1" dirty="0"/>
                </a:p>
              </p:txBody>
            </p:sp>
          </mc:Choice>
          <mc:Fallback xmlns="">
            <p:sp>
              <p:nvSpPr>
                <p:cNvPr id="49" name="文本框 48">
                  <a:extLst>
                    <a:ext uri="{FF2B5EF4-FFF2-40B4-BE49-F238E27FC236}">
                      <a16:creationId xmlns:a16="http://schemas.microsoft.com/office/drawing/2014/main" id="{05CFF0BF-116F-45E6-B27B-3C1EEFF9EFD6}"/>
                    </a:ext>
                  </a:extLst>
                </p:cNvPr>
                <p:cNvSpPr txBox="1">
                  <a:spLocks noRot="1" noChangeAspect="1" noMove="1" noResize="1" noEditPoints="1" noAdjustHandles="1" noChangeArrowheads="1" noChangeShapeType="1" noTextEdit="1"/>
                </p:cNvSpPr>
                <p:nvPr/>
              </p:nvSpPr>
              <p:spPr>
                <a:xfrm>
                  <a:off x="4304295" y="5001401"/>
                  <a:ext cx="1611253" cy="369332"/>
                </a:xfrm>
                <a:prstGeom prst="rect">
                  <a:avLst/>
                </a:prstGeom>
                <a:blipFill>
                  <a:blip r:embed="rId13"/>
                  <a:stretch>
                    <a:fillRect t="-8197" b="-24590"/>
                  </a:stretch>
                </a:blipFill>
              </p:spPr>
              <p:txBody>
                <a:bodyPr/>
                <a:lstStyle/>
                <a:p>
                  <a:r>
                    <a:rPr lang="en-US">
                      <a:noFill/>
                    </a:rPr>
                    <a:t> </a:t>
                  </a:r>
                </a:p>
              </p:txBody>
            </p:sp>
          </mc:Fallback>
        </mc:AlternateContent>
        <p:sp>
          <p:nvSpPr>
            <p:cNvPr id="50" name="椭圆 49">
              <a:extLst>
                <a:ext uri="{FF2B5EF4-FFF2-40B4-BE49-F238E27FC236}">
                  <a16:creationId xmlns:a16="http://schemas.microsoft.com/office/drawing/2014/main" id="{8F0DF8EC-2CDC-4D60-9666-EB4101041828}"/>
                </a:ext>
              </a:extLst>
            </p:cNvPr>
            <p:cNvSpPr/>
            <p:nvPr/>
          </p:nvSpPr>
          <p:spPr>
            <a:xfrm>
              <a:off x="1385851" y="4122636"/>
              <a:ext cx="428750" cy="428750"/>
            </a:xfrm>
            <a:prstGeom prst="ellipse">
              <a:avLst/>
            </a:prstGeom>
            <a:solidFill>
              <a:srgbClr val="FF0000"/>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椭圆 50">
              <a:extLst>
                <a:ext uri="{FF2B5EF4-FFF2-40B4-BE49-F238E27FC236}">
                  <a16:creationId xmlns:a16="http://schemas.microsoft.com/office/drawing/2014/main" id="{B913D50D-FD06-4376-A111-8BDC11127A59}"/>
                </a:ext>
              </a:extLst>
            </p:cNvPr>
            <p:cNvSpPr/>
            <p:nvPr/>
          </p:nvSpPr>
          <p:spPr>
            <a:xfrm>
              <a:off x="3221609" y="4122636"/>
              <a:ext cx="428750" cy="428750"/>
            </a:xfrm>
            <a:prstGeom prst="ellipse">
              <a:avLst/>
            </a:prstGeom>
            <a:solidFill>
              <a:srgbClr val="FF0000"/>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椭圆 51">
              <a:extLst>
                <a:ext uri="{FF2B5EF4-FFF2-40B4-BE49-F238E27FC236}">
                  <a16:creationId xmlns:a16="http://schemas.microsoft.com/office/drawing/2014/main" id="{58872A9F-CF59-4736-B4C1-3A26830227D6}"/>
                </a:ext>
              </a:extLst>
            </p:cNvPr>
            <p:cNvSpPr/>
            <p:nvPr/>
          </p:nvSpPr>
          <p:spPr>
            <a:xfrm>
              <a:off x="5353779" y="4122636"/>
              <a:ext cx="428750" cy="428750"/>
            </a:xfrm>
            <a:prstGeom prst="ellipse">
              <a:avLst/>
            </a:prstGeom>
            <a:solidFill>
              <a:srgbClr val="FF0000"/>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椭圆 52">
              <a:extLst>
                <a:ext uri="{FF2B5EF4-FFF2-40B4-BE49-F238E27FC236}">
                  <a16:creationId xmlns:a16="http://schemas.microsoft.com/office/drawing/2014/main" id="{37E45C86-E8B5-4E9D-8FDD-86B2C31B7C92}"/>
                </a:ext>
              </a:extLst>
            </p:cNvPr>
            <p:cNvSpPr/>
            <p:nvPr/>
          </p:nvSpPr>
          <p:spPr>
            <a:xfrm>
              <a:off x="3070022" y="5491921"/>
              <a:ext cx="428750" cy="428750"/>
            </a:xfrm>
            <a:prstGeom prst="ellipse">
              <a:avLst/>
            </a:prstGeom>
            <a:solidFill>
              <a:srgbClr val="00B050"/>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4" name="直接箭头连接符 53">
              <a:extLst>
                <a:ext uri="{FF2B5EF4-FFF2-40B4-BE49-F238E27FC236}">
                  <a16:creationId xmlns:a16="http://schemas.microsoft.com/office/drawing/2014/main" id="{741C5F72-0A07-40A1-9C14-CC381E0F3C33}"/>
                </a:ext>
              </a:extLst>
            </p:cNvPr>
            <p:cNvCxnSpPr>
              <a:cxnSpLocks/>
              <a:stCxn id="50" idx="6"/>
              <a:endCxn id="51" idx="2"/>
            </p:cNvCxnSpPr>
            <p:nvPr/>
          </p:nvCxnSpPr>
          <p:spPr>
            <a:xfrm>
              <a:off x="1814600" y="4337011"/>
              <a:ext cx="140700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直接箭头连接符 54">
              <a:extLst>
                <a:ext uri="{FF2B5EF4-FFF2-40B4-BE49-F238E27FC236}">
                  <a16:creationId xmlns:a16="http://schemas.microsoft.com/office/drawing/2014/main" id="{2B2A4D9F-D60D-426F-B40B-8E342D8917D7}"/>
                </a:ext>
              </a:extLst>
            </p:cNvPr>
            <p:cNvCxnSpPr>
              <a:cxnSpLocks/>
              <a:stCxn id="51" idx="6"/>
              <a:endCxn id="52" idx="2"/>
            </p:cNvCxnSpPr>
            <p:nvPr/>
          </p:nvCxnSpPr>
          <p:spPr>
            <a:xfrm>
              <a:off x="3650359" y="4337011"/>
              <a:ext cx="170342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直接箭头连接符 55">
              <a:extLst>
                <a:ext uri="{FF2B5EF4-FFF2-40B4-BE49-F238E27FC236}">
                  <a16:creationId xmlns:a16="http://schemas.microsoft.com/office/drawing/2014/main" id="{EC48CF29-19A9-4A10-B14E-CBE54A88CA8B}"/>
                </a:ext>
              </a:extLst>
            </p:cNvPr>
            <p:cNvCxnSpPr>
              <a:cxnSpLocks/>
              <a:stCxn id="50" idx="5"/>
              <a:endCxn id="53" idx="1"/>
            </p:cNvCxnSpPr>
            <p:nvPr/>
          </p:nvCxnSpPr>
          <p:spPr>
            <a:xfrm>
              <a:off x="1751812" y="4488597"/>
              <a:ext cx="1380999" cy="106611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直接箭头连接符 56">
              <a:extLst>
                <a:ext uri="{FF2B5EF4-FFF2-40B4-BE49-F238E27FC236}">
                  <a16:creationId xmlns:a16="http://schemas.microsoft.com/office/drawing/2014/main" id="{291FA084-4F8D-47FF-9DAF-FD711A2E5489}"/>
                </a:ext>
              </a:extLst>
            </p:cNvPr>
            <p:cNvCxnSpPr>
              <a:cxnSpLocks/>
              <a:stCxn id="51" idx="4"/>
              <a:endCxn id="53" idx="7"/>
            </p:cNvCxnSpPr>
            <p:nvPr/>
          </p:nvCxnSpPr>
          <p:spPr>
            <a:xfrm flipH="1">
              <a:off x="3435984" y="4551386"/>
              <a:ext cx="1" cy="100332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直接箭头连接符 57">
              <a:extLst>
                <a:ext uri="{FF2B5EF4-FFF2-40B4-BE49-F238E27FC236}">
                  <a16:creationId xmlns:a16="http://schemas.microsoft.com/office/drawing/2014/main" id="{C979BAD8-8A4E-471E-9968-285E2CCD7ED5}"/>
                </a:ext>
              </a:extLst>
            </p:cNvPr>
            <p:cNvCxnSpPr>
              <a:cxnSpLocks/>
              <a:stCxn id="52" idx="3"/>
              <a:endCxn id="53" idx="6"/>
            </p:cNvCxnSpPr>
            <p:nvPr/>
          </p:nvCxnSpPr>
          <p:spPr>
            <a:xfrm flipH="1">
              <a:off x="3498772" y="4488597"/>
              <a:ext cx="1917796" cy="121769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直接连接符 58">
              <a:extLst>
                <a:ext uri="{FF2B5EF4-FFF2-40B4-BE49-F238E27FC236}">
                  <a16:creationId xmlns:a16="http://schemas.microsoft.com/office/drawing/2014/main" id="{5747DE67-46B9-42DB-9C6A-7CD75FC2A46C}"/>
                </a:ext>
              </a:extLst>
            </p:cNvPr>
            <p:cNvCxnSpPr>
              <a:endCxn id="50" idx="2"/>
            </p:cNvCxnSpPr>
            <p:nvPr/>
          </p:nvCxnSpPr>
          <p:spPr>
            <a:xfrm>
              <a:off x="967244" y="4337011"/>
              <a:ext cx="41860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0" name="文本框 59">
                  <a:extLst>
                    <a:ext uri="{FF2B5EF4-FFF2-40B4-BE49-F238E27FC236}">
                      <a16:creationId xmlns:a16="http://schemas.microsoft.com/office/drawing/2014/main" id="{BE414F49-917C-498E-B4B1-EE564326ABF4}"/>
                    </a:ext>
                  </a:extLst>
                </p:cNvPr>
                <p:cNvSpPr txBox="1"/>
                <p:nvPr/>
              </p:nvSpPr>
              <p:spPr>
                <a:xfrm>
                  <a:off x="260144" y="3857343"/>
                  <a:ext cx="953107"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600" b="1" i="1" smtClean="0">
                                <a:latin typeface="Cambria Math" panose="02040503050406030204" pitchFamily="18" charset="0"/>
                              </a:rPr>
                            </m:ctrlPr>
                          </m:sSubPr>
                          <m:e>
                            <m:r>
                              <a:rPr lang="en-US" altLang="zh-CN" sz="1600" b="1" i="1" smtClean="0">
                                <a:latin typeface="Cambria Math" panose="02040503050406030204" pitchFamily="18" charset="0"/>
                              </a:rPr>
                              <m:t>𝒖</m:t>
                            </m:r>
                          </m:e>
                          <m:sub>
                            <m:r>
                              <a:rPr lang="en-US" altLang="zh-CN" sz="1600" b="1" i="1" smtClean="0">
                                <a:latin typeface="Cambria Math" panose="02040503050406030204" pitchFamily="18" charset="0"/>
                              </a:rPr>
                              <m:t>𝟎</m:t>
                            </m:r>
                          </m:sub>
                        </m:sSub>
                        <m:r>
                          <a:rPr lang="en-US" altLang="zh-CN" sz="1600" b="1" i="1" smtClean="0">
                            <a:latin typeface="Cambria Math" panose="02040503050406030204" pitchFamily="18" charset="0"/>
                          </a:rPr>
                          <m:t>=−</m:t>
                        </m:r>
                        <m:r>
                          <a:rPr lang="en-US" altLang="zh-CN" sz="1600" b="1" i="1" smtClean="0">
                            <a:latin typeface="Cambria Math" panose="02040503050406030204" pitchFamily="18" charset="0"/>
                          </a:rPr>
                          <m:t>𝟐</m:t>
                        </m:r>
                      </m:oMath>
                    </m:oMathPara>
                  </a14:m>
                  <a:endParaRPr lang="en-US" sz="1600" b="1" dirty="0"/>
                </a:p>
              </p:txBody>
            </p:sp>
          </mc:Choice>
          <mc:Fallback xmlns="">
            <p:sp>
              <p:nvSpPr>
                <p:cNvPr id="60" name="文本框 59">
                  <a:extLst>
                    <a:ext uri="{FF2B5EF4-FFF2-40B4-BE49-F238E27FC236}">
                      <a16:creationId xmlns:a16="http://schemas.microsoft.com/office/drawing/2014/main" id="{BE414F49-917C-498E-B4B1-EE564326ABF4}"/>
                    </a:ext>
                  </a:extLst>
                </p:cNvPr>
                <p:cNvSpPr txBox="1">
                  <a:spLocks noRot="1" noChangeAspect="1" noMove="1" noResize="1" noEditPoints="1" noAdjustHandles="1" noChangeArrowheads="1" noChangeShapeType="1" noTextEdit="1"/>
                </p:cNvSpPr>
                <p:nvPr/>
              </p:nvSpPr>
              <p:spPr>
                <a:xfrm>
                  <a:off x="260144" y="3857343"/>
                  <a:ext cx="953107" cy="338554"/>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文本框 60">
                  <a:extLst>
                    <a:ext uri="{FF2B5EF4-FFF2-40B4-BE49-F238E27FC236}">
                      <a16:creationId xmlns:a16="http://schemas.microsoft.com/office/drawing/2014/main" id="{6D1D9B2D-3698-41CB-AE8C-6C6FA38E7448}"/>
                    </a:ext>
                  </a:extLst>
                </p:cNvPr>
                <p:cNvSpPr txBox="1"/>
                <p:nvPr/>
              </p:nvSpPr>
              <p:spPr>
                <a:xfrm>
                  <a:off x="3805777" y="3913478"/>
                  <a:ext cx="1173155"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600" b="1" i="1" smtClean="0">
                                <a:latin typeface="Cambria Math" panose="02040503050406030204" pitchFamily="18" charset="0"/>
                              </a:rPr>
                            </m:ctrlPr>
                          </m:sSubPr>
                          <m:e>
                            <m:r>
                              <a:rPr lang="en-US" altLang="zh-CN" sz="1600" b="1" i="1" smtClean="0">
                                <a:latin typeface="Cambria Math" panose="02040503050406030204" pitchFamily="18" charset="0"/>
                              </a:rPr>
                              <m:t>𝒖</m:t>
                            </m:r>
                          </m:e>
                          <m:sub>
                            <m:r>
                              <a:rPr lang="en-US" altLang="zh-CN" sz="1600" b="1" i="1" smtClean="0">
                                <a:latin typeface="Cambria Math" panose="02040503050406030204" pitchFamily="18" charset="0"/>
                              </a:rPr>
                              <m:t>𝟏𝟐</m:t>
                            </m:r>
                          </m:sub>
                        </m:sSub>
                        <m:r>
                          <a:rPr lang="en-US" altLang="zh-CN" sz="1600" b="1" i="1" smtClean="0">
                            <a:latin typeface="Cambria Math" panose="02040503050406030204" pitchFamily="18" charset="0"/>
                          </a:rPr>
                          <m:t>=−</m:t>
                        </m:r>
                        <m:r>
                          <a:rPr lang="en-US" altLang="zh-CN" sz="1600" b="1" i="1" smtClean="0">
                            <a:latin typeface="Cambria Math" panose="02040503050406030204" pitchFamily="18" charset="0"/>
                          </a:rPr>
                          <m:t>𝟑</m:t>
                        </m:r>
                      </m:oMath>
                    </m:oMathPara>
                  </a14:m>
                  <a:endParaRPr lang="en-US" sz="1600" b="1" dirty="0"/>
                </a:p>
              </p:txBody>
            </p:sp>
          </mc:Choice>
          <mc:Fallback xmlns="">
            <p:sp>
              <p:nvSpPr>
                <p:cNvPr id="61" name="文本框 60">
                  <a:extLst>
                    <a:ext uri="{FF2B5EF4-FFF2-40B4-BE49-F238E27FC236}">
                      <a16:creationId xmlns:a16="http://schemas.microsoft.com/office/drawing/2014/main" id="{6D1D9B2D-3698-41CB-AE8C-6C6FA38E7448}"/>
                    </a:ext>
                  </a:extLst>
                </p:cNvPr>
                <p:cNvSpPr txBox="1">
                  <a:spLocks noRot="1" noChangeAspect="1" noMove="1" noResize="1" noEditPoints="1" noAdjustHandles="1" noChangeArrowheads="1" noChangeShapeType="1" noTextEdit="1"/>
                </p:cNvSpPr>
                <p:nvPr/>
              </p:nvSpPr>
              <p:spPr>
                <a:xfrm>
                  <a:off x="3805777" y="3913478"/>
                  <a:ext cx="1173155" cy="338554"/>
                </a:xfrm>
                <a:prstGeom prst="rect">
                  <a:avLst/>
                </a:prstGeom>
                <a:blipFill>
                  <a:blip r:embed="rId15"/>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80FED276-7541-4EAB-8754-EE328A4FAABB}"/>
                  </a:ext>
                </a:extLst>
              </p:cNvPr>
              <p:cNvSpPr/>
              <p:nvPr/>
            </p:nvSpPr>
            <p:spPr>
              <a:xfrm>
                <a:off x="461649" y="953591"/>
                <a:ext cx="2867516" cy="45967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i="1">
                              <a:latin typeface="Cambria Math" panose="02040503050406030204" pitchFamily="18" charset="0"/>
                            </a:rPr>
                          </m:ctrlPr>
                        </m:sSupPr>
                        <m:e>
                          <m:r>
                            <a:rPr lang="en-US" b="1" i="1">
                              <a:latin typeface="Cambria Math" panose="02040503050406030204" pitchFamily="18" charset="0"/>
                              <a:ea typeface="Cambria Math" panose="02040503050406030204" pitchFamily="18" charset="0"/>
                            </a:rPr>
                            <m:t>𝝁</m:t>
                          </m:r>
                        </m:e>
                        <m:sup>
                          <m:r>
                            <a:rPr lang="en-US" i="1">
                              <a:latin typeface="Cambria Math" panose="02040503050406030204" pitchFamily="18" charset="0"/>
                              <a:ea typeface="Cambria Math" panose="02040503050406030204" pitchFamily="18" charset="0"/>
                            </a:rPr>
                            <m:t>∗</m:t>
                          </m:r>
                        </m:sup>
                      </m:sSup>
                      <m:r>
                        <a:rPr lang="en-US" i="1">
                          <a:latin typeface="Cambria Math" panose="02040503050406030204" pitchFamily="18" charset="0"/>
                        </a:rPr>
                        <m:t>=</m:t>
                      </m:r>
                      <m:r>
                        <a:rPr lang="en-US" i="1">
                          <a:latin typeface="Cambria Math" panose="02040503050406030204" pitchFamily="18" charset="0"/>
                        </a:rPr>
                        <m:t>𝑎𝑟𝑔𝑚𝑖𝑛</m:t>
                      </m:r>
                      <m:r>
                        <a:rPr lang="en-US" i="1">
                          <a:latin typeface="Cambria Math" panose="02040503050406030204" pitchFamily="18" charset="0"/>
                        </a:rPr>
                        <m:t>(</m:t>
                      </m:r>
                      <m:sSup>
                        <m:sSupPr>
                          <m:ctrlPr>
                            <a:rPr lang="en-US" i="1">
                              <a:latin typeface="Cambria Math" panose="02040503050406030204" pitchFamily="18" charset="0"/>
                            </a:rPr>
                          </m:ctrlPr>
                        </m:sSupPr>
                        <m:e>
                          <m:d>
                            <m:dPr>
                              <m:begChr m:val="|"/>
                              <m:endChr m:val="|"/>
                              <m:ctrlPr>
                                <a:rPr lang="en-US" b="1" i="1">
                                  <a:latin typeface="Cambria Math" panose="02040503050406030204" pitchFamily="18" charset="0"/>
                                </a:rPr>
                              </m:ctrlPr>
                            </m:dPr>
                            <m:e>
                              <m:d>
                                <m:dPr>
                                  <m:begChr m:val="|"/>
                                  <m:endChr m:val="|"/>
                                  <m:ctrlPr>
                                    <a:rPr lang="en-US" b="1" i="1">
                                      <a:latin typeface="Cambria Math" panose="02040503050406030204" pitchFamily="18" charset="0"/>
                                    </a:rPr>
                                  </m:ctrlPr>
                                </m:dPr>
                                <m:e>
                                  <m:r>
                                    <a:rPr lang="en-US" b="1" i="1">
                                      <a:latin typeface="Cambria Math" panose="02040503050406030204" pitchFamily="18" charset="0"/>
                                    </a:rPr>
                                    <m:t>𝑨</m:t>
                                  </m:r>
                                  <m:r>
                                    <a:rPr lang="en-US" b="1" i="1">
                                      <a:latin typeface="Cambria Math" panose="02040503050406030204" pitchFamily="18" charset="0"/>
                                      <a:ea typeface="Cambria Math" panose="02040503050406030204" pitchFamily="18" charset="0"/>
                                    </a:rPr>
                                    <m:t>𝝁</m:t>
                                  </m:r>
                                  <m:r>
                                    <a:rPr lang="en-US" i="1">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𝒃</m:t>
                                  </m:r>
                                </m:e>
                              </m:d>
                            </m:e>
                          </m:d>
                        </m:e>
                        <m:sup>
                          <m:r>
                            <a:rPr lang="en-US" i="1">
                              <a:latin typeface="Cambria Math" panose="02040503050406030204" pitchFamily="18" charset="0"/>
                            </a:rPr>
                            <m:t>2</m:t>
                          </m:r>
                        </m:sup>
                      </m:sSup>
                      <m:r>
                        <a:rPr lang="en-US" i="1">
                          <a:latin typeface="Cambria Math" panose="02040503050406030204" pitchFamily="18" charset="0"/>
                        </a:rPr>
                        <m:t>)</m:t>
                      </m:r>
                    </m:oMath>
                  </m:oMathPara>
                </a14:m>
                <a:endParaRPr lang="en-US" dirty="0"/>
              </a:p>
            </p:txBody>
          </p:sp>
        </mc:Choice>
        <mc:Fallback xmlns="">
          <p:sp>
            <p:nvSpPr>
              <p:cNvPr id="5" name="矩形 4">
                <a:extLst>
                  <a:ext uri="{FF2B5EF4-FFF2-40B4-BE49-F238E27FC236}">
                    <a16:creationId xmlns:a16="http://schemas.microsoft.com/office/drawing/2014/main" id="{80FED276-7541-4EAB-8754-EE328A4FAABB}"/>
                  </a:ext>
                </a:extLst>
              </p:cNvPr>
              <p:cNvSpPr>
                <a:spLocks noRot="1" noChangeAspect="1" noMove="1" noResize="1" noEditPoints="1" noAdjustHandles="1" noChangeArrowheads="1" noChangeShapeType="1" noTextEdit="1"/>
              </p:cNvSpPr>
              <p:nvPr/>
            </p:nvSpPr>
            <p:spPr>
              <a:xfrm>
                <a:off x="461649" y="953591"/>
                <a:ext cx="2867516" cy="459678"/>
              </a:xfrm>
              <a:prstGeom prst="rect">
                <a:avLst/>
              </a:prstGeom>
              <a:blipFill>
                <a:blip r:embed="rId16"/>
                <a:stretch>
                  <a:fillRect b="-789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2" name="矩形 61">
                <a:extLst>
                  <a:ext uri="{FF2B5EF4-FFF2-40B4-BE49-F238E27FC236}">
                    <a16:creationId xmlns:a16="http://schemas.microsoft.com/office/drawing/2014/main" id="{36B15E0A-0DF5-4686-8F11-BEFD9653944B}"/>
                  </a:ext>
                </a:extLst>
              </p:cNvPr>
              <p:cNvSpPr/>
              <p:nvPr/>
            </p:nvSpPr>
            <p:spPr>
              <a:xfrm>
                <a:off x="436770" y="1346840"/>
                <a:ext cx="1516633" cy="37555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i="1">
                              <a:latin typeface="Cambria Math" panose="02040503050406030204" pitchFamily="18" charset="0"/>
                            </a:rPr>
                          </m:ctrlPr>
                        </m:sSupPr>
                        <m:e>
                          <m:r>
                            <a:rPr lang="en-US" b="1" i="1">
                              <a:latin typeface="Cambria Math" panose="02040503050406030204" pitchFamily="18" charset="0"/>
                              <a:ea typeface="Cambria Math" panose="02040503050406030204" pitchFamily="18" charset="0"/>
                            </a:rPr>
                            <m:t>𝝁</m:t>
                          </m:r>
                        </m:e>
                        <m:sup>
                          <m:r>
                            <a:rPr lang="en-US" i="1">
                              <a:latin typeface="Cambria Math" panose="02040503050406030204" pitchFamily="18" charset="0"/>
                              <a:ea typeface="Cambria Math" panose="02040503050406030204" pitchFamily="18" charset="0"/>
                            </a:rPr>
                            <m:t>∗</m:t>
                          </m:r>
                        </m:sup>
                      </m:sSup>
                      <m:r>
                        <a:rPr lang="en-US" i="1">
                          <a:latin typeface="Cambria Math" panose="02040503050406030204" pitchFamily="18" charset="0"/>
                        </a:rPr>
                        <m:t>=</m:t>
                      </m:r>
                      <m:sSup>
                        <m:sSupPr>
                          <m:ctrlPr>
                            <a:rPr lang="en-US" b="1" i="1">
                              <a:latin typeface="Cambria Math" panose="02040503050406030204" pitchFamily="18" charset="0"/>
                              <a:ea typeface="Cambria Math" panose="02040503050406030204" pitchFamily="18" charset="0"/>
                            </a:rPr>
                          </m:ctrlPr>
                        </m:sSupPr>
                        <m:e>
                          <m:r>
                            <a:rPr lang="en-US" b="1" i="1">
                              <a:latin typeface="Cambria Math" panose="02040503050406030204" pitchFamily="18" charset="0"/>
                              <a:ea typeface="Cambria Math" panose="02040503050406030204" pitchFamily="18" charset="0"/>
                            </a:rPr>
                            <m:t>𝑨</m:t>
                          </m:r>
                        </m:e>
                        <m:sup>
                          <m:r>
                            <a:rPr lang="en-US" b="1" i="1">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𝟏</m:t>
                          </m:r>
                        </m:sup>
                      </m:sSup>
                      <m:r>
                        <a:rPr lang="en-US" b="1" i="1">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𝒃</m:t>
                      </m:r>
                    </m:oMath>
                  </m:oMathPara>
                </a14:m>
                <a:endParaRPr lang="en-US" dirty="0"/>
              </a:p>
            </p:txBody>
          </p:sp>
        </mc:Choice>
        <mc:Fallback xmlns="">
          <p:sp>
            <p:nvSpPr>
              <p:cNvPr id="62" name="矩形 61">
                <a:extLst>
                  <a:ext uri="{FF2B5EF4-FFF2-40B4-BE49-F238E27FC236}">
                    <a16:creationId xmlns:a16="http://schemas.microsoft.com/office/drawing/2014/main" id="{36B15E0A-0DF5-4686-8F11-BEFD9653944B}"/>
                  </a:ext>
                </a:extLst>
              </p:cNvPr>
              <p:cNvSpPr>
                <a:spLocks noRot="1" noChangeAspect="1" noMove="1" noResize="1" noEditPoints="1" noAdjustHandles="1" noChangeArrowheads="1" noChangeShapeType="1" noTextEdit="1"/>
              </p:cNvSpPr>
              <p:nvPr/>
            </p:nvSpPr>
            <p:spPr>
              <a:xfrm>
                <a:off x="436770" y="1346840"/>
                <a:ext cx="1516633" cy="375552"/>
              </a:xfrm>
              <a:prstGeom prst="rect">
                <a:avLst/>
              </a:prstGeom>
              <a:blipFill>
                <a:blip r:embed="rId17"/>
                <a:stretch>
                  <a:fillRect b="-3226"/>
                </a:stretch>
              </a:blipFill>
            </p:spPr>
            <p:txBody>
              <a:bodyPr/>
              <a:lstStyle/>
              <a:p>
                <a:r>
                  <a:rPr lang="en-US">
                    <a:noFill/>
                  </a:rPr>
                  <a:t> </a:t>
                </a:r>
              </a:p>
            </p:txBody>
          </p:sp>
        </mc:Fallback>
      </mc:AlternateContent>
    </p:spTree>
    <p:extLst>
      <p:ext uri="{BB962C8B-B14F-4D97-AF65-F5344CB8AC3E}">
        <p14:creationId xmlns:p14="http://schemas.microsoft.com/office/powerpoint/2010/main" val="6071865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16"/>
                                        </p:tgtEl>
                                        <p:attrNameLst>
                                          <p:attrName>style.visibility</p:attrName>
                                        </p:attrNameLst>
                                      </p:cBhvr>
                                      <p:to>
                                        <p:strVal val="visible"/>
                                      </p:to>
                                    </p:set>
                                    <p:animEffect transition="in" filter="fade">
                                      <p:cBhvr>
                                        <p:cTn id="14" dur="500"/>
                                        <p:tgtEl>
                                          <p:spTgt spid="16"/>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72"/>
                                        </p:tgtEl>
                                        <p:attrNameLst>
                                          <p:attrName>style.visibility</p:attrName>
                                        </p:attrNameLst>
                                      </p:cBhvr>
                                      <p:to>
                                        <p:strVal val="visible"/>
                                      </p:to>
                                    </p:set>
                                    <p:animEffect transition="in" filter="fade">
                                      <p:cBhvr>
                                        <p:cTn id="19" dur="500"/>
                                        <p:tgtEl>
                                          <p:spTgt spid="7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73"/>
                                        </p:tgtEl>
                                        <p:attrNameLst>
                                          <p:attrName>style.visibility</p:attrName>
                                        </p:attrNameLst>
                                      </p:cBhvr>
                                      <p:to>
                                        <p:strVal val="visible"/>
                                      </p:to>
                                    </p:set>
                                    <p:animEffect transition="in" filter="fade">
                                      <p:cBhvr>
                                        <p:cTn id="22" dur="500"/>
                                        <p:tgtEl>
                                          <p:spTgt spid="73"/>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76"/>
                                        </p:tgtEl>
                                        <p:attrNameLst>
                                          <p:attrName>style.visibility</p:attrName>
                                        </p:attrNameLst>
                                      </p:cBhvr>
                                      <p:to>
                                        <p:strVal val="visible"/>
                                      </p:to>
                                    </p:set>
                                    <p:animEffect transition="in" filter="fade">
                                      <p:cBhvr>
                                        <p:cTn id="25" dur="500"/>
                                        <p:tgtEl>
                                          <p:spTgt spid="7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75"/>
                                        </p:tgtEl>
                                        <p:attrNameLst>
                                          <p:attrName>style.visibility</p:attrName>
                                        </p:attrNameLst>
                                      </p:cBhvr>
                                      <p:to>
                                        <p:strVal val="visible"/>
                                      </p:to>
                                    </p:set>
                                    <p:animEffect transition="in" filter="fade">
                                      <p:cBhvr>
                                        <p:cTn id="30" dur="500"/>
                                        <p:tgtEl>
                                          <p:spTgt spid="75"/>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74"/>
                                        </p:tgtEl>
                                        <p:attrNameLst>
                                          <p:attrName>style.visibility</p:attrName>
                                        </p:attrNameLst>
                                      </p:cBhvr>
                                      <p:to>
                                        <p:strVal val="visible"/>
                                      </p:to>
                                    </p:set>
                                    <p:animEffect transition="in" filter="fade">
                                      <p:cBhvr>
                                        <p:cTn id="33" dur="500"/>
                                        <p:tgtEl>
                                          <p:spTgt spid="74"/>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77"/>
                                        </p:tgtEl>
                                        <p:attrNameLst>
                                          <p:attrName>style.visibility</p:attrName>
                                        </p:attrNameLst>
                                      </p:cBhvr>
                                      <p:to>
                                        <p:strVal val="visible"/>
                                      </p:to>
                                    </p:set>
                                    <p:animEffect transition="in" filter="fade">
                                      <p:cBhvr>
                                        <p:cTn id="36" dur="500"/>
                                        <p:tgtEl>
                                          <p:spTgt spid="77"/>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17"/>
                                        </p:tgtEl>
                                        <p:attrNameLst>
                                          <p:attrName>style.visibility</p:attrName>
                                        </p:attrNameLst>
                                      </p:cBhvr>
                                      <p:to>
                                        <p:strVal val="visible"/>
                                      </p:to>
                                    </p:set>
                                    <p:animEffect transition="in" filter="fade">
                                      <p:cBhvr>
                                        <p:cTn id="41" dur="500"/>
                                        <p:tgtEl>
                                          <p:spTgt spid="17"/>
                                        </p:tgtEl>
                                      </p:cBhvr>
                                    </p:animEffect>
                                  </p:childTnLst>
                                </p:cTn>
                              </p:par>
                            </p:childTnLst>
                          </p:cTn>
                        </p:par>
                      </p:childTnLst>
                    </p:cTn>
                  </p:par>
                  <p:par>
                    <p:cTn id="42" fill="hold">
                      <p:stCondLst>
                        <p:cond delay="indefinite"/>
                      </p:stCondLst>
                      <p:childTnLst>
                        <p:par>
                          <p:cTn id="43" fill="hold">
                            <p:stCondLst>
                              <p:cond delay="0"/>
                            </p:stCondLst>
                            <p:childTnLst>
                              <p:par>
                                <p:cTn id="44" presetID="2" presetClass="entr" presetSubtype="4" fill="hold" grpId="0" nodeType="clickEffect">
                                  <p:stCondLst>
                                    <p:cond delay="0"/>
                                  </p:stCondLst>
                                  <p:childTnLst>
                                    <p:set>
                                      <p:cBhvr>
                                        <p:cTn id="45" dur="1" fill="hold">
                                          <p:stCondLst>
                                            <p:cond delay="0"/>
                                          </p:stCondLst>
                                        </p:cTn>
                                        <p:tgtEl>
                                          <p:spTgt spid="41"/>
                                        </p:tgtEl>
                                        <p:attrNameLst>
                                          <p:attrName>style.visibility</p:attrName>
                                        </p:attrNameLst>
                                      </p:cBhvr>
                                      <p:to>
                                        <p:strVal val="visible"/>
                                      </p:to>
                                    </p:set>
                                    <p:anim calcmode="lin" valueType="num">
                                      <p:cBhvr additive="base">
                                        <p:cTn id="46" dur="500" fill="hold"/>
                                        <p:tgtEl>
                                          <p:spTgt spid="41"/>
                                        </p:tgtEl>
                                        <p:attrNameLst>
                                          <p:attrName>ppt_x</p:attrName>
                                        </p:attrNameLst>
                                      </p:cBhvr>
                                      <p:tavLst>
                                        <p:tav tm="0">
                                          <p:val>
                                            <p:strVal val="#ppt_x"/>
                                          </p:val>
                                        </p:tav>
                                        <p:tav tm="100000">
                                          <p:val>
                                            <p:strVal val="#ppt_x"/>
                                          </p:val>
                                        </p:tav>
                                      </p:tavLst>
                                    </p:anim>
                                    <p:anim calcmode="lin" valueType="num">
                                      <p:cBhvr additive="base">
                                        <p:cTn id="47" dur="500" fill="hold"/>
                                        <p:tgtEl>
                                          <p:spTgt spid="41"/>
                                        </p:tgtEl>
                                        <p:attrNameLst>
                                          <p:attrName>ppt_y</p:attrName>
                                        </p:attrNameLst>
                                      </p:cBhvr>
                                      <p:tavLst>
                                        <p:tav tm="0">
                                          <p:val>
                                            <p:strVal val="1+#ppt_h/2"/>
                                          </p:val>
                                        </p:tav>
                                        <p:tav tm="100000">
                                          <p:val>
                                            <p:strVal val="#ppt_y"/>
                                          </p:val>
                                        </p:tav>
                                      </p:tavLst>
                                    </p:anim>
                                  </p:childTnLst>
                                </p:cTn>
                              </p:par>
                              <p:par>
                                <p:cTn id="48" presetID="2" presetClass="entr" presetSubtype="4" fill="hold" grpId="0" nodeType="withEffect">
                                  <p:stCondLst>
                                    <p:cond delay="0"/>
                                  </p:stCondLst>
                                  <p:childTnLst>
                                    <p:set>
                                      <p:cBhvr>
                                        <p:cTn id="49" dur="1" fill="hold">
                                          <p:stCondLst>
                                            <p:cond delay="0"/>
                                          </p:stCondLst>
                                        </p:cTn>
                                        <p:tgtEl>
                                          <p:spTgt spid="3"/>
                                        </p:tgtEl>
                                        <p:attrNameLst>
                                          <p:attrName>style.visibility</p:attrName>
                                        </p:attrNameLst>
                                      </p:cBhvr>
                                      <p:to>
                                        <p:strVal val="visible"/>
                                      </p:to>
                                    </p:set>
                                    <p:anim calcmode="lin" valueType="num">
                                      <p:cBhvr additive="base">
                                        <p:cTn id="50" dur="500" fill="hold"/>
                                        <p:tgtEl>
                                          <p:spTgt spid="3"/>
                                        </p:tgtEl>
                                        <p:attrNameLst>
                                          <p:attrName>ppt_x</p:attrName>
                                        </p:attrNameLst>
                                      </p:cBhvr>
                                      <p:tavLst>
                                        <p:tav tm="0">
                                          <p:val>
                                            <p:strVal val="#ppt_x"/>
                                          </p:val>
                                        </p:tav>
                                        <p:tav tm="100000">
                                          <p:val>
                                            <p:strVal val="#ppt_x"/>
                                          </p:val>
                                        </p:tav>
                                      </p:tavLst>
                                    </p:anim>
                                    <p:anim calcmode="lin" valueType="num">
                                      <p:cBhvr additive="base">
                                        <p:cTn id="51"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72" grpId="0"/>
      <p:bldP spid="73" grpId="0"/>
      <p:bldP spid="74" grpId="0"/>
      <p:bldP spid="75" grpId="0"/>
      <p:bldP spid="76" grpId="0"/>
      <p:bldP spid="77" grpId="0"/>
      <p:bldP spid="3" grpId="0" animBg="1"/>
      <p:bldP spid="41" grpId="0" animBg="1"/>
      <p:bldP spid="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29FCAB-85DD-4F80-AA8C-A8035A2F3ED0}"/>
              </a:ext>
            </a:extLst>
          </p:cNvPr>
          <p:cNvSpPr>
            <a:spLocks noGrp="1"/>
          </p:cNvSpPr>
          <p:nvPr>
            <p:ph type="title"/>
          </p:nvPr>
        </p:nvSpPr>
        <p:spPr/>
        <p:txBody>
          <a:bodyPr/>
          <a:lstStyle/>
          <a:p>
            <a:r>
              <a:rPr lang="en-US" dirty="0"/>
              <a:t>Example </a:t>
            </a:r>
          </a:p>
        </p:txBody>
      </p:sp>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64128B11-4DCF-493B-9BD6-A4657CE1E0B3}"/>
                  </a:ext>
                </a:extLst>
              </p:cNvPr>
              <p:cNvSpPr txBox="1"/>
              <p:nvPr/>
            </p:nvSpPr>
            <p:spPr>
              <a:xfrm>
                <a:off x="7520684" y="3147265"/>
                <a:ext cx="3866133"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𝒖</m:t>
                          </m:r>
                        </m:e>
                        <m:sub>
                          <m:r>
                            <a:rPr lang="en-US" altLang="zh-CN" sz="2400" b="1" i="1" smtClean="0">
                              <a:latin typeface="Cambria Math" panose="02040503050406030204" pitchFamily="18" charset="0"/>
                            </a:rPr>
                            <m:t>𝟎𝟏</m:t>
                          </m:r>
                        </m:sub>
                      </m:sSub>
                      <m:r>
                        <a:rPr lang="en-US" altLang="zh-CN" sz="2400" b="1" i="1" smtClean="0">
                          <a:latin typeface="Cambria Math" panose="02040503050406030204" pitchFamily="18" charset="0"/>
                        </a:rPr>
                        <m:t>: </m:t>
                      </m:r>
                      <m:sSub>
                        <m:sSubPr>
                          <m:ctrlPr>
                            <a:rPr lang="en-US" altLang="zh-CN" sz="2400" b="1" i="1" smtClean="0">
                              <a:latin typeface="Cambria Math" panose="02040503050406030204" pitchFamily="18" charset="0"/>
                            </a:rPr>
                          </m:ctrlPr>
                        </m:sSubPr>
                        <m:e>
                          <m:r>
                            <a:rPr lang="en-US" altLang="zh-CN" sz="2400" b="1" i="1">
                              <a:latin typeface="Cambria Math" panose="02040503050406030204" pitchFamily="18" charset="0"/>
                            </a:rPr>
                            <m:t>𝒙</m:t>
                          </m:r>
                        </m:e>
                        <m:sub>
                          <m:r>
                            <a:rPr lang="en-US" altLang="zh-CN" sz="2400" b="1" i="1">
                              <a:latin typeface="Cambria Math" panose="02040503050406030204" pitchFamily="18" charset="0"/>
                            </a:rPr>
                            <m:t>𝟏</m:t>
                          </m:r>
                        </m:sub>
                      </m:sSub>
                      <m:r>
                        <a:rPr lang="en-US" altLang="zh-CN" sz="2400" b="0" i="1" smtClean="0">
                          <a:latin typeface="Cambria Math" panose="02040503050406030204" pitchFamily="18" charset="0"/>
                        </a:rPr>
                        <m:t>−</m:t>
                      </m:r>
                      <m:sSub>
                        <m:sSubPr>
                          <m:ctrlPr>
                            <a:rPr lang="en-US" altLang="zh-CN" sz="2400" b="1" i="1">
                              <a:latin typeface="Cambria Math" panose="02040503050406030204" pitchFamily="18" charset="0"/>
                            </a:rPr>
                          </m:ctrlPr>
                        </m:sSubPr>
                        <m:e>
                          <m:r>
                            <a:rPr lang="en-US" altLang="zh-CN" sz="2400" b="1" i="1">
                              <a:latin typeface="Cambria Math" panose="02040503050406030204" pitchFamily="18" charset="0"/>
                            </a:rPr>
                            <m:t>𝒙</m:t>
                          </m:r>
                        </m:e>
                        <m:sub>
                          <m:r>
                            <a:rPr lang="en-US" altLang="zh-CN" sz="2400" b="1" i="1">
                              <a:latin typeface="Cambria Math" panose="02040503050406030204" pitchFamily="18" charset="0"/>
                            </a:rPr>
                            <m:t>𝟎</m:t>
                          </m:r>
                        </m:sub>
                      </m:sSub>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𝟏𝟎</m:t>
                      </m:r>
                    </m:oMath>
                  </m:oMathPara>
                </a14:m>
                <a:endParaRPr lang="en-US" sz="2400" b="1" dirty="0"/>
              </a:p>
            </p:txBody>
          </p:sp>
        </mc:Choice>
        <mc:Fallback xmlns="">
          <p:sp>
            <p:nvSpPr>
              <p:cNvPr id="16" name="文本框 15">
                <a:extLst>
                  <a:ext uri="{FF2B5EF4-FFF2-40B4-BE49-F238E27FC236}">
                    <a16:creationId xmlns:a16="http://schemas.microsoft.com/office/drawing/2014/main" id="{64128B11-4DCF-493B-9BD6-A4657CE1E0B3}"/>
                  </a:ext>
                </a:extLst>
              </p:cNvPr>
              <p:cNvSpPr txBox="1">
                <a:spLocks noRot="1" noChangeAspect="1" noMove="1" noResize="1" noEditPoints="1" noAdjustHandles="1" noChangeArrowheads="1" noChangeShapeType="1" noTextEdit="1"/>
              </p:cNvSpPr>
              <p:nvPr/>
            </p:nvSpPr>
            <p:spPr>
              <a:xfrm>
                <a:off x="7520684" y="3147265"/>
                <a:ext cx="3866133" cy="461665"/>
              </a:xfrm>
              <a:prstGeom prst="rect">
                <a:avLst/>
              </a:prstGeom>
              <a:blipFill>
                <a:blip r:embed="rId3"/>
                <a:stretch>
                  <a:fillRect b="-26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F7559387-057E-4CE1-AAB5-6ABBD884CE1C}"/>
                  </a:ext>
                </a:extLst>
              </p:cNvPr>
              <p:cNvSpPr txBox="1"/>
              <p:nvPr/>
            </p:nvSpPr>
            <p:spPr>
              <a:xfrm>
                <a:off x="7879785" y="3629772"/>
                <a:ext cx="3147932"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𝒖</m:t>
                          </m:r>
                        </m:e>
                        <m:sub>
                          <m:r>
                            <a:rPr lang="en-US" altLang="zh-CN" sz="2400" b="1" i="1" smtClean="0">
                              <a:latin typeface="Cambria Math" panose="02040503050406030204" pitchFamily="18" charset="0"/>
                            </a:rPr>
                            <m:t>𝟏𝟐</m:t>
                          </m:r>
                        </m:sub>
                      </m:sSub>
                      <m:r>
                        <a:rPr lang="en-US" altLang="zh-CN" sz="2400" b="1" i="1" smtClean="0">
                          <a:latin typeface="Cambria Math" panose="02040503050406030204" pitchFamily="18" charset="0"/>
                        </a:rPr>
                        <m:t>: </m:t>
                      </m:r>
                      <m:sSub>
                        <m:sSubPr>
                          <m:ctrlPr>
                            <a:rPr lang="en-US" altLang="zh-CN" sz="2400" b="1" i="1" smtClean="0">
                              <a:latin typeface="Cambria Math" panose="02040503050406030204" pitchFamily="18" charset="0"/>
                            </a:rPr>
                          </m:ctrlPr>
                        </m:sSubPr>
                        <m:e>
                          <m:r>
                            <a:rPr lang="en-US" altLang="zh-CN" sz="2400" b="1" i="1">
                              <a:latin typeface="Cambria Math" panose="02040503050406030204" pitchFamily="18" charset="0"/>
                            </a:rPr>
                            <m:t>𝒙</m:t>
                          </m:r>
                        </m:e>
                        <m:sub>
                          <m:r>
                            <a:rPr lang="en-US" altLang="zh-CN" sz="2400" b="1" i="1" smtClean="0">
                              <a:latin typeface="Cambria Math" panose="02040503050406030204" pitchFamily="18" charset="0"/>
                            </a:rPr>
                            <m:t>𝟐</m:t>
                          </m:r>
                        </m:sub>
                      </m:sSub>
                      <m:r>
                        <a:rPr lang="en-US" altLang="zh-CN" sz="2400" b="0" i="1" smtClean="0">
                          <a:latin typeface="Cambria Math" panose="02040503050406030204" pitchFamily="18" charset="0"/>
                        </a:rPr>
                        <m:t>−</m:t>
                      </m:r>
                      <m:sSub>
                        <m:sSubPr>
                          <m:ctrlPr>
                            <a:rPr lang="en-US" altLang="zh-CN" sz="2400" b="1" i="1">
                              <a:latin typeface="Cambria Math" panose="02040503050406030204" pitchFamily="18" charset="0"/>
                            </a:rPr>
                          </m:ctrlPr>
                        </m:sSubPr>
                        <m:e>
                          <m:r>
                            <a:rPr lang="en-US" altLang="zh-CN" sz="2400" b="1" i="1">
                              <a:latin typeface="Cambria Math" panose="02040503050406030204" pitchFamily="18" charset="0"/>
                            </a:rPr>
                            <m:t>𝒙</m:t>
                          </m:r>
                        </m:e>
                        <m:sub>
                          <m:r>
                            <a:rPr lang="en-US" altLang="zh-CN" sz="2400" b="1" i="1" smtClean="0">
                              <a:latin typeface="Cambria Math" panose="02040503050406030204" pitchFamily="18" charset="0"/>
                            </a:rPr>
                            <m:t>𝟏</m:t>
                          </m:r>
                        </m:sub>
                      </m:sSub>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𝟑</m:t>
                      </m:r>
                    </m:oMath>
                  </m:oMathPara>
                </a14:m>
                <a:endParaRPr lang="en-US" sz="2400" b="1" dirty="0"/>
              </a:p>
            </p:txBody>
          </p:sp>
        </mc:Choice>
        <mc:Fallback xmlns="">
          <p:sp>
            <p:nvSpPr>
              <p:cNvPr id="17" name="文本框 16">
                <a:extLst>
                  <a:ext uri="{FF2B5EF4-FFF2-40B4-BE49-F238E27FC236}">
                    <a16:creationId xmlns:a16="http://schemas.microsoft.com/office/drawing/2014/main" id="{F7559387-057E-4CE1-AAB5-6ABBD884CE1C}"/>
                  </a:ext>
                </a:extLst>
              </p:cNvPr>
              <p:cNvSpPr txBox="1">
                <a:spLocks noRot="1" noChangeAspect="1" noMove="1" noResize="1" noEditPoints="1" noAdjustHandles="1" noChangeArrowheads="1" noChangeShapeType="1" noTextEdit="1"/>
              </p:cNvSpPr>
              <p:nvPr/>
            </p:nvSpPr>
            <p:spPr>
              <a:xfrm>
                <a:off x="7879785" y="3629772"/>
                <a:ext cx="3147932" cy="461665"/>
              </a:xfrm>
              <a:prstGeom prst="rect">
                <a:avLst/>
              </a:prstGeom>
              <a:blipFill>
                <a:blip r:embed="rId4"/>
                <a:stretch>
                  <a:fillRect b="-26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68" name="表格 67">
                <a:extLst>
                  <a:ext uri="{FF2B5EF4-FFF2-40B4-BE49-F238E27FC236}">
                    <a16:creationId xmlns:a16="http://schemas.microsoft.com/office/drawing/2014/main" id="{139300B6-F159-467E-81ED-137996C7BA84}"/>
                  </a:ext>
                </a:extLst>
              </p:cNvPr>
              <p:cNvGraphicFramePr>
                <a:graphicFrameLocks noGrp="1"/>
              </p:cNvGraphicFramePr>
              <p:nvPr>
                <p:extLst>
                  <p:ext uri="{D42A27DB-BD31-4B8C-83A1-F6EECF244321}">
                    <p14:modId xmlns:p14="http://schemas.microsoft.com/office/powerpoint/2010/main" val="1991062295"/>
                  </p:ext>
                </p:extLst>
              </p:nvPr>
            </p:nvGraphicFramePr>
            <p:xfrm>
              <a:off x="632898" y="2510807"/>
              <a:ext cx="4647715" cy="3161260"/>
            </p:xfrm>
            <a:graphic>
              <a:graphicData uri="http://schemas.openxmlformats.org/drawingml/2006/table">
                <a:tbl>
                  <a:tblPr firstRow="1" bandRow="1">
                    <a:tableStyleId>{5C22544A-7EE6-4342-B048-85BDC9FD1C3A}</a:tableStyleId>
                  </a:tblPr>
                  <a:tblGrid>
                    <a:gridCol w="929543">
                      <a:extLst>
                        <a:ext uri="{9D8B030D-6E8A-4147-A177-3AD203B41FA5}">
                          <a16:colId xmlns:a16="http://schemas.microsoft.com/office/drawing/2014/main" val="1865622969"/>
                        </a:ext>
                      </a:extLst>
                    </a:gridCol>
                    <a:gridCol w="929543">
                      <a:extLst>
                        <a:ext uri="{9D8B030D-6E8A-4147-A177-3AD203B41FA5}">
                          <a16:colId xmlns:a16="http://schemas.microsoft.com/office/drawing/2014/main" val="1008439255"/>
                        </a:ext>
                      </a:extLst>
                    </a:gridCol>
                    <a:gridCol w="929543">
                      <a:extLst>
                        <a:ext uri="{9D8B030D-6E8A-4147-A177-3AD203B41FA5}">
                          <a16:colId xmlns:a16="http://schemas.microsoft.com/office/drawing/2014/main" val="792926993"/>
                        </a:ext>
                      </a:extLst>
                    </a:gridCol>
                    <a:gridCol w="929543">
                      <a:extLst>
                        <a:ext uri="{9D8B030D-6E8A-4147-A177-3AD203B41FA5}">
                          <a16:colId xmlns:a16="http://schemas.microsoft.com/office/drawing/2014/main" val="930328449"/>
                        </a:ext>
                      </a:extLst>
                    </a:gridCol>
                    <a:gridCol w="929543">
                      <a:extLst>
                        <a:ext uri="{9D8B030D-6E8A-4147-A177-3AD203B41FA5}">
                          <a16:colId xmlns:a16="http://schemas.microsoft.com/office/drawing/2014/main" val="3391997160"/>
                        </a:ext>
                      </a:extLst>
                    </a:gridCol>
                  </a:tblGrid>
                  <a:tr h="632252">
                    <a:tc>
                      <a:txBody>
                        <a:bodyPr/>
                        <a:lstStyle/>
                        <a:p>
                          <a:pPr algn="ctr"/>
                          <a:endParaRPr lang="en-US" sz="2400" dirty="0"/>
                        </a:p>
                      </a:txBody>
                      <a:tcPr anchor="ct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a:latin typeface="Cambria Math" panose="02040503050406030204" pitchFamily="18" charset="0"/>
                                      </a:rPr>
                                      <m:t>𝒙</m:t>
                                    </m:r>
                                  </m:e>
                                  <m:sub>
                                    <m:r>
                                      <a:rPr lang="en-US" altLang="zh-CN" sz="2400" b="1" i="1">
                                        <a:latin typeface="Cambria Math" panose="02040503050406030204" pitchFamily="18" charset="0"/>
                                      </a:rPr>
                                      <m:t>𝟎</m:t>
                                    </m:r>
                                  </m:sub>
                                </m:sSub>
                              </m:oMath>
                            </m:oMathPara>
                          </a14:m>
                          <a:endParaRPr lang="en-US" sz="2400" dirty="0"/>
                        </a:p>
                      </a:txBody>
                      <a:tcPr anchor="ct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a:latin typeface="Cambria Math" panose="02040503050406030204" pitchFamily="18" charset="0"/>
                                      </a:rPr>
                                      <m:t>𝒙</m:t>
                                    </m:r>
                                  </m:e>
                                  <m:sub>
                                    <m:r>
                                      <a:rPr lang="en-US" altLang="zh-CN" sz="2400" b="1" i="1" smtClean="0">
                                        <a:latin typeface="Cambria Math" panose="02040503050406030204" pitchFamily="18" charset="0"/>
                                      </a:rPr>
                                      <m:t>𝟏</m:t>
                                    </m:r>
                                  </m:sub>
                                </m:sSub>
                              </m:oMath>
                            </m:oMathPara>
                          </a14:m>
                          <a:endParaRPr lang="en-US" sz="2400" dirty="0"/>
                        </a:p>
                      </a:txBody>
                      <a:tcPr anchor="ct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a:latin typeface="Cambria Math" panose="02040503050406030204" pitchFamily="18" charset="0"/>
                                      </a:rPr>
                                      <m:t>𝒙</m:t>
                                    </m:r>
                                  </m:e>
                                  <m:sub>
                                    <m:r>
                                      <a:rPr lang="en-US" altLang="zh-CN" sz="2400" b="1" i="1" smtClean="0">
                                        <a:latin typeface="Cambria Math" panose="02040503050406030204" pitchFamily="18" charset="0"/>
                                      </a:rPr>
                                      <m:t>𝟐</m:t>
                                    </m:r>
                                  </m:sub>
                                </m:sSub>
                              </m:oMath>
                            </m:oMathPara>
                          </a14:m>
                          <a:endParaRPr lang="en-US" sz="2400" dirty="0"/>
                        </a:p>
                      </a:txBody>
                      <a:tcPr anchor="ct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𝒍</m:t>
                                    </m:r>
                                  </m:e>
                                  <m:sub>
                                    <m:r>
                                      <a:rPr lang="en-US" altLang="zh-CN" sz="2400" b="1" i="1">
                                        <a:latin typeface="Cambria Math" panose="02040503050406030204" pitchFamily="18" charset="0"/>
                                      </a:rPr>
                                      <m:t>𝟎</m:t>
                                    </m:r>
                                  </m:sub>
                                </m:sSub>
                              </m:oMath>
                            </m:oMathPara>
                          </a14:m>
                          <a:endParaRPr lang="en-US" sz="2400" dirty="0"/>
                        </a:p>
                      </a:txBody>
                      <a:tcPr anchor="ctr"/>
                    </a:tc>
                    <a:extLst>
                      <a:ext uri="{0D108BD9-81ED-4DB2-BD59-A6C34878D82A}">
                        <a16:rowId xmlns:a16="http://schemas.microsoft.com/office/drawing/2014/main" val="2320912197"/>
                      </a:ext>
                    </a:extLst>
                  </a:tr>
                  <a:tr h="632252">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a:latin typeface="Cambria Math" panose="02040503050406030204" pitchFamily="18" charset="0"/>
                                      </a:rPr>
                                      <m:t>𝒙</m:t>
                                    </m:r>
                                  </m:e>
                                  <m:sub>
                                    <m:r>
                                      <a:rPr lang="en-US" altLang="zh-CN" sz="2400" b="1" i="1">
                                        <a:latin typeface="Cambria Math" panose="02040503050406030204" pitchFamily="18" charset="0"/>
                                      </a:rPr>
                                      <m:t>𝟎</m:t>
                                    </m:r>
                                  </m:sub>
                                </m:sSub>
                              </m:oMath>
                            </m:oMathPara>
                          </a14:m>
                          <a:endParaRPr lang="en-US" sz="2400" dirty="0"/>
                        </a:p>
                      </a:txBody>
                      <a:tcPr anchor="ctr"/>
                    </a:tc>
                    <a:tc>
                      <a:txBody>
                        <a:bodyPr/>
                        <a:lstStyle/>
                        <a:p>
                          <a:pPr algn="ctr"/>
                          <a:endParaRPr lang="en-US" sz="2400" dirty="0"/>
                        </a:p>
                      </a:txBody>
                      <a:tcPr anchor="ctr"/>
                    </a:tc>
                    <a:tc>
                      <a:txBody>
                        <a:bodyPr/>
                        <a:lstStyle/>
                        <a:p>
                          <a:pPr algn="ctr"/>
                          <a:endParaRPr lang="en-US" sz="2400" dirty="0"/>
                        </a:p>
                      </a:txBody>
                      <a:tcPr anchor="ctr"/>
                    </a:tc>
                    <a:tc>
                      <a:txBody>
                        <a:bodyPr/>
                        <a:lstStyle/>
                        <a:p>
                          <a:pPr algn="ctr"/>
                          <a:endParaRPr lang="en-US" sz="2400" dirty="0"/>
                        </a:p>
                      </a:txBody>
                      <a:tcPr anchor="ctr"/>
                    </a:tc>
                    <a:tc>
                      <a:txBody>
                        <a:bodyPr/>
                        <a:lstStyle/>
                        <a:p>
                          <a:pPr algn="ctr"/>
                          <a:endParaRPr lang="en-US" sz="2400" dirty="0"/>
                        </a:p>
                      </a:txBody>
                      <a:tcPr anchor="ctr"/>
                    </a:tc>
                    <a:extLst>
                      <a:ext uri="{0D108BD9-81ED-4DB2-BD59-A6C34878D82A}">
                        <a16:rowId xmlns:a16="http://schemas.microsoft.com/office/drawing/2014/main" val="3985265763"/>
                      </a:ext>
                    </a:extLst>
                  </a:tr>
                  <a:tr h="632252">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a:latin typeface="Cambria Math" panose="02040503050406030204" pitchFamily="18" charset="0"/>
                                      </a:rPr>
                                      <m:t>𝒙</m:t>
                                    </m:r>
                                  </m:e>
                                  <m:sub>
                                    <m:r>
                                      <a:rPr lang="en-US" altLang="zh-CN" sz="2400" b="1" i="1" smtClean="0">
                                        <a:latin typeface="Cambria Math" panose="02040503050406030204" pitchFamily="18" charset="0"/>
                                      </a:rPr>
                                      <m:t>𝟏</m:t>
                                    </m:r>
                                  </m:sub>
                                </m:sSub>
                              </m:oMath>
                            </m:oMathPara>
                          </a14:m>
                          <a:endParaRPr lang="en-US" sz="2400" dirty="0"/>
                        </a:p>
                      </a:txBody>
                      <a:tcPr anchor="ctr"/>
                    </a:tc>
                    <a:tc>
                      <a:txBody>
                        <a:bodyPr/>
                        <a:lstStyle/>
                        <a:p>
                          <a:pPr algn="ctr"/>
                          <a:endParaRPr lang="en-US" sz="2400" dirty="0"/>
                        </a:p>
                      </a:txBody>
                      <a:tcPr anchor="ctr"/>
                    </a:tc>
                    <a:tc>
                      <a:txBody>
                        <a:bodyPr/>
                        <a:lstStyle/>
                        <a:p>
                          <a:pPr algn="ctr"/>
                          <a:endParaRPr lang="en-US" sz="2400" dirty="0"/>
                        </a:p>
                      </a:txBody>
                      <a:tcPr anchor="ctr"/>
                    </a:tc>
                    <a:tc>
                      <a:txBody>
                        <a:bodyPr/>
                        <a:lstStyle/>
                        <a:p>
                          <a:pPr algn="ctr"/>
                          <a:endParaRPr lang="en-US" sz="2400" dirty="0"/>
                        </a:p>
                      </a:txBody>
                      <a:tcPr anchor="ctr"/>
                    </a:tc>
                    <a:tc>
                      <a:txBody>
                        <a:bodyPr/>
                        <a:lstStyle/>
                        <a:p>
                          <a:pPr algn="ctr"/>
                          <a:endParaRPr lang="en-US" sz="2400"/>
                        </a:p>
                      </a:txBody>
                      <a:tcPr anchor="ctr"/>
                    </a:tc>
                    <a:extLst>
                      <a:ext uri="{0D108BD9-81ED-4DB2-BD59-A6C34878D82A}">
                        <a16:rowId xmlns:a16="http://schemas.microsoft.com/office/drawing/2014/main" val="1389871965"/>
                      </a:ext>
                    </a:extLst>
                  </a:tr>
                  <a:tr h="632252">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a:latin typeface="Cambria Math" panose="02040503050406030204" pitchFamily="18" charset="0"/>
                                      </a:rPr>
                                      <m:t>𝒙</m:t>
                                    </m:r>
                                  </m:e>
                                  <m:sub>
                                    <m:r>
                                      <a:rPr lang="en-US" altLang="zh-CN" sz="2400" b="1" i="1" smtClean="0">
                                        <a:latin typeface="Cambria Math" panose="02040503050406030204" pitchFamily="18" charset="0"/>
                                      </a:rPr>
                                      <m:t>𝟐</m:t>
                                    </m:r>
                                  </m:sub>
                                </m:sSub>
                              </m:oMath>
                            </m:oMathPara>
                          </a14:m>
                          <a:endParaRPr lang="en-US" sz="2400" dirty="0"/>
                        </a:p>
                      </a:txBody>
                      <a:tcPr anchor="ctr"/>
                    </a:tc>
                    <a:tc>
                      <a:txBody>
                        <a:bodyPr/>
                        <a:lstStyle/>
                        <a:p>
                          <a:pPr algn="ctr"/>
                          <a:endParaRPr lang="en-US" sz="2400"/>
                        </a:p>
                      </a:txBody>
                      <a:tcPr anchor="ctr"/>
                    </a:tc>
                    <a:tc>
                      <a:txBody>
                        <a:bodyPr/>
                        <a:lstStyle/>
                        <a:p>
                          <a:pPr algn="ctr"/>
                          <a:r>
                            <a:rPr lang="en-US" sz="2400" dirty="0"/>
                            <a:t>-1</a:t>
                          </a:r>
                        </a:p>
                      </a:txBody>
                      <a:tcPr anchor="ctr"/>
                    </a:tc>
                    <a:tc>
                      <a:txBody>
                        <a:bodyPr/>
                        <a:lstStyle/>
                        <a:p>
                          <a:pPr algn="ctr"/>
                          <a:r>
                            <a:rPr lang="en-US" sz="2400" dirty="0"/>
                            <a:t>1</a:t>
                          </a:r>
                        </a:p>
                      </a:txBody>
                      <a:tcPr anchor="ctr"/>
                    </a:tc>
                    <a:tc>
                      <a:txBody>
                        <a:bodyPr/>
                        <a:lstStyle/>
                        <a:p>
                          <a:pPr algn="ctr"/>
                          <a:endParaRPr lang="en-US" sz="2400"/>
                        </a:p>
                      </a:txBody>
                      <a:tcPr anchor="ctr"/>
                    </a:tc>
                    <a:extLst>
                      <a:ext uri="{0D108BD9-81ED-4DB2-BD59-A6C34878D82A}">
                        <a16:rowId xmlns:a16="http://schemas.microsoft.com/office/drawing/2014/main" val="945526181"/>
                      </a:ext>
                    </a:extLst>
                  </a:tr>
                  <a:tr h="632252">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𝒍</m:t>
                                    </m:r>
                                  </m:e>
                                  <m:sub>
                                    <m:r>
                                      <a:rPr lang="en-US" altLang="zh-CN" sz="2400" b="1" i="1">
                                        <a:latin typeface="Cambria Math" panose="02040503050406030204" pitchFamily="18" charset="0"/>
                                      </a:rPr>
                                      <m:t>𝟎</m:t>
                                    </m:r>
                                  </m:sub>
                                </m:sSub>
                              </m:oMath>
                            </m:oMathPara>
                          </a14:m>
                          <a:endParaRPr lang="en-US" sz="2400" dirty="0"/>
                        </a:p>
                      </a:txBody>
                      <a:tcPr anchor="ctr"/>
                    </a:tc>
                    <a:tc>
                      <a:txBody>
                        <a:bodyPr/>
                        <a:lstStyle/>
                        <a:p>
                          <a:pPr algn="ctr"/>
                          <a:endParaRPr lang="en-US" sz="2400"/>
                        </a:p>
                      </a:txBody>
                      <a:tcPr anchor="ctr"/>
                    </a:tc>
                    <a:tc>
                      <a:txBody>
                        <a:bodyPr/>
                        <a:lstStyle/>
                        <a:p>
                          <a:pPr algn="ctr"/>
                          <a:endParaRPr lang="en-US" sz="2400"/>
                        </a:p>
                      </a:txBody>
                      <a:tcPr anchor="ctr"/>
                    </a:tc>
                    <a:tc>
                      <a:txBody>
                        <a:bodyPr/>
                        <a:lstStyle/>
                        <a:p>
                          <a:pPr algn="ctr"/>
                          <a:endParaRPr lang="en-US" sz="2400"/>
                        </a:p>
                      </a:txBody>
                      <a:tcPr anchor="ctr"/>
                    </a:tc>
                    <a:tc>
                      <a:txBody>
                        <a:bodyPr/>
                        <a:lstStyle/>
                        <a:p>
                          <a:pPr algn="ctr"/>
                          <a:endParaRPr lang="en-US" sz="2400" dirty="0"/>
                        </a:p>
                      </a:txBody>
                      <a:tcPr anchor="ctr"/>
                    </a:tc>
                    <a:extLst>
                      <a:ext uri="{0D108BD9-81ED-4DB2-BD59-A6C34878D82A}">
                        <a16:rowId xmlns:a16="http://schemas.microsoft.com/office/drawing/2014/main" val="2839597485"/>
                      </a:ext>
                    </a:extLst>
                  </a:tr>
                </a:tbl>
              </a:graphicData>
            </a:graphic>
          </p:graphicFrame>
        </mc:Choice>
        <mc:Fallback xmlns="">
          <p:graphicFrame>
            <p:nvGraphicFramePr>
              <p:cNvPr id="68" name="表格 67">
                <a:extLst>
                  <a:ext uri="{FF2B5EF4-FFF2-40B4-BE49-F238E27FC236}">
                    <a16:creationId xmlns:a16="http://schemas.microsoft.com/office/drawing/2014/main" id="{139300B6-F159-467E-81ED-137996C7BA84}"/>
                  </a:ext>
                </a:extLst>
              </p:cNvPr>
              <p:cNvGraphicFramePr>
                <a:graphicFrameLocks noGrp="1"/>
              </p:cNvGraphicFramePr>
              <p:nvPr>
                <p:extLst>
                  <p:ext uri="{D42A27DB-BD31-4B8C-83A1-F6EECF244321}">
                    <p14:modId xmlns:p14="http://schemas.microsoft.com/office/powerpoint/2010/main" val="1991062295"/>
                  </p:ext>
                </p:extLst>
              </p:nvPr>
            </p:nvGraphicFramePr>
            <p:xfrm>
              <a:off x="632898" y="2510807"/>
              <a:ext cx="4647715" cy="3161260"/>
            </p:xfrm>
            <a:graphic>
              <a:graphicData uri="http://schemas.openxmlformats.org/drawingml/2006/table">
                <a:tbl>
                  <a:tblPr firstRow="1" bandRow="1">
                    <a:tableStyleId>{5C22544A-7EE6-4342-B048-85BDC9FD1C3A}</a:tableStyleId>
                  </a:tblPr>
                  <a:tblGrid>
                    <a:gridCol w="929543">
                      <a:extLst>
                        <a:ext uri="{9D8B030D-6E8A-4147-A177-3AD203B41FA5}">
                          <a16:colId xmlns:a16="http://schemas.microsoft.com/office/drawing/2014/main" val="1865622969"/>
                        </a:ext>
                      </a:extLst>
                    </a:gridCol>
                    <a:gridCol w="929543">
                      <a:extLst>
                        <a:ext uri="{9D8B030D-6E8A-4147-A177-3AD203B41FA5}">
                          <a16:colId xmlns:a16="http://schemas.microsoft.com/office/drawing/2014/main" val="1008439255"/>
                        </a:ext>
                      </a:extLst>
                    </a:gridCol>
                    <a:gridCol w="929543">
                      <a:extLst>
                        <a:ext uri="{9D8B030D-6E8A-4147-A177-3AD203B41FA5}">
                          <a16:colId xmlns:a16="http://schemas.microsoft.com/office/drawing/2014/main" val="792926993"/>
                        </a:ext>
                      </a:extLst>
                    </a:gridCol>
                    <a:gridCol w="929543">
                      <a:extLst>
                        <a:ext uri="{9D8B030D-6E8A-4147-A177-3AD203B41FA5}">
                          <a16:colId xmlns:a16="http://schemas.microsoft.com/office/drawing/2014/main" val="930328449"/>
                        </a:ext>
                      </a:extLst>
                    </a:gridCol>
                    <a:gridCol w="929543">
                      <a:extLst>
                        <a:ext uri="{9D8B030D-6E8A-4147-A177-3AD203B41FA5}">
                          <a16:colId xmlns:a16="http://schemas.microsoft.com/office/drawing/2014/main" val="3391997160"/>
                        </a:ext>
                      </a:extLst>
                    </a:gridCol>
                  </a:tblGrid>
                  <a:tr h="632252">
                    <a:tc>
                      <a:txBody>
                        <a:bodyPr/>
                        <a:lstStyle/>
                        <a:p>
                          <a:pPr algn="ctr"/>
                          <a:endParaRPr lang="en-US" sz="2400" dirty="0"/>
                        </a:p>
                      </a:txBody>
                      <a:tcPr anchor="ctr"/>
                    </a:tc>
                    <a:tc>
                      <a:txBody>
                        <a:bodyPr/>
                        <a:lstStyle/>
                        <a:p>
                          <a:endParaRPr lang="en-US"/>
                        </a:p>
                      </a:txBody>
                      <a:tcPr anchor="ctr">
                        <a:blipFill>
                          <a:blip r:embed="rId5"/>
                          <a:stretch>
                            <a:fillRect l="-100654" t="-962" r="-301961" b="-401923"/>
                          </a:stretch>
                        </a:blipFill>
                      </a:tcPr>
                    </a:tc>
                    <a:tc>
                      <a:txBody>
                        <a:bodyPr/>
                        <a:lstStyle/>
                        <a:p>
                          <a:endParaRPr lang="en-US"/>
                        </a:p>
                      </a:txBody>
                      <a:tcPr anchor="ctr">
                        <a:blipFill>
                          <a:blip r:embed="rId5"/>
                          <a:stretch>
                            <a:fillRect l="-201974" t="-962" r="-203947" b="-401923"/>
                          </a:stretch>
                        </a:blipFill>
                      </a:tcPr>
                    </a:tc>
                    <a:tc>
                      <a:txBody>
                        <a:bodyPr/>
                        <a:lstStyle/>
                        <a:p>
                          <a:endParaRPr lang="en-US"/>
                        </a:p>
                      </a:txBody>
                      <a:tcPr anchor="ctr">
                        <a:blipFill>
                          <a:blip r:embed="rId5"/>
                          <a:stretch>
                            <a:fillRect l="-300000" t="-962" r="-102614" b="-401923"/>
                          </a:stretch>
                        </a:blipFill>
                      </a:tcPr>
                    </a:tc>
                    <a:tc>
                      <a:txBody>
                        <a:bodyPr/>
                        <a:lstStyle/>
                        <a:p>
                          <a:endParaRPr lang="en-US"/>
                        </a:p>
                      </a:txBody>
                      <a:tcPr anchor="ctr">
                        <a:blipFill>
                          <a:blip r:embed="rId5"/>
                          <a:stretch>
                            <a:fillRect l="-400000" t="-962" r="-2614" b="-401923"/>
                          </a:stretch>
                        </a:blipFill>
                      </a:tcPr>
                    </a:tc>
                    <a:extLst>
                      <a:ext uri="{0D108BD9-81ED-4DB2-BD59-A6C34878D82A}">
                        <a16:rowId xmlns:a16="http://schemas.microsoft.com/office/drawing/2014/main" val="2320912197"/>
                      </a:ext>
                    </a:extLst>
                  </a:tr>
                  <a:tr h="632252">
                    <a:tc>
                      <a:txBody>
                        <a:bodyPr/>
                        <a:lstStyle/>
                        <a:p>
                          <a:endParaRPr lang="en-US"/>
                        </a:p>
                      </a:txBody>
                      <a:tcPr anchor="ctr">
                        <a:blipFill>
                          <a:blip r:embed="rId5"/>
                          <a:stretch>
                            <a:fillRect l="-654" t="-100962" r="-401961" b="-301923"/>
                          </a:stretch>
                        </a:blipFill>
                      </a:tcPr>
                    </a:tc>
                    <a:tc>
                      <a:txBody>
                        <a:bodyPr/>
                        <a:lstStyle/>
                        <a:p>
                          <a:pPr algn="ctr"/>
                          <a:endParaRPr lang="en-US" sz="2400" dirty="0"/>
                        </a:p>
                      </a:txBody>
                      <a:tcPr anchor="ctr"/>
                    </a:tc>
                    <a:tc>
                      <a:txBody>
                        <a:bodyPr/>
                        <a:lstStyle/>
                        <a:p>
                          <a:pPr algn="ctr"/>
                          <a:endParaRPr lang="en-US" sz="2400" dirty="0"/>
                        </a:p>
                      </a:txBody>
                      <a:tcPr anchor="ctr"/>
                    </a:tc>
                    <a:tc>
                      <a:txBody>
                        <a:bodyPr/>
                        <a:lstStyle/>
                        <a:p>
                          <a:pPr algn="ctr"/>
                          <a:endParaRPr lang="en-US" sz="2400" dirty="0"/>
                        </a:p>
                      </a:txBody>
                      <a:tcPr anchor="ctr"/>
                    </a:tc>
                    <a:tc>
                      <a:txBody>
                        <a:bodyPr/>
                        <a:lstStyle/>
                        <a:p>
                          <a:pPr algn="ctr"/>
                          <a:endParaRPr lang="en-US" sz="2400" dirty="0"/>
                        </a:p>
                      </a:txBody>
                      <a:tcPr anchor="ctr"/>
                    </a:tc>
                    <a:extLst>
                      <a:ext uri="{0D108BD9-81ED-4DB2-BD59-A6C34878D82A}">
                        <a16:rowId xmlns:a16="http://schemas.microsoft.com/office/drawing/2014/main" val="3985265763"/>
                      </a:ext>
                    </a:extLst>
                  </a:tr>
                  <a:tr h="632252">
                    <a:tc>
                      <a:txBody>
                        <a:bodyPr/>
                        <a:lstStyle/>
                        <a:p>
                          <a:endParaRPr lang="en-US"/>
                        </a:p>
                      </a:txBody>
                      <a:tcPr anchor="ctr">
                        <a:blipFill>
                          <a:blip r:embed="rId5"/>
                          <a:stretch>
                            <a:fillRect l="-654" t="-200962" r="-401961" b="-201923"/>
                          </a:stretch>
                        </a:blipFill>
                      </a:tcPr>
                    </a:tc>
                    <a:tc>
                      <a:txBody>
                        <a:bodyPr/>
                        <a:lstStyle/>
                        <a:p>
                          <a:pPr algn="ctr"/>
                          <a:endParaRPr lang="en-US" sz="2400" dirty="0"/>
                        </a:p>
                      </a:txBody>
                      <a:tcPr anchor="ctr"/>
                    </a:tc>
                    <a:tc>
                      <a:txBody>
                        <a:bodyPr/>
                        <a:lstStyle/>
                        <a:p>
                          <a:pPr algn="ctr"/>
                          <a:endParaRPr lang="en-US" sz="2400" dirty="0"/>
                        </a:p>
                      </a:txBody>
                      <a:tcPr anchor="ctr"/>
                    </a:tc>
                    <a:tc>
                      <a:txBody>
                        <a:bodyPr/>
                        <a:lstStyle/>
                        <a:p>
                          <a:pPr algn="ctr"/>
                          <a:endParaRPr lang="en-US" sz="2400" dirty="0"/>
                        </a:p>
                      </a:txBody>
                      <a:tcPr anchor="ctr"/>
                    </a:tc>
                    <a:tc>
                      <a:txBody>
                        <a:bodyPr/>
                        <a:lstStyle/>
                        <a:p>
                          <a:pPr algn="ctr"/>
                          <a:endParaRPr lang="en-US" sz="2400"/>
                        </a:p>
                      </a:txBody>
                      <a:tcPr anchor="ctr"/>
                    </a:tc>
                    <a:extLst>
                      <a:ext uri="{0D108BD9-81ED-4DB2-BD59-A6C34878D82A}">
                        <a16:rowId xmlns:a16="http://schemas.microsoft.com/office/drawing/2014/main" val="1389871965"/>
                      </a:ext>
                    </a:extLst>
                  </a:tr>
                  <a:tr h="632252">
                    <a:tc>
                      <a:txBody>
                        <a:bodyPr/>
                        <a:lstStyle/>
                        <a:p>
                          <a:endParaRPr lang="en-US"/>
                        </a:p>
                      </a:txBody>
                      <a:tcPr anchor="ctr">
                        <a:blipFill>
                          <a:blip r:embed="rId5"/>
                          <a:stretch>
                            <a:fillRect l="-654" t="-300962" r="-401961" b="-101923"/>
                          </a:stretch>
                        </a:blipFill>
                      </a:tcPr>
                    </a:tc>
                    <a:tc>
                      <a:txBody>
                        <a:bodyPr/>
                        <a:lstStyle/>
                        <a:p>
                          <a:pPr algn="ctr"/>
                          <a:endParaRPr lang="en-US" sz="2400"/>
                        </a:p>
                      </a:txBody>
                      <a:tcPr anchor="ctr"/>
                    </a:tc>
                    <a:tc>
                      <a:txBody>
                        <a:bodyPr/>
                        <a:lstStyle/>
                        <a:p>
                          <a:pPr algn="ctr"/>
                          <a:r>
                            <a:rPr lang="en-US" sz="2400" dirty="0"/>
                            <a:t>-1</a:t>
                          </a:r>
                        </a:p>
                      </a:txBody>
                      <a:tcPr anchor="ctr"/>
                    </a:tc>
                    <a:tc>
                      <a:txBody>
                        <a:bodyPr/>
                        <a:lstStyle/>
                        <a:p>
                          <a:pPr algn="ctr"/>
                          <a:r>
                            <a:rPr lang="en-US" sz="2400" dirty="0"/>
                            <a:t>1</a:t>
                          </a:r>
                        </a:p>
                      </a:txBody>
                      <a:tcPr anchor="ctr"/>
                    </a:tc>
                    <a:tc>
                      <a:txBody>
                        <a:bodyPr/>
                        <a:lstStyle/>
                        <a:p>
                          <a:pPr algn="ctr"/>
                          <a:endParaRPr lang="en-US" sz="2400"/>
                        </a:p>
                      </a:txBody>
                      <a:tcPr anchor="ctr"/>
                    </a:tc>
                    <a:extLst>
                      <a:ext uri="{0D108BD9-81ED-4DB2-BD59-A6C34878D82A}">
                        <a16:rowId xmlns:a16="http://schemas.microsoft.com/office/drawing/2014/main" val="945526181"/>
                      </a:ext>
                    </a:extLst>
                  </a:tr>
                  <a:tr h="632252">
                    <a:tc>
                      <a:txBody>
                        <a:bodyPr/>
                        <a:lstStyle/>
                        <a:p>
                          <a:endParaRPr lang="en-US"/>
                        </a:p>
                      </a:txBody>
                      <a:tcPr anchor="ctr">
                        <a:blipFill>
                          <a:blip r:embed="rId5"/>
                          <a:stretch>
                            <a:fillRect l="-654" t="-400962" r="-401961" b="-1923"/>
                          </a:stretch>
                        </a:blipFill>
                      </a:tcPr>
                    </a:tc>
                    <a:tc>
                      <a:txBody>
                        <a:bodyPr/>
                        <a:lstStyle/>
                        <a:p>
                          <a:pPr algn="ctr"/>
                          <a:endParaRPr lang="en-US" sz="2400"/>
                        </a:p>
                      </a:txBody>
                      <a:tcPr anchor="ctr"/>
                    </a:tc>
                    <a:tc>
                      <a:txBody>
                        <a:bodyPr/>
                        <a:lstStyle/>
                        <a:p>
                          <a:pPr algn="ctr"/>
                          <a:endParaRPr lang="en-US" sz="2400"/>
                        </a:p>
                      </a:txBody>
                      <a:tcPr anchor="ctr"/>
                    </a:tc>
                    <a:tc>
                      <a:txBody>
                        <a:bodyPr/>
                        <a:lstStyle/>
                        <a:p>
                          <a:pPr algn="ctr"/>
                          <a:endParaRPr lang="en-US" sz="2400"/>
                        </a:p>
                      </a:txBody>
                      <a:tcPr anchor="ctr"/>
                    </a:tc>
                    <a:tc>
                      <a:txBody>
                        <a:bodyPr/>
                        <a:lstStyle/>
                        <a:p>
                          <a:pPr algn="ctr"/>
                          <a:endParaRPr lang="en-US" sz="2400" dirty="0"/>
                        </a:p>
                      </a:txBody>
                      <a:tcPr anchor="ctr"/>
                    </a:tc>
                    <a:extLst>
                      <a:ext uri="{0D108BD9-81ED-4DB2-BD59-A6C34878D82A}">
                        <a16:rowId xmlns:a16="http://schemas.microsoft.com/office/drawing/2014/main" val="2839597485"/>
                      </a:ext>
                    </a:extLst>
                  </a:tr>
                </a:tbl>
              </a:graphicData>
            </a:graphic>
          </p:graphicFrame>
        </mc:Fallback>
      </mc:AlternateContent>
      <p:graphicFrame>
        <p:nvGraphicFramePr>
          <p:cNvPr id="69" name="表格 68">
            <a:extLst>
              <a:ext uri="{FF2B5EF4-FFF2-40B4-BE49-F238E27FC236}">
                <a16:creationId xmlns:a16="http://schemas.microsoft.com/office/drawing/2014/main" id="{6551319D-5671-4230-8B56-27A0DF7D8854}"/>
              </a:ext>
            </a:extLst>
          </p:cNvPr>
          <p:cNvGraphicFramePr>
            <a:graphicFrameLocks noGrp="1"/>
          </p:cNvGraphicFramePr>
          <p:nvPr>
            <p:extLst>
              <p:ext uri="{D42A27DB-BD31-4B8C-83A1-F6EECF244321}">
                <p14:modId xmlns:p14="http://schemas.microsoft.com/office/powerpoint/2010/main" val="898672687"/>
              </p:ext>
            </p:extLst>
          </p:nvPr>
        </p:nvGraphicFramePr>
        <p:xfrm>
          <a:off x="5750203" y="2510807"/>
          <a:ext cx="821866" cy="3161260"/>
        </p:xfrm>
        <a:graphic>
          <a:graphicData uri="http://schemas.openxmlformats.org/drawingml/2006/table">
            <a:tbl>
              <a:tblPr firstRow="1" bandRow="1">
                <a:tableStyleId>{5C22544A-7EE6-4342-B048-85BDC9FD1C3A}</a:tableStyleId>
              </a:tblPr>
              <a:tblGrid>
                <a:gridCol w="821866">
                  <a:extLst>
                    <a:ext uri="{9D8B030D-6E8A-4147-A177-3AD203B41FA5}">
                      <a16:colId xmlns:a16="http://schemas.microsoft.com/office/drawing/2014/main" val="2220708536"/>
                    </a:ext>
                  </a:extLst>
                </a:gridCol>
              </a:tblGrid>
              <a:tr h="632252">
                <a:tc>
                  <a:txBody>
                    <a:bodyPr/>
                    <a:lstStyle/>
                    <a:p>
                      <a:pPr algn="ctr"/>
                      <a:endParaRPr lang="en-US" dirty="0"/>
                    </a:p>
                  </a:txBody>
                  <a:tcPr anchor="ctr"/>
                </a:tc>
                <a:extLst>
                  <a:ext uri="{0D108BD9-81ED-4DB2-BD59-A6C34878D82A}">
                    <a16:rowId xmlns:a16="http://schemas.microsoft.com/office/drawing/2014/main" val="2663439589"/>
                  </a:ext>
                </a:extLst>
              </a:tr>
              <a:tr h="632252">
                <a:tc>
                  <a:txBody>
                    <a:bodyPr/>
                    <a:lstStyle/>
                    <a:p>
                      <a:pPr algn="ctr"/>
                      <a:endParaRPr lang="en-US" dirty="0"/>
                    </a:p>
                  </a:txBody>
                  <a:tcPr anchor="ctr"/>
                </a:tc>
                <a:extLst>
                  <a:ext uri="{0D108BD9-81ED-4DB2-BD59-A6C34878D82A}">
                    <a16:rowId xmlns:a16="http://schemas.microsoft.com/office/drawing/2014/main" val="4244977417"/>
                  </a:ext>
                </a:extLst>
              </a:tr>
              <a:tr h="632252">
                <a:tc>
                  <a:txBody>
                    <a:bodyPr/>
                    <a:lstStyle/>
                    <a:p>
                      <a:pPr algn="ctr"/>
                      <a:endParaRPr lang="en-US" dirty="0"/>
                    </a:p>
                  </a:txBody>
                  <a:tcPr anchor="ctr"/>
                </a:tc>
                <a:extLst>
                  <a:ext uri="{0D108BD9-81ED-4DB2-BD59-A6C34878D82A}">
                    <a16:rowId xmlns:a16="http://schemas.microsoft.com/office/drawing/2014/main" val="2724588774"/>
                  </a:ext>
                </a:extLst>
              </a:tr>
              <a:tr h="632252">
                <a:tc>
                  <a:txBody>
                    <a:bodyPr/>
                    <a:lstStyle/>
                    <a:p>
                      <a:pPr algn="ctr"/>
                      <a:r>
                        <a:rPr lang="en-US" dirty="0"/>
                        <a:t>-3</a:t>
                      </a:r>
                    </a:p>
                  </a:txBody>
                  <a:tcPr anchor="ctr"/>
                </a:tc>
                <a:extLst>
                  <a:ext uri="{0D108BD9-81ED-4DB2-BD59-A6C34878D82A}">
                    <a16:rowId xmlns:a16="http://schemas.microsoft.com/office/drawing/2014/main" val="3539016618"/>
                  </a:ext>
                </a:extLst>
              </a:tr>
              <a:tr h="632252">
                <a:tc>
                  <a:txBody>
                    <a:bodyPr/>
                    <a:lstStyle/>
                    <a:p>
                      <a:pPr algn="ctr"/>
                      <a:endParaRPr lang="en-US" dirty="0"/>
                    </a:p>
                  </a:txBody>
                  <a:tcPr anchor="ctr"/>
                </a:tc>
                <a:extLst>
                  <a:ext uri="{0D108BD9-81ED-4DB2-BD59-A6C34878D82A}">
                    <a16:rowId xmlns:a16="http://schemas.microsoft.com/office/drawing/2014/main" val="2206547451"/>
                  </a:ext>
                </a:extLst>
              </a:tr>
            </a:tbl>
          </a:graphicData>
        </a:graphic>
      </p:graphicFrame>
      <p:sp>
        <p:nvSpPr>
          <p:cNvPr id="70" name="文本框 69">
            <a:extLst>
              <a:ext uri="{FF2B5EF4-FFF2-40B4-BE49-F238E27FC236}">
                <a16:creationId xmlns:a16="http://schemas.microsoft.com/office/drawing/2014/main" id="{ACE1510C-451D-4A1F-BAC9-FBFEA3FE3286}"/>
              </a:ext>
            </a:extLst>
          </p:cNvPr>
          <p:cNvSpPr txBox="1"/>
          <p:nvPr/>
        </p:nvSpPr>
        <p:spPr>
          <a:xfrm>
            <a:off x="2108310" y="1916081"/>
            <a:ext cx="2289357" cy="369332"/>
          </a:xfrm>
          <a:prstGeom prst="rect">
            <a:avLst/>
          </a:prstGeom>
          <a:noFill/>
        </p:spPr>
        <p:txBody>
          <a:bodyPr wrap="square" rtlCol="0">
            <a:spAutoFit/>
          </a:bodyPr>
          <a:lstStyle/>
          <a:p>
            <a:r>
              <a:rPr lang="en-US" dirty="0"/>
              <a:t>Matrix </a:t>
            </a:r>
            <a:r>
              <a:rPr lang="en-US" b="1" i="1" dirty="0"/>
              <a:t>A</a:t>
            </a:r>
          </a:p>
        </p:txBody>
      </p:sp>
      <p:sp>
        <p:nvSpPr>
          <p:cNvPr id="71" name="文本框 70">
            <a:extLst>
              <a:ext uri="{FF2B5EF4-FFF2-40B4-BE49-F238E27FC236}">
                <a16:creationId xmlns:a16="http://schemas.microsoft.com/office/drawing/2014/main" id="{922F2AEA-6D4A-4691-9F38-D97A1DBA04FA}"/>
              </a:ext>
            </a:extLst>
          </p:cNvPr>
          <p:cNvSpPr txBox="1"/>
          <p:nvPr/>
        </p:nvSpPr>
        <p:spPr>
          <a:xfrm>
            <a:off x="5689723" y="1925680"/>
            <a:ext cx="2289357" cy="369332"/>
          </a:xfrm>
          <a:prstGeom prst="rect">
            <a:avLst/>
          </a:prstGeom>
          <a:noFill/>
        </p:spPr>
        <p:txBody>
          <a:bodyPr wrap="square" rtlCol="0">
            <a:spAutoFit/>
          </a:bodyPr>
          <a:lstStyle/>
          <a:p>
            <a:r>
              <a:rPr lang="en-US" dirty="0"/>
              <a:t>Vector </a:t>
            </a:r>
            <a:r>
              <a:rPr lang="en-US" b="1" i="1" dirty="0"/>
              <a:t>b</a:t>
            </a:r>
          </a:p>
        </p:txBody>
      </p:sp>
      <p:sp>
        <p:nvSpPr>
          <p:cNvPr id="72" name="文本框 71">
            <a:extLst>
              <a:ext uri="{FF2B5EF4-FFF2-40B4-BE49-F238E27FC236}">
                <a16:creationId xmlns:a16="http://schemas.microsoft.com/office/drawing/2014/main" id="{EA669AD2-8EF0-417B-9B84-41F8430D59DB}"/>
              </a:ext>
            </a:extLst>
          </p:cNvPr>
          <p:cNvSpPr txBox="1"/>
          <p:nvPr/>
        </p:nvSpPr>
        <p:spPr>
          <a:xfrm>
            <a:off x="1895407" y="3265652"/>
            <a:ext cx="425805" cy="369332"/>
          </a:xfrm>
          <a:prstGeom prst="rect">
            <a:avLst/>
          </a:prstGeom>
          <a:noFill/>
        </p:spPr>
        <p:txBody>
          <a:bodyPr wrap="square" rtlCol="0">
            <a:spAutoFit/>
          </a:bodyPr>
          <a:lstStyle/>
          <a:p>
            <a:r>
              <a:rPr lang="en-US" dirty="0"/>
              <a:t>1</a:t>
            </a:r>
          </a:p>
        </p:txBody>
      </p:sp>
      <p:sp>
        <p:nvSpPr>
          <p:cNvPr id="73" name="文本框 72">
            <a:extLst>
              <a:ext uri="{FF2B5EF4-FFF2-40B4-BE49-F238E27FC236}">
                <a16:creationId xmlns:a16="http://schemas.microsoft.com/office/drawing/2014/main" id="{3D5A3E5F-6DB3-496A-8725-9641435FEC24}"/>
              </a:ext>
            </a:extLst>
          </p:cNvPr>
          <p:cNvSpPr txBox="1"/>
          <p:nvPr/>
        </p:nvSpPr>
        <p:spPr>
          <a:xfrm>
            <a:off x="2787107" y="3308005"/>
            <a:ext cx="425805" cy="369332"/>
          </a:xfrm>
          <a:prstGeom prst="rect">
            <a:avLst/>
          </a:prstGeom>
          <a:noFill/>
        </p:spPr>
        <p:txBody>
          <a:bodyPr wrap="square" rtlCol="0">
            <a:spAutoFit/>
          </a:bodyPr>
          <a:lstStyle/>
          <a:p>
            <a:r>
              <a:rPr lang="en-US" dirty="0"/>
              <a:t>-1</a:t>
            </a:r>
          </a:p>
        </p:txBody>
      </p:sp>
      <p:sp>
        <p:nvSpPr>
          <p:cNvPr id="74" name="文本框 73">
            <a:extLst>
              <a:ext uri="{FF2B5EF4-FFF2-40B4-BE49-F238E27FC236}">
                <a16:creationId xmlns:a16="http://schemas.microsoft.com/office/drawing/2014/main" id="{DE8C5DC4-6756-4CB3-9E21-BEDB972E8CB0}"/>
              </a:ext>
            </a:extLst>
          </p:cNvPr>
          <p:cNvSpPr txBox="1"/>
          <p:nvPr/>
        </p:nvSpPr>
        <p:spPr>
          <a:xfrm>
            <a:off x="2787106" y="3933853"/>
            <a:ext cx="425805" cy="369332"/>
          </a:xfrm>
          <a:prstGeom prst="rect">
            <a:avLst/>
          </a:prstGeom>
          <a:noFill/>
        </p:spPr>
        <p:txBody>
          <a:bodyPr wrap="square" rtlCol="0">
            <a:spAutoFit/>
          </a:bodyPr>
          <a:lstStyle/>
          <a:p>
            <a:r>
              <a:rPr lang="en-US" dirty="0"/>
              <a:t> 2</a:t>
            </a:r>
          </a:p>
        </p:txBody>
      </p:sp>
      <p:sp>
        <p:nvSpPr>
          <p:cNvPr id="75" name="文本框 74">
            <a:extLst>
              <a:ext uri="{FF2B5EF4-FFF2-40B4-BE49-F238E27FC236}">
                <a16:creationId xmlns:a16="http://schemas.microsoft.com/office/drawing/2014/main" id="{087CFA7B-85EA-4F22-B9A0-D102B52F2689}"/>
              </a:ext>
            </a:extLst>
          </p:cNvPr>
          <p:cNvSpPr txBox="1"/>
          <p:nvPr/>
        </p:nvSpPr>
        <p:spPr>
          <a:xfrm>
            <a:off x="1800851" y="3933853"/>
            <a:ext cx="425805" cy="369332"/>
          </a:xfrm>
          <a:prstGeom prst="rect">
            <a:avLst/>
          </a:prstGeom>
          <a:noFill/>
        </p:spPr>
        <p:txBody>
          <a:bodyPr wrap="square" rtlCol="0">
            <a:spAutoFit/>
          </a:bodyPr>
          <a:lstStyle/>
          <a:p>
            <a:r>
              <a:rPr lang="en-US" dirty="0"/>
              <a:t> -1</a:t>
            </a:r>
          </a:p>
        </p:txBody>
      </p:sp>
      <p:sp>
        <p:nvSpPr>
          <p:cNvPr id="76" name="文本框 75">
            <a:extLst>
              <a:ext uri="{FF2B5EF4-FFF2-40B4-BE49-F238E27FC236}">
                <a16:creationId xmlns:a16="http://schemas.microsoft.com/office/drawing/2014/main" id="{7593058E-9A51-41B6-9E45-35E691B21CCE}"/>
              </a:ext>
            </a:extLst>
          </p:cNvPr>
          <p:cNvSpPr txBox="1"/>
          <p:nvPr/>
        </p:nvSpPr>
        <p:spPr>
          <a:xfrm>
            <a:off x="5831123" y="3265652"/>
            <a:ext cx="660025" cy="369332"/>
          </a:xfrm>
          <a:prstGeom prst="rect">
            <a:avLst/>
          </a:prstGeom>
          <a:noFill/>
        </p:spPr>
        <p:txBody>
          <a:bodyPr wrap="square" rtlCol="0">
            <a:spAutoFit/>
          </a:bodyPr>
          <a:lstStyle/>
          <a:p>
            <a:r>
              <a:rPr lang="en-US" dirty="0"/>
              <a:t> -10</a:t>
            </a:r>
          </a:p>
        </p:txBody>
      </p:sp>
      <p:sp>
        <p:nvSpPr>
          <p:cNvPr id="77" name="文本框 76">
            <a:extLst>
              <a:ext uri="{FF2B5EF4-FFF2-40B4-BE49-F238E27FC236}">
                <a16:creationId xmlns:a16="http://schemas.microsoft.com/office/drawing/2014/main" id="{F4DC72BC-334F-4191-B237-D81C4896D46E}"/>
              </a:ext>
            </a:extLst>
          </p:cNvPr>
          <p:cNvSpPr txBox="1"/>
          <p:nvPr/>
        </p:nvSpPr>
        <p:spPr>
          <a:xfrm>
            <a:off x="5831122" y="3933853"/>
            <a:ext cx="660025" cy="369332"/>
          </a:xfrm>
          <a:prstGeom prst="rect">
            <a:avLst/>
          </a:prstGeom>
          <a:noFill/>
        </p:spPr>
        <p:txBody>
          <a:bodyPr wrap="square" rtlCol="0">
            <a:spAutoFit/>
          </a:bodyPr>
          <a:lstStyle/>
          <a:p>
            <a:r>
              <a:rPr lang="en-US" dirty="0"/>
              <a:t> 13</a:t>
            </a:r>
          </a:p>
        </p:txBody>
      </p:sp>
      <p:sp>
        <p:nvSpPr>
          <p:cNvPr id="3" name="矩形 2">
            <a:extLst>
              <a:ext uri="{FF2B5EF4-FFF2-40B4-BE49-F238E27FC236}">
                <a16:creationId xmlns:a16="http://schemas.microsoft.com/office/drawing/2014/main" id="{6F9E89AF-6665-4D94-AB08-D39F86025940}"/>
              </a:ext>
            </a:extLst>
          </p:cNvPr>
          <p:cNvSpPr/>
          <p:nvPr/>
        </p:nvSpPr>
        <p:spPr>
          <a:xfrm>
            <a:off x="2457450" y="3677337"/>
            <a:ext cx="1940217" cy="142330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矩形 40">
            <a:extLst>
              <a:ext uri="{FF2B5EF4-FFF2-40B4-BE49-F238E27FC236}">
                <a16:creationId xmlns:a16="http://schemas.microsoft.com/office/drawing/2014/main" id="{B0CE52BC-A9DE-4C54-8D60-D97B17B8D4FE}"/>
              </a:ext>
            </a:extLst>
          </p:cNvPr>
          <p:cNvSpPr/>
          <p:nvPr/>
        </p:nvSpPr>
        <p:spPr>
          <a:xfrm>
            <a:off x="5601960" y="3629772"/>
            <a:ext cx="1127453" cy="142330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文本框 38">
            <a:extLst>
              <a:ext uri="{FF2B5EF4-FFF2-40B4-BE49-F238E27FC236}">
                <a16:creationId xmlns:a16="http://schemas.microsoft.com/office/drawing/2014/main" id="{AB6471D7-B8B3-4583-9870-27B47D179331}"/>
              </a:ext>
            </a:extLst>
          </p:cNvPr>
          <p:cNvSpPr txBox="1"/>
          <p:nvPr/>
        </p:nvSpPr>
        <p:spPr>
          <a:xfrm>
            <a:off x="3682501" y="3941627"/>
            <a:ext cx="425805" cy="369332"/>
          </a:xfrm>
          <a:prstGeom prst="rect">
            <a:avLst/>
          </a:prstGeom>
          <a:noFill/>
        </p:spPr>
        <p:txBody>
          <a:bodyPr wrap="square" rtlCol="0">
            <a:spAutoFit/>
          </a:bodyPr>
          <a:lstStyle/>
          <a:p>
            <a:r>
              <a:rPr lang="en-US" dirty="0"/>
              <a:t> -1</a:t>
            </a:r>
          </a:p>
        </p:txBody>
      </p:sp>
      <mc:AlternateContent xmlns:mc="http://schemas.openxmlformats.org/markup-compatibility/2006" xmlns:a14="http://schemas.microsoft.com/office/drawing/2010/main">
        <mc:Choice Requires="a14">
          <p:sp>
            <p:nvSpPr>
              <p:cNvPr id="40" name="文本框 39">
                <a:extLst>
                  <a:ext uri="{FF2B5EF4-FFF2-40B4-BE49-F238E27FC236}">
                    <a16:creationId xmlns:a16="http://schemas.microsoft.com/office/drawing/2014/main" id="{FE683976-9A42-449D-8AD4-275BD8A260AA}"/>
                  </a:ext>
                </a:extLst>
              </p:cNvPr>
              <p:cNvSpPr txBox="1"/>
              <p:nvPr/>
            </p:nvSpPr>
            <p:spPr>
              <a:xfrm>
                <a:off x="7105165" y="4381179"/>
                <a:ext cx="5086835"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m:t>
                              </m:r>
                              <m:r>
                                <a:rPr lang="en-US" altLang="zh-CN" sz="2400" b="1" i="1">
                                  <a:latin typeface="Cambria Math" panose="02040503050406030204" pitchFamily="18" charset="0"/>
                                </a:rPr>
                                <m:t>𝒙</m:t>
                              </m:r>
                            </m:e>
                            <m:sub>
                              <m:r>
                                <a:rPr lang="en-US" altLang="zh-CN" sz="2400" b="1" i="1" smtClean="0">
                                  <a:latin typeface="Cambria Math" panose="02040503050406030204" pitchFamily="18" charset="0"/>
                                </a:rPr>
                                <m:t>𝟎</m:t>
                              </m:r>
                            </m:sub>
                          </m:sSub>
                          <m:r>
                            <a:rPr lang="en-US" altLang="zh-CN" sz="2400" b="1" i="1" smtClean="0">
                              <a:latin typeface="Cambria Math" panose="02040503050406030204" pitchFamily="18" charset="0"/>
                            </a:rPr>
                            <m:t>+</m:t>
                          </m:r>
                          <m:r>
                            <a:rPr lang="en-US" altLang="zh-CN" sz="2400" b="1" i="1">
                              <a:latin typeface="Cambria Math" panose="02040503050406030204" pitchFamily="18" charset="0"/>
                            </a:rPr>
                            <m:t>𝒙</m:t>
                          </m:r>
                        </m:e>
                        <m:sub>
                          <m:r>
                            <a:rPr lang="en-US" altLang="zh-CN" sz="2400" b="1" i="1" smtClean="0">
                              <a:latin typeface="Cambria Math" panose="02040503050406030204" pitchFamily="18" charset="0"/>
                            </a:rPr>
                            <m:t>𝟏</m:t>
                          </m:r>
                        </m:sub>
                      </m:sSub>
                      <m:r>
                        <a:rPr lang="en-US" altLang="zh-CN" sz="2400" b="0" i="1" smtClean="0">
                          <a:latin typeface="Cambria Math" panose="02040503050406030204" pitchFamily="18" charset="0"/>
                        </a:rPr>
                        <m:t>+</m:t>
                      </m:r>
                      <m:sSub>
                        <m:sSubPr>
                          <m:ctrlPr>
                            <a:rPr lang="en-US" altLang="zh-CN" sz="2400" b="1" i="1">
                              <a:latin typeface="Cambria Math" panose="02040503050406030204" pitchFamily="18" charset="0"/>
                            </a:rPr>
                          </m:ctrlPr>
                        </m:sSubPr>
                        <m:e>
                          <m:r>
                            <a:rPr lang="en-US" altLang="zh-CN" sz="2400" b="1" i="1">
                              <a:latin typeface="Cambria Math" panose="02040503050406030204" pitchFamily="18" charset="0"/>
                            </a:rPr>
                            <m:t>𝒙</m:t>
                          </m:r>
                        </m:e>
                        <m:sub>
                          <m:r>
                            <a:rPr lang="en-US" altLang="zh-CN" sz="2400" b="1" i="1" smtClean="0">
                              <a:latin typeface="Cambria Math" panose="02040503050406030204" pitchFamily="18" charset="0"/>
                            </a:rPr>
                            <m:t>𝟏</m:t>
                          </m:r>
                        </m:sub>
                      </m:sSub>
                      <m:r>
                        <a:rPr lang="en-US" altLang="zh-CN" sz="2400" b="1" i="1" smtClean="0">
                          <a:latin typeface="Cambria Math" panose="02040503050406030204" pitchFamily="18" charset="0"/>
                        </a:rPr>
                        <m:t>−</m:t>
                      </m:r>
                      <m:sSub>
                        <m:sSubPr>
                          <m:ctrlPr>
                            <a:rPr lang="en-US" altLang="zh-CN" sz="2400" b="1" i="1" smtClean="0">
                              <a:latin typeface="Cambria Math" panose="02040503050406030204" pitchFamily="18" charset="0"/>
                            </a:rPr>
                          </m:ctrlPr>
                        </m:sSubPr>
                        <m:e>
                          <m:r>
                            <a:rPr lang="en-US" altLang="zh-CN" sz="2400" b="1" i="1">
                              <a:latin typeface="Cambria Math" panose="02040503050406030204" pitchFamily="18" charset="0"/>
                            </a:rPr>
                            <m:t>𝒙</m:t>
                          </m:r>
                        </m:e>
                        <m:sub>
                          <m:r>
                            <a:rPr lang="en-US" altLang="zh-CN" sz="2400" b="1" i="1" smtClean="0">
                              <a:latin typeface="Cambria Math" panose="02040503050406030204" pitchFamily="18" charset="0"/>
                            </a:rPr>
                            <m:t>𝟐</m:t>
                          </m:r>
                        </m:sub>
                      </m:sSub>
                      <m:r>
                        <a:rPr lang="en-US" altLang="zh-CN" sz="2400" b="1" i="1" smtClean="0">
                          <a:latin typeface="Cambria Math" panose="02040503050406030204" pitchFamily="18" charset="0"/>
                        </a:rPr>
                        <m:t> =</m:t>
                      </m:r>
                      <m:r>
                        <a:rPr lang="en-US" altLang="zh-CN" sz="2400" b="1" i="1" smtClean="0">
                          <a:latin typeface="Cambria Math" panose="02040503050406030204" pitchFamily="18" charset="0"/>
                        </a:rPr>
                        <m:t>𝟏𝟎</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𝟑</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𝟏𝟑</m:t>
                      </m:r>
                    </m:oMath>
                  </m:oMathPara>
                </a14:m>
                <a:endParaRPr lang="en-US" sz="2400" b="1" dirty="0"/>
              </a:p>
            </p:txBody>
          </p:sp>
        </mc:Choice>
        <mc:Fallback xmlns="">
          <p:sp>
            <p:nvSpPr>
              <p:cNvPr id="40" name="文本框 39">
                <a:extLst>
                  <a:ext uri="{FF2B5EF4-FFF2-40B4-BE49-F238E27FC236}">
                    <a16:creationId xmlns:a16="http://schemas.microsoft.com/office/drawing/2014/main" id="{FE683976-9A42-449D-8AD4-275BD8A260AA}"/>
                  </a:ext>
                </a:extLst>
              </p:cNvPr>
              <p:cNvSpPr txBox="1">
                <a:spLocks noRot="1" noChangeAspect="1" noMove="1" noResize="1" noEditPoints="1" noAdjustHandles="1" noChangeArrowheads="1" noChangeShapeType="1" noTextEdit="1"/>
              </p:cNvSpPr>
              <p:nvPr/>
            </p:nvSpPr>
            <p:spPr>
              <a:xfrm>
                <a:off x="7105165" y="4381179"/>
                <a:ext cx="5086835" cy="461665"/>
              </a:xfrm>
              <a:prstGeom prst="rect">
                <a:avLst/>
              </a:prstGeom>
              <a:blipFill>
                <a:blip r:embed="rId6"/>
                <a:stretch>
                  <a:fillRect b="-2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文本框 42">
                <a:extLst>
                  <a:ext uri="{FF2B5EF4-FFF2-40B4-BE49-F238E27FC236}">
                    <a16:creationId xmlns:a16="http://schemas.microsoft.com/office/drawing/2014/main" id="{09A3497A-A312-43BA-A049-39DD9FC4AF56}"/>
                  </a:ext>
                </a:extLst>
              </p:cNvPr>
              <p:cNvSpPr txBox="1"/>
              <p:nvPr/>
            </p:nvSpPr>
            <p:spPr>
              <a:xfrm>
                <a:off x="7591174" y="4943489"/>
                <a:ext cx="3866133"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a:latin typeface="Cambria Math" panose="02040503050406030204" pitchFamily="18" charset="0"/>
                            </a:rPr>
                            <m:t>𝒎</m:t>
                          </m:r>
                        </m:e>
                        <m:sub>
                          <m:r>
                            <a:rPr lang="en-US" altLang="zh-CN" sz="2400" b="1" i="1">
                              <a:latin typeface="Cambria Math" panose="02040503050406030204" pitchFamily="18" charset="0"/>
                            </a:rPr>
                            <m:t>𝟎𝟎</m:t>
                          </m:r>
                        </m:sub>
                      </m:sSub>
                      <m:r>
                        <a:rPr lang="en-US" altLang="zh-CN" sz="2400" b="1" i="1" smtClean="0">
                          <a:latin typeface="Cambria Math" panose="02040503050406030204" pitchFamily="18" charset="0"/>
                        </a:rPr>
                        <m:t>: </m:t>
                      </m:r>
                      <m:sSub>
                        <m:sSubPr>
                          <m:ctrlPr>
                            <a:rPr lang="en-US" altLang="zh-CN" sz="2400" b="1" i="1">
                              <a:latin typeface="Cambria Math" panose="02040503050406030204" pitchFamily="18" charset="0"/>
                            </a:rPr>
                          </m:ctrlPr>
                        </m:sSubPr>
                        <m:e>
                          <m:r>
                            <a:rPr lang="en-US" altLang="zh-CN" sz="2400" b="1" i="1">
                              <a:latin typeface="Cambria Math" panose="02040503050406030204" pitchFamily="18" charset="0"/>
                            </a:rPr>
                            <m:t>𝒍</m:t>
                          </m:r>
                        </m:e>
                        <m:sub>
                          <m:r>
                            <a:rPr lang="en-US" altLang="zh-CN" sz="2400" b="1" i="1">
                              <a:latin typeface="Cambria Math" panose="02040503050406030204" pitchFamily="18" charset="0"/>
                            </a:rPr>
                            <m:t>𝟎</m:t>
                          </m:r>
                        </m:sub>
                      </m:sSub>
                      <m:r>
                        <a:rPr lang="en-US" altLang="zh-CN" sz="2400" i="1">
                          <a:latin typeface="Cambria Math" panose="02040503050406030204" pitchFamily="18" charset="0"/>
                        </a:rPr>
                        <m:t>−</m:t>
                      </m:r>
                      <m:sSub>
                        <m:sSubPr>
                          <m:ctrlPr>
                            <a:rPr lang="en-US" altLang="zh-CN" sz="2400" b="1" i="1">
                              <a:latin typeface="Cambria Math" panose="02040503050406030204" pitchFamily="18" charset="0"/>
                            </a:rPr>
                          </m:ctrlPr>
                        </m:sSubPr>
                        <m:e>
                          <m:r>
                            <a:rPr lang="en-US" altLang="zh-CN" sz="2400" b="1" i="1">
                              <a:latin typeface="Cambria Math" panose="02040503050406030204" pitchFamily="18" charset="0"/>
                            </a:rPr>
                            <m:t>𝒙</m:t>
                          </m:r>
                        </m:e>
                        <m:sub>
                          <m:r>
                            <a:rPr lang="en-US" altLang="zh-CN" sz="2400" b="1" i="1">
                              <a:latin typeface="Cambria Math" panose="02040503050406030204" pitchFamily="18" charset="0"/>
                            </a:rPr>
                            <m:t>𝟎</m:t>
                          </m:r>
                        </m:sub>
                      </m:sSub>
                      <m:r>
                        <a:rPr lang="en-US" altLang="zh-CN" sz="2400" b="1" i="1">
                          <a:latin typeface="Cambria Math" panose="02040503050406030204" pitchFamily="18" charset="0"/>
                        </a:rPr>
                        <m:t>=</m:t>
                      </m:r>
                      <m:r>
                        <a:rPr lang="en-US" altLang="zh-CN" sz="2400" b="1" i="1">
                          <a:latin typeface="Cambria Math" panose="02040503050406030204" pitchFamily="18" charset="0"/>
                        </a:rPr>
                        <m:t>𝟏𝟓</m:t>
                      </m:r>
                    </m:oMath>
                  </m:oMathPara>
                </a14:m>
                <a:endParaRPr lang="en-US" sz="2400" b="1" dirty="0"/>
              </a:p>
            </p:txBody>
          </p:sp>
        </mc:Choice>
        <mc:Fallback xmlns="">
          <p:sp>
            <p:nvSpPr>
              <p:cNvPr id="43" name="文本框 42">
                <a:extLst>
                  <a:ext uri="{FF2B5EF4-FFF2-40B4-BE49-F238E27FC236}">
                    <a16:creationId xmlns:a16="http://schemas.microsoft.com/office/drawing/2014/main" id="{09A3497A-A312-43BA-A049-39DD9FC4AF56}"/>
                  </a:ext>
                </a:extLst>
              </p:cNvPr>
              <p:cNvSpPr txBox="1">
                <a:spLocks noRot="1" noChangeAspect="1" noMove="1" noResize="1" noEditPoints="1" noAdjustHandles="1" noChangeArrowheads="1" noChangeShapeType="1" noTextEdit="1"/>
              </p:cNvSpPr>
              <p:nvPr/>
            </p:nvSpPr>
            <p:spPr>
              <a:xfrm>
                <a:off x="7591174" y="4943489"/>
                <a:ext cx="3866133" cy="461665"/>
              </a:xfrm>
              <a:prstGeom prst="rect">
                <a:avLst/>
              </a:prstGeom>
              <a:blipFill>
                <a:blip r:embed="rId7"/>
                <a:stretch>
                  <a:fillRect b="-1316"/>
                </a:stretch>
              </a:blipFill>
            </p:spPr>
            <p:txBody>
              <a:bodyPr/>
              <a:lstStyle/>
              <a:p>
                <a:r>
                  <a:rPr lang="en-US">
                    <a:noFill/>
                  </a:rPr>
                  <a:t> </a:t>
                </a:r>
              </a:p>
            </p:txBody>
          </p:sp>
        </mc:Fallback>
      </mc:AlternateContent>
      <p:sp>
        <p:nvSpPr>
          <p:cNvPr id="44" name="矩形 43">
            <a:extLst>
              <a:ext uri="{FF2B5EF4-FFF2-40B4-BE49-F238E27FC236}">
                <a16:creationId xmlns:a16="http://schemas.microsoft.com/office/drawing/2014/main" id="{51AFC931-84DA-4DF5-8394-0F8C6FDDFF75}"/>
              </a:ext>
            </a:extLst>
          </p:cNvPr>
          <p:cNvSpPr/>
          <p:nvPr/>
        </p:nvSpPr>
        <p:spPr>
          <a:xfrm>
            <a:off x="5762826" y="3193431"/>
            <a:ext cx="796615" cy="483906"/>
          </a:xfrm>
          <a:prstGeom prst="rect">
            <a:avLst/>
          </a:prstGeom>
          <a:noFill/>
          <a:ln w="38100">
            <a:solidFill>
              <a:srgbClr val="00B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矩形 44">
            <a:extLst>
              <a:ext uri="{FF2B5EF4-FFF2-40B4-BE49-F238E27FC236}">
                <a16:creationId xmlns:a16="http://schemas.microsoft.com/office/drawing/2014/main" id="{F60D4A9D-FB68-4B61-8FA1-2EB6248CE6B6}"/>
              </a:ext>
            </a:extLst>
          </p:cNvPr>
          <p:cNvSpPr/>
          <p:nvPr/>
        </p:nvSpPr>
        <p:spPr>
          <a:xfrm>
            <a:off x="5754825" y="5133202"/>
            <a:ext cx="796615" cy="483906"/>
          </a:xfrm>
          <a:prstGeom prst="rect">
            <a:avLst/>
          </a:prstGeom>
          <a:noFill/>
          <a:ln w="38100">
            <a:solidFill>
              <a:srgbClr val="00B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矩形 77">
            <a:extLst>
              <a:ext uri="{FF2B5EF4-FFF2-40B4-BE49-F238E27FC236}">
                <a16:creationId xmlns:a16="http://schemas.microsoft.com/office/drawing/2014/main" id="{51FC51D3-2D47-458F-88D4-F6F22513DDB3}"/>
              </a:ext>
            </a:extLst>
          </p:cNvPr>
          <p:cNvSpPr/>
          <p:nvPr/>
        </p:nvSpPr>
        <p:spPr>
          <a:xfrm>
            <a:off x="1615445" y="3187047"/>
            <a:ext cx="796615" cy="483906"/>
          </a:xfrm>
          <a:prstGeom prst="rect">
            <a:avLst/>
          </a:prstGeom>
          <a:noFill/>
          <a:ln w="38100">
            <a:solidFill>
              <a:srgbClr val="00B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矩形 78">
            <a:extLst>
              <a:ext uri="{FF2B5EF4-FFF2-40B4-BE49-F238E27FC236}">
                <a16:creationId xmlns:a16="http://schemas.microsoft.com/office/drawing/2014/main" id="{684C37DE-C7B8-48FC-8A46-D9A0DB75E558}"/>
              </a:ext>
            </a:extLst>
          </p:cNvPr>
          <p:cNvSpPr/>
          <p:nvPr/>
        </p:nvSpPr>
        <p:spPr>
          <a:xfrm>
            <a:off x="1615444" y="5117678"/>
            <a:ext cx="796615" cy="483906"/>
          </a:xfrm>
          <a:prstGeom prst="rect">
            <a:avLst/>
          </a:prstGeom>
          <a:noFill/>
          <a:ln w="38100">
            <a:solidFill>
              <a:srgbClr val="00B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6" name="组合 45">
            <a:extLst>
              <a:ext uri="{FF2B5EF4-FFF2-40B4-BE49-F238E27FC236}">
                <a16:creationId xmlns:a16="http://schemas.microsoft.com/office/drawing/2014/main" id="{BA273A69-CE02-4BA7-AD6E-8F4DB5E0D5B0}"/>
              </a:ext>
            </a:extLst>
          </p:cNvPr>
          <p:cNvGrpSpPr/>
          <p:nvPr/>
        </p:nvGrpSpPr>
        <p:grpSpPr>
          <a:xfrm>
            <a:off x="6491147" y="167793"/>
            <a:ext cx="5655404" cy="2807468"/>
            <a:chOff x="260144" y="3562113"/>
            <a:chExt cx="5655404" cy="2807468"/>
          </a:xfrm>
        </p:grpSpPr>
        <mc:AlternateContent xmlns:mc="http://schemas.openxmlformats.org/markup-compatibility/2006" xmlns:a14="http://schemas.microsoft.com/office/drawing/2010/main">
          <mc:Choice Requires="a14">
            <p:sp>
              <p:nvSpPr>
                <p:cNvPr id="47" name="文本框 46">
                  <a:extLst>
                    <a:ext uri="{FF2B5EF4-FFF2-40B4-BE49-F238E27FC236}">
                      <a16:creationId xmlns:a16="http://schemas.microsoft.com/office/drawing/2014/main" id="{A117DB7A-A7EC-44E3-925B-D778DF5DD1CF}"/>
                    </a:ext>
                  </a:extLst>
                </p:cNvPr>
                <p:cNvSpPr txBox="1"/>
                <p:nvPr/>
              </p:nvSpPr>
              <p:spPr>
                <a:xfrm>
                  <a:off x="1302049" y="3562113"/>
                  <a:ext cx="495370" cy="4287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𝒙</m:t>
                            </m:r>
                          </m:e>
                          <m:sub>
                            <m:r>
                              <a:rPr lang="en-US" altLang="zh-CN" sz="2400" b="1" i="1" smtClean="0">
                                <a:latin typeface="Cambria Math" panose="02040503050406030204" pitchFamily="18" charset="0"/>
                              </a:rPr>
                              <m:t>𝟎</m:t>
                            </m:r>
                          </m:sub>
                        </m:sSub>
                      </m:oMath>
                    </m:oMathPara>
                  </a14:m>
                  <a:endParaRPr lang="en-US" sz="2400" b="1" dirty="0"/>
                </a:p>
              </p:txBody>
            </p:sp>
          </mc:Choice>
          <mc:Fallback xmlns="">
            <p:sp>
              <p:nvSpPr>
                <p:cNvPr id="47" name="文本框 46">
                  <a:extLst>
                    <a:ext uri="{FF2B5EF4-FFF2-40B4-BE49-F238E27FC236}">
                      <a16:creationId xmlns:a16="http://schemas.microsoft.com/office/drawing/2014/main" id="{A117DB7A-A7EC-44E3-925B-D778DF5DD1CF}"/>
                    </a:ext>
                  </a:extLst>
                </p:cNvPr>
                <p:cNvSpPr txBox="1">
                  <a:spLocks noRot="1" noChangeAspect="1" noMove="1" noResize="1" noEditPoints="1" noAdjustHandles="1" noChangeArrowheads="1" noChangeShapeType="1" noTextEdit="1"/>
                </p:cNvSpPr>
                <p:nvPr/>
              </p:nvSpPr>
              <p:spPr>
                <a:xfrm>
                  <a:off x="1302049" y="3562113"/>
                  <a:ext cx="495370" cy="428750"/>
                </a:xfrm>
                <a:prstGeom prst="rect">
                  <a:avLst/>
                </a:prstGeom>
                <a:blipFill>
                  <a:blip r:embed="rId8"/>
                  <a:stretch>
                    <a:fillRect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文本框 47">
                  <a:extLst>
                    <a:ext uri="{FF2B5EF4-FFF2-40B4-BE49-F238E27FC236}">
                      <a16:creationId xmlns:a16="http://schemas.microsoft.com/office/drawing/2014/main" id="{45B1414A-D28F-4513-AE8B-5AC31A9E56FB}"/>
                    </a:ext>
                  </a:extLst>
                </p:cNvPr>
                <p:cNvSpPr txBox="1"/>
                <p:nvPr/>
              </p:nvSpPr>
              <p:spPr>
                <a:xfrm>
                  <a:off x="3221609" y="3562114"/>
                  <a:ext cx="495370" cy="4287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𝒙</m:t>
                            </m:r>
                          </m:e>
                          <m:sub>
                            <m:r>
                              <a:rPr lang="en-US" altLang="zh-CN" sz="2400" b="1" i="1" smtClean="0">
                                <a:latin typeface="Cambria Math" panose="02040503050406030204" pitchFamily="18" charset="0"/>
                              </a:rPr>
                              <m:t>𝟏</m:t>
                            </m:r>
                          </m:sub>
                        </m:sSub>
                      </m:oMath>
                    </m:oMathPara>
                  </a14:m>
                  <a:endParaRPr lang="en-US" sz="2400" b="1" dirty="0"/>
                </a:p>
              </p:txBody>
            </p:sp>
          </mc:Choice>
          <mc:Fallback xmlns="">
            <p:sp>
              <p:nvSpPr>
                <p:cNvPr id="48" name="文本框 47">
                  <a:extLst>
                    <a:ext uri="{FF2B5EF4-FFF2-40B4-BE49-F238E27FC236}">
                      <a16:creationId xmlns:a16="http://schemas.microsoft.com/office/drawing/2014/main" id="{45B1414A-D28F-4513-AE8B-5AC31A9E56FB}"/>
                    </a:ext>
                  </a:extLst>
                </p:cNvPr>
                <p:cNvSpPr txBox="1">
                  <a:spLocks noRot="1" noChangeAspect="1" noMove="1" noResize="1" noEditPoints="1" noAdjustHandles="1" noChangeArrowheads="1" noChangeShapeType="1" noTextEdit="1"/>
                </p:cNvSpPr>
                <p:nvPr/>
              </p:nvSpPr>
              <p:spPr>
                <a:xfrm>
                  <a:off x="3221609" y="3562114"/>
                  <a:ext cx="495370" cy="428750"/>
                </a:xfrm>
                <a:prstGeom prst="rect">
                  <a:avLst/>
                </a:prstGeom>
                <a:blipFill>
                  <a:blip r:embed="rId9"/>
                  <a:stretch>
                    <a:fillRect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文本框 48">
                  <a:extLst>
                    <a:ext uri="{FF2B5EF4-FFF2-40B4-BE49-F238E27FC236}">
                      <a16:creationId xmlns:a16="http://schemas.microsoft.com/office/drawing/2014/main" id="{F8DA91C4-C574-4DE1-8888-23079C19DAB2}"/>
                    </a:ext>
                  </a:extLst>
                </p:cNvPr>
                <p:cNvSpPr txBox="1"/>
                <p:nvPr/>
              </p:nvSpPr>
              <p:spPr>
                <a:xfrm>
                  <a:off x="5141169" y="3562114"/>
                  <a:ext cx="495370" cy="4287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𝒙</m:t>
                            </m:r>
                          </m:e>
                          <m:sub>
                            <m:r>
                              <a:rPr lang="en-US" altLang="zh-CN" sz="2400" b="1" i="1" smtClean="0">
                                <a:latin typeface="Cambria Math" panose="02040503050406030204" pitchFamily="18" charset="0"/>
                              </a:rPr>
                              <m:t>𝟐</m:t>
                            </m:r>
                          </m:sub>
                        </m:sSub>
                      </m:oMath>
                    </m:oMathPara>
                  </a14:m>
                  <a:endParaRPr lang="en-US" sz="2400" b="1" dirty="0"/>
                </a:p>
              </p:txBody>
            </p:sp>
          </mc:Choice>
          <mc:Fallback xmlns="">
            <p:sp>
              <p:nvSpPr>
                <p:cNvPr id="49" name="文本框 48">
                  <a:extLst>
                    <a:ext uri="{FF2B5EF4-FFF2-40B4-BE49-F238E27FC236}">
                      <a16:creationId xmlns:a16="http://schemas.microsoft.com/office/drawing/2014/main" id="{F8DA91C4-C574-4DE1-8888-23079C19DAB2}"/>
                    </a:ext>
                  </a:extLst>
                </p:cNvPr>
                <p:cNvSpPr txBox="1">
                  <a:spLocks noRot="1" noChangeAspect="1" noMove="1" noResize="1" noEditPoints="1" noAdjustHandles="1" noChangeArrowheads="1" noChangeShapeType="1" noTextEdit="1"/>
                </p:cNvSpPr>
                <p:nvPr/>
              </p:nvSpPr>
              <p:spPr>
                <a:xfrm>
                  <a:off x="5141169" y="3562114"/>
                  <a:ext cx="495370" cy="428750"/>
                </a:xfrm>
                <a:prstGeom prst="rect">
                  <a:avLst/>
                </a:prstGeom>
                <a:blipFill>
                  <a:blip r:embed="rId10"/>
                  <a:stretch>
                    <a:fillRect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文本框 49">
                  <a:extLst>
                    <a:ext uri="{FF2B5EF4-FFF2-40B4-BE49-F238E27FC236}">
                      <a16:creationId xmlns:a16="http://schemas.microsoft.com/office/drawing/2014/main" id="{7BF26EA6-A814-4853-B08B-970AB614A1C8}"/>
                    </a:ext>
                  </a:extLst>
                </p:cNvPr>
                <p:cNvSpPr txBox="1"/>
                <p:nvPr/>
              </p:nvSpPr>
              <p:spPr>
                <a:xfrm>
                  <a:off x="3099500" y="5940831"/>
                  <a:ext cx="495370" cy="4287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𝒍</m:t>
                            </m:r>
                          </m:e>
                          <m:sub>
                            <m:r>
                              <a:rPr lang="en-US" altLang="zh-CN" sz="2400" b="1" i="1" smtClean="0">
                                <a:latin typeface="Cambria Math" panose="02040503050406030204" pitchFamily="18" charset="0"/>
                              </a:rPr>
                              <m:t>𝟎</m:t>
                            </m:r>
                          </m:sub>
                        </m:sSub>
                      </m:oMath>
                    </m:oMathPara>
                  </a14:m>
                  <a:endParaRPr lang="en-US" sz="2400" b="1" dirty="0"/>
                </a:p>
              </p:txBody>
            </p:sp>
          </mc:Choice>
          <mc:Fallback xmlns="">
            <p:sp>
              <p:nvSpPr>
                <p:cNvPr id="50" name="文本框 49">
                  <a:extLst>
                    <a:ext uri="{FF2B5EF4-FFF2-40B4-BE49-F238E27FC236}">
                      <a16:creationId xmlns:a16="http://schemas.microsoft.com/office/drawing/2014/main" id="{7BF26EA6-A814-4853-B08B-970AB614A1C8}"/>
                    </a:ext>
                  </a:extLst>
                </p:cNvPr>
                <p:cNvSpPr txBox="1">
                  <a:spLocks noRot="1" noChangeAspect="1" noMove="1" noResize="1" noEditPoints="1" noAdjustHandles="1" noChangeArrowheads="1" noChangeShapeType="1" noTextEdit="1"/>
                </p:cNvSpPr>
                <p:nvPr/>
              </p:nvSpPr>
              <p:spPr>
                <a:xfrm>
                  <a:off x="3099500" y="5940831"/>
                  <a:ext cx="495370" cy="428750"/>
                </a:xfrm>
                <a:prstGeom prst="rect">
                  <a:avLst/>
                </a:prstGeom>
                <a:blipFill>
                  <a:blip r:embed="rId11"/>
                  <a:stretch>
                    <a:fillRect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文本框 50">
                  <a:extLst>
                    <a:ext uri="{FF2B5EF4-FFF2-40B4-BE49-F238E27FC236}">
                      <a16:creationId xmlns:a16="http://schemas.microsoft.com/office/drawing/2014/main" id="{FA426511-0F35-461C-A3EC-C9B463C1EE07}"/>
                    </a:ext>
                  </a:extLst>
                </p:cNvPr>
                <p:cNvSpPr txBox="1"/>
                <p:nvPr/>
              </p:nvSpPr>
              <p:spPr>
                <a:xfrm>
                  <a:off x="1924567" y="3891202"/>
                  <a:ext cx="1173155"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600" b="1" i="1" smtClean="0">
                                <a:latin typeface="Cambria Math" panose="02040503050406030204" pitchFamily="18" charset="0"/>
                              </a:rPr>
                            </m:ctrlPr>
                          </m:sSubPr>
                          <m:e>
                            <m:r>
                              <a:rPr lang="en-US" altLang="zh-CN" sz="1600" b="1" i="1" smtClean="0">
                                <a:latin typeface="Cambria Math" panose="02040503050406030204" pitchFamily="18" charset="0"/>
                              </a:rPr>
                              <m:t>𝒖</m:t>
                            </m:r>
                          </m:e>
                          <m:sub>
                            <m:r>
                              <a:rPr lang="en-US" altLang="zh-CN" sz="1600" b="1" i="1" smtClean="0">
                                <a:latin typeface="Cambria Math" panose="02040503050406030204" pitchFamily="18" charset="0"/>
                              </a:rPr>
                              <m:t>𝟎𝟏</m:t>
                            </m:r>
                          </m:sub>
                        </m:sSub>
                        <m:r>
                          <a:rPr lang="en-US" altLang="zh-CN" sz="1600" b="1" i="1" smtClean="0">
                            <a:latin typeface="Cambria Math" panose="02040503050406030204" pitchFamily="18" charset="0"/>
                          </a:rPr>
                          <m:t>=</m:t>
                        </m:r>
                        <m:r>
                          <a:rPr lang="en-US" altLang="zh-CN" sz="1600" b="1" i="1" smtClean="0">
                            <a:latin typeface="Cambria Math" panose="02040503050406030204" pitchFamily="18" charset="0"/>
                          </a:rPr>
                          <m:t>𝟏𝟎</m:t>
                        </m:r>
                      </m:oMath>
                    </m:oMathPara>
                  </a14:m>
                  <a:endParaRPr lang="en-US" sz="1600" b="1" dirty="0"/>
                </a:p>
              </p:txBody>
            </p:sp>
          </mc:Choice>
          <mc:Fallback xmlns="">
            <p:sp>
              <p:nvSpPr>
                <p:cNvPr id="51" name="文本框 50">
                  <a:extLst>
                    <a:ext uri="{FF2B5EF4-FFF2-40B4-BE49-F238E27FC236}">
                      <a16:creationId xmlns:a16="http://schemas.microsoft.com/office/drawing/2014/main" id="{FA426511-0F35-461C-A3EC-C9B463C1EE07}"/>
                    </a:ext>
                  </a:extLst>
                </p:cNvPr>
                <p:cNvSpPr txBox="1">
                  <a:spLocks noRot="1" noChangeAspect="1" noMove="1" noResize="1" noEditPoints="1" noAdjustHandles="1" noChangeArrowheads="1" noChangeShapeType="1" noTextEdit="1"/>
                </p:cNvSpPr>
                <p:nvPr/>
              </p:nvSpPr>
              <p:spPr>
                <a:xfrm>
                  <a:off x="1924567" y="3891202"/>
                  <a:ext cx="1173155" cy="338554"/>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文本框 51">
                  <a:extLst>
                    <a:ext uri="{FF2B5EF4-FFF2-40B4-BE49-F238E27FC236}">
                      <a16:creationId xmlns:a16="http://schemas.microsoft.com/office/drawing/2014/main" id="{CC312E1E-0199-416C-A817-3B2C463BAE27}"/>
                    </a:ext>
                  </a:extLst>
                </p:cNvPr>
                <p:cNvSpPr txBox="1"/>
                <p:nvPr/>
              </p:nvSpPr>
              <p:spPr>
                <a:xfrm>
                  <a:off x="804778" y="4908274"/>
                  <a:ext cx="161690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𝒎</m:t>
                            </m:r>
                          </m:e>
                          <m:sub>
                            <m:r>
                              <a:rPr lang="en-US" altLang="zh-CN" b="1" i="1" smtClean="0">
                                <a:latin typeface="Cambria Math" panose="02040503050406030204" pitchFamily="18" charset="0"/>
                              </a:rPr>
                              <m:t>𝟎𝟎</m:t>
                            </m:r>
                          </m:sub>
                        </m:sSub>
                        <m:r>
                          <a:rPr lang="en-US" altLang="zh-CN" b="1" i="1" smtClean="0">
                            <a:latin typeface="Cambria Math" panose="02040503050406030204" pitchFamily="18" charset="0"/>
                          </a:rPr>
                          <m:t>=</m:t>
                        </m:r>
                        <m:r>
                          <a:rPr lang="en-US" altLang="zh-CN" b="1" i="1" smtClean="0">
                            <a:latin typeface="Cambria Math" panose="02040503050406030204" pitchFamily="18" charset="0"/>
                          </a:rPr>
                          <m:t>𝟏𝟓</m:t>
                        </m:r>
                      </m:oMath>
                    </m:oMathPara>
                  </a14:m>
                  <a:endParaRPr lang="en-US" b="1" dirty="0"/>
                </a:p>
              </p:txBody>
            </p:sp>
          </mc:Choice>
          <mc:Fallback xmlns="">
            <p:sp>
              <p:nvSpPr>
                <p:cNvPr id="52" name="文本框 51">
                  <a:extLst>
                    <a:ext uri="{FF2B5EF4-FFF2-40B4-BE49-F238E27FC236}">
                      <a16:creationId xmlns:a16="http://schemas.microsoft.com/office/drawing/2014/main" id="{CC312E1E-0199-416C-A817-3B2C463BAE27}"/>
                    </a:ext>
                  </a:extLst>
                </p:cNvPr>
                <p:cNvSpPr txBox="1">
                  <a:spLocks noRot="1" noChangeAspect="1" noMove="1" noResize="1" noEditPoints="1" noAdjustHandles="1" noChangeArrowheads="1" noChangeShapeType="1" noTextEdit="1"/>
                </p:cNvSpPr>
                <p:nvPr/>
              </p:nvSpPr>
              <p:spPr>
                <a:xfrm>
                  <a:off x="804778" y="4908274"/>
                  <a:ext cx="1616905" cy="369332"/>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文本框 52">
                  <a:extLst>
                    <a:ext uri="{FF2B5EF4-FFF2-40B4-BE49-F238E27FC236}">
                      <a16:creationId xmlns:a16="http://schemas.microsoft.com/office/drawing/2014/main" id="{3B6D9C17-A15D-43EA-A4E8-84F083486204}"/>
                    </a:ext>
                  </a:extLst>
                </p:cNvPr>
                <p:cNvSpPr txBox="1"/>
                <p:nvPr/>
              </p:nvSpPr>
              <p:spPr>
                <a:xfrm>
                  <a:off x="2478666" y="4852376"/>
                  <a:ext cx="1611254"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600" b="1" i="1" smtClean="0">
                                <a:latin typeface="Cambria Math" panose="02040503050406030204" pitchFamily="18" charset="0"/>
                              </a:rPr>
                            </m:ctrlPr>
                          </m:sSubPr>
                          <m:e>
                            <m:r>
                              <a:rPr lang="en-US" altLang="zh-CN" sz="1600" b="1" i="1" smtClean="0">
                                <a:latin typeface="Cambria Math" panose="02040503050406030204" pitchFamily="18" charset="0"/>
                              </a:rPr>
                              <m:t>𝒎</m:t>
                            </m:r>
                          </m:e>
                          <m:sub>
                            <m:r>
                              <a:rPr lang="en-US" altLang="zh-CN" sz="1600" b="1" i="1" smtClean="0">
                                <a:latin typeface="Cambria Math" panose="02040503050406030204" pitchFamily="18" charset="0"/>
                              </a:rPr>
                              <m:t>𝟏𝟎</m:t>
                            </m:r>
                          </m:sub>
                        </m:sSub>
                        <m:r>
                          <a:rPr lang="en-US" altLang="zh-CN" sz="1600" b="1" i="1" smtClean="0">
                            <a:latin typeface="Cambria Math" panose="02040503050406030204" pitchFamily="18" charset="0"/>
                          </a:rPr>
                          <m:t>=</m:t>
                        </m:r>
                        <m:r>
                          <a:rPr lang="en-US" altLang="zh-CN" sz="1600" b="1" i="1" smtClean="0">
                            <a:latin typeface="Cambria Math" panose="02040503050406030204" pitchFamily="18" charset="0"/>
                          </a:rPr>
                          <m:t>𝟓</m:t>
                        </m:r>
                      </m:oMath>
                    </m:oMathPara>
                  </a14:m>
                  <a:endParaRPr lang="en-US" sz="2400" b="1" dirty="0"/>
                </a:p>
              </p:txBody>
            </p:sp>
          </mc:Choice>
          <mc:Fallback xmlns="">
            <p:sp>
              <p:nvSpPr>
                <p:cNvPr id="53" name="文本框 52">
                  <a:extLst>
                    <a:ext uri="{FF2B5EF4-FFF2-40B4-BE49-F238E27FC236}">
                      <a16:creationId xmlns:a16="http://schemas.microsoft.com/office/drawing/2014/main" id="{3B6D9C17-A15D-43EA-A4E8-84F083486204}"/>
                    </a:ext>
                  </a:extLst>
                </p:cNvPr>
                <p:cNvSpPr txBox="1">
                  <a:spLocks noRot="1" noChangeAspect="1" noMove="1" noResize="1" noEditPoints="1" noAdjustHandles="1" noChangeArrowheads="1" noChangeShapeType="1" noTextEdit="1"/>
                </p:cNvSpPr>
                <p:nvPr/>
              </p:nvSpPr>
              <p:spPr>
                <a:xfrm>
                  <a:off x="2478666" y="4852376"/>
                  <a:ext cx="1611254" cy="338554"/>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文本框 53">
                  <a:extLst>
                    <a:ext uri="{FF2B5EF4-FFF2-40B4-BE49-F238E27FC236}">
                      <a16:creationId xmlns:a16="http://schemas.microsoft.com/office/drawing/2014/main" id="{13D4D8DF-10A9-424B-BCFE-81EF4440E502}"/>
                    </a:ext>
                  </a:extLst>
                </p:cNvPr>
                <p:cNvSpPr txBox="1"/>
                <p:nvPr/>
              </p:nvSpPr>
              <p:spPr>
                <a:xfrm>
                  <a:off x="4304295" y="5001401"/>
                  <a:ext cx="1611253" cy="369332"/>
                </a:xfrm>
                <a:prstGeom prst="rect">
                  <a:avLst/>
                </a:prstGeom>
                <a:noFill/>
              </p:spPr>
              <p:txBody>
                <a:bodyPr wrap="square" rtlCol="0">
                  <a:spAutoFit/>
                </a:bodyPr>
                <a:lstStyle/>
                <a:p>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𝒎</m:t>
                          </m:r>
                        </m:e>
                        <m:sub>
                          <m:r>
                            <a:rPr lang="en-US" altLang="zh-CN" b="1" i="1" smtClean="0">
                              <a:latin typeface="Cambria Math" panose="02040503050406030204" pitchFamily="18" charset="0"/>
                            </a:rPr>
                            <m:t>𝟐𝟎</m:t>
                          </m:r>
                        </m:sub>
                      </m:sSub>
                    </m:oMath>
                  </a14:m>
                  <a:r>
                    <a:rPr lang="en-US" b="1" dirty="0"/>
                    <a:t>=8</a:t>
                  </a:r>
                  <a:endParaRPr lang="en-US" sz="2400" b="1" dirty="0"/>
                </a:p>
              </p:txBody>
            </p:sp>
          </mc:Choice>
          <mc:Fallback xmlns="">
            <p:sp>
              <p:nvSpPr>
                <p:cNvPr id="54" name="文本框 53">
                  <a:extLst>
                    <a:ext uri="{FF2B5EF4-FFF2-40B4-BE49-F238E27FC236}">
                      <a16:creationId xmlns:a16="http://schemas.microsoft.com/office/drawing/2014/main" id="{13D4D8DF-10A9-424B-BCFE-81EF4440E502}"/>
                    </a:ext>
                  </a:extLst>
                </p:cNvPr>
                <p:cNvSpPr txBox="1">
                  <a:spLocks noRot="1" noChangeAspect="1" noMove="1" noResize="1" noEditPoints="1" noAdjustHandles="1" noChangeArrowheads="1" noChangeShapeType="1" noTextEdit="1"/>
                </p:cNvSpPr>
                <p:nvPr/>
              </p:nvSpPr>
              <p:spPr>
                <a:xfrm>
                  <a:off x="4304295" y="5001401"/>
                  <a:ext cx="1611253" cy="369332"/>
                </a:xfrm>
                <a:prstGeom prst="rect">
                  <a:avLst/>
                </a:prstGeom>
                <a:blipFill>
                  <a:blip r:embed="rId15"/>
                  <a:stretch>
                    <a:fillRect t="-10000" b="-26667"/>
                  </a:stretch>
                </a:blipFill>
              </p:spPr>
              <p:txBody>
                <a:bodyPr/>
                <a:lstStyle/>
                <a:p>
                  <a:r>
                    <a:rPr lang="en-US">
                      <a:noFill/>
                    </a:rPr>
                    <a:t> </a:t>
                  </a:r>
                </a:p>
              </p:txBody>
            </p:sp>
          </mc:Fallback>
        </mc:AlternateContent>
        <p:sp>
          <p:nvSpPr>
            <p:cNvPr id="55" name="椭圆 54">
              <a:extLst>
                <a:ext uri="{FF2B5EF4-FFF2-40B4-BE49-F238E27FC236}">
                  <a16:creationId xmlns:a16="http://schemas.microsoft.com/office/drawing/2014/main" id="{E5F3E3A9-76C2-4250-BBCA-3659AF2A137D}"/>
                </a:ext>
              </a:extLst>
            </p:cNvPr>
            <p:cNvSpPr/>
            <p:nvPr/>
          </p:nvSpPr>
          <p:spPr>
            <a:xfrm>
              <a:off x="1385851" y="4122636"/>
              <a:ext cx="428750" cy="428750"/>
            </a:xfrm>
            <a:prstGeom prst="ellipse">
              <a:avLst/>
            </a:prstGeom>
            <a:solidFill>
              <a:srgbClr val="FF0000"/>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椭圆 55">
              <a:extLst>
                <a:ext uri="{FF2B5EF4-FFF2-40B4-BE49-F238E27FC236}">
                  <a16:creationId xmlns:a16="http://schemas.microsoft.com/office/drawing/2014/main" id="{4BA637BD-A231-474F-AC36-A24128C8F77B}"/>
                </a:ext>
              </a:extLst>
            </p:cNvPr>
            <p:cNvSpPr/>
            <p:nvPr/>
          </p:nvSpPr>
          <p:spPr>
            <a:xfrm>
              <a:off x="3221609" y="4122636"/>
              <a:ext cx="428750" cy="428750"/>
            </a:xfrm>
            <a:prstGeom prst="ellipse">
              <a:avLst/>
            </a:prstGeom>
            <a:solidFill>
              <a:srgbClr val="FF0000"/>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椭圆 56">
              <a:extLst>
                <a:ext uri="{FF2B5EF4-FFF2-40B4-BE49-F238E27FC236}">
                  <a16:creationId xmlns:a16="http://schemas.microsoft.com/office/drawing/2014/main" id="{D8DD8900-A7D0-46F7-B765-6D8B1F5E8A31}"/>
                </a:ext>
              </a:extLst>
            </p:cNvPr>
            <p:cNvSpPr/>
            <p:nvPr/>
          </p:nvSpPr>
          <p:spPr>
            <a:xfrm>
              <a:off x="5353779" y="4122636"/>
              <a:ext cx="428750" cy="428750"/>
            </a:xfrm>
            <a:prstGeom prst="ellipse">
              <a:avLst/>
            </a:prstGeom>
            <a:solidFill>
              <a:srgbClr val="FF0000"/>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椭圆 57">
              <a:extLst>
                <a:ext uri="{FF2B5EF4-FFF2-40B4-BE49-F238E27FC236}">
                  <a16:creationId xmlns:a16="http://schemas.microsoft.com/office/drawing/2014/main" id="{39104536-8294-4501-8160-D9BC9AB44B9F}"/>
                </a:ext>
              </a:extLst>
            </p:cNvPr>
            <p:cNvSpPr/>
            <p:nvPr/>
          </p:nvSpPr>
          <p:spPr>
            <a:xfrm>
              <a:off x="3070022" y="5491921"/>
              <a:ext cx="428750" cy="428750"/>
            </a:xfrm>
            <a:prstGeom prst="ellipse">
              <a:avLst/>
            </a:prstGeom>
            <a:solidFill>
              <a:srgbClr val="00B050"/>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9" name="直接箭头连接符 58">
              <a:extLst>
                <a:ext uri="{FF2B5EF4-FFF2-40B4-BE49-F238E27FC236}">
                  <a16:creationId xmlns:a16="http://schemas.microsoft.com/office/drawing/2014/main" id="{7CD9930E-DD66-47AB-BB1C-5BCC475BC83B}"/>
                </a:ext>
              </a:extLst>
            </p:cNvPr>
            <p:cNvCxnSpPr>
              <a:cxnSpLocks/>
              <a:stCxn id="55" idx="6"/>
              <a:endCxn id="56" idx="2"/>
            </p:cNvCxnSpPr>
            <p:nvPr/>
          </p:nvCxnSpPr>
          <p:spPr>
            <a:xfrm>
              <a:off x="1814600" y="4337011"/>
              <a:ext cx="140700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直接箭头连接符 59">
              <a:extLst>
                <a:ext uri="{FF2B5EF4-FFF2-40B4-BE49-F238E27FC236}">
                  <a16:creationId xmlns:a16="http://schemas.microsoft.com/office/drawing/2014/main" id="{F51E11AB-58D0-45BA-AD1B-738882C1FDD5}"/>
                </a:ext>
              </a:extLst>
            </p:cNvPr>
            <p:cNvCxnSpPr>
              <a:cxnSpLocks/>
              <a:stCxn id="56" idx="6"/>
              <a:endCxn id="57" idx="2"/>
            </p:cNvCxnSpPr>
            <p:nvPr/>
          </p:nvCxnSpPr>
          <p:spPr>
            <a:xfrm>
              <a:off x="3650359" y="4337011"/>
              <a:ext cx="170342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直接箭头连接符 60">
              <a:extLst>
                <a:ext uri="{FF2B5EF4-FFF2-40B4-BE49-F238E27FC236}">
                  <a16:creationId xmlns:a16="http://schemas.microsoft.com/office/drawing/2014/main" id="{778A6330-D42F-438E-9909-866580BFC9E4}"/>
                </a:ext>
              </a:extLst>
            </p:cNvPr>
            <p:cNvCxnSpPr>
              <a:cxnSpLocks/>
              <a:stCxn id="55" idx="5"/>
              <a:endCxn id="58" idx="1"/>
            </p:cNvCxnSpPr>
            <p:nvPr/>
          </p:nvCxnSpPr>
          <p:spPr>
            <a:xfrm>
              <a:off x="1751812" y="4488597"/>
              <a:ext cx="1380999" cy="106611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直接箭头连接符 61">
              <a:extLst>
                <a:ext uri="{FF2B5EF4-FFF2-40B4-BE49-F238E27FC236}">
                  <a16:creationId xmlns:a16="http://schemas.microsoft.com/office/drawing/2014/main" id="{8A980085-6404-4499-B622-9E34DD70A842}"/>
                </a:ext>
              </a:extLst>
            </p:cNvPr>
            <p:cNvCxnSpPr>
              <a:cxnSpLocks/>
              <a:stCxn id="56" idx="4"/>
              <a:endCxn id="58" idx="7"/>
            </p:cNvCxnSpPr>
            <p:nvPr/>
          </p:nvCxnSpPr>
          <p:spPr>
            <a:xfrm flipH="1">
              <a:off x="3435984" y="4551386"/>
              <a:ext cx="1" cy="100332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直接箭头连接符 62">
              <a:extLst>
                <a:ext uri="{FF2B5EF4-FFF2-40B4-BE49-F238E27FC236}">
                  <a16:creationId xmlns:a16="http://schemas.microsoft.com/office/drawing/2014/main" id="{25F5A049-480F-4F28-B2CD-BD654784D843}"/>
                </a:ext>
              </a:extLst>
            </p:cNvPr>
            <p:cNvCxnSpPr>
              <a:cxnSpLocks/>
              <a:stCxn id="57" idx="3"/>
              <a:endCxn id="58" idx="6"/>
            </p:cNvCxnSpPr>
            <p:nvPr/>
          </p:nvCxnSpPr>
          <p:spPr>
            <a:xfrm flipH="1">
              <a:off x="3498772" y="4488597"/>
              <a:ext cx="1917796" cy="121769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直接连接符 63">
              <a:extLst>
                <a:ext uri="{FF2B5EF4-FFF2-40B4-BE49-F238E27FC236}">
                  <a16:creationId xmlns:a16="http://schemas.microsoft.com/office/drawing/2014/main" id="{6E0E6765-AA03-4248-AC3D-A220E99C964D}"/>
                </a:ext>
              </a:extLst>
            </p:cNvPr>
            <p:cNvCxnSpPr>
              <a:endCxn id="55" idx="2"/>
            </p:cNvCxnSpPr>
            <p:nvPr/>
          </p:nvCxnSpPr>
          <p:spPr>
            <a:xfrm>
              <a:off x="967244" y="4337011"/>
              <a:ext cx="41860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5" name="文本框 64">
                  <a:extLst>
                    <a:ext uri="{FF2B5EF4-FFF2-40B4-BE49-F238E27FC236}">
                      <a16:creationId xmlns:a16="http://schemas.microsoft.com/office/drawing/2014/main" id="{2F2299A8-4399-4AD9-9EC2-47DD0B615C94}"/>
                    </a:ext>
                  </a:extLst>
                </p:cNvPr>
                <p:cNvSpPr txBox="1"/>
                <p:nvPr/>
              </p:nvSpPr>
              <p:spPr>
                <a:xfrm>
                  <a:off x="260144" y="3857343"/>
                  <a:ext cx="953107"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600" b="1" i="1" smtClean="0">
                                <a:latin typeface="Cambria Math" panose="02040503050406030204" pitchFamily="18" charset="0"/>
                              </a:rPr>
                            </m:ctrlPr>
                          </m:sSubPr>
                          <m:e>
                            <m:r>
                              <a:rPr lang="en-US" altLang="zh-CN" sz="1600" b="1" i="1" smtClean="0">
                                <a:latin typeface="Cambria Math" panose="02040503050406030204" pitchFamily="18" charset="0"/>
                              </a:rPr>
                              <m:t>𝒖</m:t>
                            </m:r>
                          </m:e>
                          <m:sub>
                            <m:r>
                              <a:rPr lang="en-US" altLang="zh-CN" sz="1600" b="1" i="1" smtClean="0">
                                <a:latin typeface="Cambria Math" panose="02040503050406030204" pitchFamily="18" charset="0"/>
                              </a:rPr>
                              <m:t>𝟎</m:t>
                            </m:r>
                          </m:sub>
                        </m:sSub>
                        <m:r>
                          <a:rPr lang="en-US" altLang="zh-CN" sz="1600" b="1" i="1" smtClean="0">
                            <a:latin typeface="Cambria Math" panose="02040503050406030204" pitchFamily="18" charset="0"/>
                          </a:rPr>
                          <m:t>=−</m:t>
                        </m:r>
                        <m:r>
                          <a:rPr lang="en-US" altLang="zh-CN" sz="1600" b="1" i="1" smtClean="0">
                            <a:latin typeface="Cambria Math" panose="02040503050406030204" pitchFamily="18" charset="0"/>
                          </a:rPr>
                          <m:t>𝟐</m:t>
                        </m:r>
                      </m:oMath>
                    </m:oMathPara>
                  </a14:m>
                  <a:endParaRPr lang="en-US" sz="1600" b="1" dirty="0"/>
                </a:p>
              </p:txBody>
            </p:sp>
          </mc:Choice>
          <mc:Fallback xmlns="">
            <p:sp>
              <p:nvSpPr>
                <p:cNvPr id="65" name="文本框 64">
                  <a:extLst>
                    <a:ext uri="{FF2B5EF4-FFF2-40B4-BE49-F238E27FC236}">
                      <a16:creationId xmlns:a16="http://schemas.microsoft.com/office/drawing/2014/main" id="{2F2299A8-4399-4AD9-9EC2-47DD0B615C94}"/>
                    </a:ext>
                  </a:extLst>
                </p:cNvPr>
                <p:cNvSpPr txBox="1">
                  <a:spLocks noRot="1" noChangeAspect="1" noMove="1" noResize="1" noEditPoints="1" noAdjustHandles="1" noChangeArrowheads="1" noChangeShapeType="1" noTextEdit="1"/>
                </p:cNvSpPr>
                <p:nvPr/>
              </p:nvSpPr>
              <p:spPr>
                <a:xfrm>
                  <a:off x="260144" y="3857343"/>
                  <a:ext cx="953107" cy="338554"/>
                </a:xfrm>
                <a:prstGeom prst="rect">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文本框 65">
                  <a:extLst>
                    <a:ext uri="{FF2B5EF4-FFF2-40B4-BE49-F238E27FC236}">
                      <a16:creationId xmlns:a16="http://schemas.microsoft.com/office/drawing/2014/main" id="{3949AD83-E044-4D66-A9FA-0CEC16B53AAF}"/>
                    </a:ext>
                  </a:extLst>
                </p:cNvPr>
                <p:cNvSpPr txBox="1"/>
                <p:nvPr/>
              </p:nvSpPr>
              <p:spPr>
                <a:xfrm>
                  <a:off x="3805777" y="3913478"/>
                  <a:ext cx="1173155"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600" b="1" i="1" smtClean="0">
                                <a:latin typeface="Cambria Math" panose="02040503050406030204" pitchFamily="18" charset="0"/>
                              </a:rPr>
                            </m:ctrlPr>
                          </m:sSubPr>
                          <m:e>
                            <m:r>
                              <a:rPr lang="en-US" altLang="zh-CN" sz="1600" b="1" i="1" smtClean="0">
                                <a:latin typeface="Cambria Math" panose="02040503050406030204" pitchFamily="18" charset="0"/>
                              </a:rPr>
                              <m:t>𝒖</m:t>
                            </m:r>
                          </m:e>
                          <m:sub>
                            <m:r>
                              <a:rPr lang="en-US" altLang="zh-CN" sz="1600" b="1" i="1" smtClean="0">
                                <a:latin typeface="Cambria Math" panose="02040503050406030204" pitchFamily="18" charset="0"/>
                              </a:rPr>
                              <m:t>𝟏𝟐</m:t>
                            </m:r>
                          </m:sub>
                        </m:sSub>
                        <m:r>
                          <a:rPr lang="en-US" altLang="zh-CN" sz="1600" b="1" i="1" smtClean="0">
                            <a:latin typeface="Cambria Math" panose="02040503050406030204" pitchFamily="18" charset="0"/>
                          </a:rPr>
                          <m:t>=−</m:t>
                        </m:r>
                        <m:r>
                          <a:rPr lang="en-US" altLang="zh-CN" sz="1600" b="1" i="1" smtClean="0">
                            <a:latin typeface="Cambria Math" panose="02040503050406030204" pitchFamily="18" charset="0"/>
                          </a:rPr>
                          <m:t>𝟑</m:t>
                        </m:r>
                      </m:oMath>
                    </m:oMathPara>
                  </a14:m>
                  <a:endParaRPr lang="en-US" sz="1600" b="1" dirty="0"/>
                </a:p>
              </p:txBody>
            </p:sp>
          </mc:Choice>
          <mc:Fallback xmlns="">
            <p:sp>
              <p:nvSpPr>
                <p:cNvPr id="66" name="文本框 65">
                  <a:extLst>
                    <a:ext uri="{FF2B5EF4-FFF2-40B4-BE49-F238E27FC236}">
                      <a16:creationId xmlns:a16="http://schemas.microsoft.com/office/drawing/2014/main" id="{3949AD83-E044-4D66-A9FA-0CEC16B53AAF}"/>
                    </a:ext>
                  </a:extLst>
                </p:cNvPr>
                <p:cNvSpPr txBox="1">
                  <a:spLocks noRot="1" noChangeAspect="1" noMove="1" noResize="1" noEditPoints="1" noAdjustHandles="1" noChangeArrowheads="1" noChangeShapeType="1" noTextEdit="1"/>
                </p:cNvSpPr>
                <p:nvPr/>
              </p:nvSpPr>
              <p:spPr>
                <a:xfrm>
                  <a:off x="3805777" y="3913478"/>
                  <a:ext cx="1173155" cy="338554"/>
                </a:xfrm>
                <a:prstGeom prst="rect">
                  <a:avLst/>
                </a:prstGeom>
                <a:blipFill>
                  <a:blip r:embed="rId17"/>
                  <a:stretch>
                    <a:fillRect/>
                  </a:stretch>
                </a:blipFill>
              </p:spPr>
              <p:txBody>
                <a:bodyPr/>
                <a:lstStyle/>
                <a:p>
                  <a:r>
                    <a:rPr lang="en-US">
                      <a:noFill/>
                    </a:rPr>
                    <a:t> </a:t>
                  </a:r>
                </a:p>
              </p:txBody>
            </p:sp>
          </mc:Fallback>
        </mc:AlternateContent>
      </p:grpSp>
      <p:sp>
        <p:nvSpPr>
          <p:cNvPr id="67" name="文本框 3">
            <a:extLst>
              <a:ext uri="{FF2B5EF4-FFF2-40B4-BE49-F238E27FC236}">
                <a16:creationId xmlns:a16="http://schemas.microsoft.com/office/drawing/2014/main" id="{A549A6CD-FB02-4FCF-9084-AA7203385D9F}"/>
              </a:ext>
            </a:extLst>
          </p:cNvPr>
          <p:cNvSpPr txBox="1"/>
          <p:nvPr/>
        </p:nvSpPr>
        <p:spPr>
          <a:xfrm>
            <a:off x="3265100" y="180602"/>
            <a:ext cx="3359158" cy="1569660"/>
          </a:xfrm>
          <a:prstGeom prst="rect">
            <a:avLst/>
          </a:prstGeom>
          <a:noFill/>
        </p:spPr>
        <p:txBody>
          <a:bodyPr wrap="square" rtlCol="0">
            <a:spAutoFit/>
          </a:bodyPr>
          <a:lstStyle/>
          <a:p>
            <a:r>
              <a:rPr lang="en-US" sz="2400" i="1" dirty="0"/>
              <a:t>When we add measurement, make sure the coefficient of the </a:t>
            </a:r>
            <a:r>
              <a:rPr lang="en-US" sz="2400" i="1" dirty="0">
                <a:solidFill>
                  <a:srgbClr val="FF0000"/>
                </a:solidFill>
              </a:rPr>
              <a:t>row variable</a:t>
            </a:r>
            <a:r>
              <a:rPr lang="en-US" sz="2400" i="1" dirty="0"/>
              <a:t> is </a:t>
            </a:r>
            <a:r>
              <a:rPr lang="en-US" sz="2400" i="1" dirty="0">
                <a:solidFill>
                  <a:srgbClr val="FF0000"/>
                </a:solidFill>
              </a:rPr>
              <a:t>positive</a:t>
            </a:r>
          </a:p>
        </p:txBody>
      </p:sp>
    </p:spTree>
    <p:extLst>
      <p:ext uri="{BB962C8B-B14F-4D97-AF65-F5344CB8AC3E}">
        <p14:creationId xmlns:p14="http://schemas.microsoft.com/office/powerpoint/2010/main" val="171093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500"/>
                                        <p:tgtEl>
                                          <p:spTgt spid="4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45"/>
                                        </p:tgtEl>
                                        <p:attrNameLst>
                                          <p:attrName>style.visibility</p:attrName>
                                        </p:attrNameLst>
                                      </p:cBhvr>
                                      <p:to>
                                        <p:strVal val="visible"/>
                                      </p:to>
                                    </p:set>
                                    <p:anim calcmode="lin" valueType="num">
                                      <p:cBhvr additive="base">
                                        <p:cTn id="12" dur="500" fill="hold"/>
                                        <p:tgtEl>
                                          <p:spTgt spid="45"/>
                                        </p:tgtEl>
                                        <p:attrNameLst>
                                          <p:attrName>ppt_x</p:attrName>
                                        </p:attrNameLst>
                                      </p:cBhvr>
                                      <p:tavLst>
                                        <p:tav tm="0">
                                          <p:val>
                                            <p:strVal val="#ppt_x"/>
                                          </p:val>
                                        </p:tav>
                                        <p:tav tm="100000">
                                          <p:val>
                                            <p:strVal val="#ppt_x"/>
                                          </p:val>
                                        </p:tav>
                                      </p:tavLst>
                                    </p:anim>
                                    <p:anim calcmode="lin" valueType="num">
                                      <p:cBhvr additive="base">
                                        <p:cTn id="13" dur="500" fill="hold"/>
                                        <p:tgtEl>
                                          <p:spTgt spid="45"/>
                                        </p:tgtEl>
                                        <p:attrNameLst>
                                          <p:attrName>ppt_y</p:attrName>
                                        </p:attrNameLst>
                                      </p:cBhvr>
                                      <p:tavLst>
                                        <p:tav tm="0">
                                          <p:val>
                                            <p:strVal val="1+#ppt_h/2"/>
                                          </p:val>
                                        </p:tav>
                                        <p:tav tm="100000">
                                          <p:val>
                                            <p:strVal val="#ppt_y"/>
                                          </p:val>
                                        </p:tav>
                                      </p:tavLst>
                                    </p:anim>
                                  </p:childTnLst>
                                </p:cTn>
                              </p:par>
                              <p:par>
                                <p:cTn id="14" presetID="2" presetClass="entr" presetSubtype="4" fill="hold" grpId="0" nodeType="withEffect">
                                  <p:stCondLst>
                                    <p:cond delay="0"/>
                                  </p:stCondLst>
                                  <p:childTnLst>
                                    <p:set>
                                      <p:cBhvr>
                                        <p:cTn id="15" dur="1" fill="hold">
                                          <p:stCondLst>
                                            <p:cond delay="0"/>
                                          </p:stCondLst>
                                        </p:cTn>
                                        <p:tgtEl>
                                          <p:spTgt spid="44"/>
                                        </p:tgtEl>
                                        <p:attrNameLst>
                                          <p:attrName>style.visibility</p:attrName>
                                        </p:attrNameLst>
                                      </p:cBhvr>
                                      <p:to>
                                        <p:strVal val="visible"/>
                                      </p:to>
                                    </p:set>
                                    <p:anim calcmode="lin" valueType="num">
                                      <p:cBhvr additive="base">
                                        <p:cTn id="16" dur="500" fill="hold"/>
                                        <p:tgtEl>
                                          <p:spTgt spid="44"/>
                                        </p:tgtEl>
                                        <p:attrNameLst>
                                          <p:attrName>ppt_x</p:attrName>
                                        </p:attrNameLst>
                                      </p:cBhvr>
                                      <p:tavLst>
                                        <p:tav tm="0">
                                          <p:val>
                                            <p:strVal val="#ppt_x"/>
                                          </p:val>
                                        </p:tav>
                                        <p:tav tm="100000">
                                          <p:val>
                                            <p:strVal val="#ppt_x"/>
                                          </p:val>
                                        </p:tav>
                                      </p:tavLst>
                                    </p:anim>
                                    <p:anim calcmode="lin" valueType="num">
                                      <p:cBhvr additive="base">
                                        <p:cTn id="17" dur="500" fill="hold"/>
                                        <p:tgtEl>
                                          <p:spTgt spid="44"/>
                                        </p:tgtEl>
                                        <p:attrNameLst>
                                          <p:attrName>ppt_y</p:attrName>
                                        </p:attrNameLst>
                                      </p:cBhvr>
                                      <p:tavLst>
                                        <p:tav tm="0">
                                          <p:val>
                                            <p:strVal val="1+#ppt_h/2"/>
                                          </p:val>
                                        </p:tav>
                                        <p:tav tm="100000">
                                          <p:val>
                                            <p:strVal val="#ppt_y"/>
                                          </p:val>
                                        </p:tav>
                                      </p:tavLst>
                                    </p:anim>
                                  </p:childTnLst>
                                </p:cTn>
                              </p:par>
                              <p:par>
                                <p:cTn id="18" presetID="2" presetClass="entr" presetSubtype="4" fill="hold" grpId="0" nodeType="withEffect">
                                  <p:stCondLst>
                                    <p:cond delay="0"/>
                                  </p:stCondLst>
                                  <p:childTnLst>
                                    <p:set>
                                      <p:cBhvr>
                                        <p:cTn id="19" dur="1" fill="hold">
                                          <p:stCondLst>
                                            <p:cond delay="0"/>
                                          </p:stCondLst>
                                        </p:cTn>
                                        <p:tgtEl>
                                          <p:spTgt spid="78"/>
                                        </p:tgtEl>
                                        <p:attrNameLst>
                                          <p:attrName>style.visibility</p:attrName>
                                        </p:attrNameLst>
                                      </p:cBhvr>
                                      <p:to>
                                        <p:strVal val="visible"/>
                                      </p:to>
                                    </p:set>
                                    <p:anim calcmode="lin" valueType="num">
                                      <p:cBhvr additive="base">
                                        <p:cTn id="20" dur="500" fill="hold"/>
                                        <p:tgtEl>
                                          <p:spTgt spid="78"/>
                                        </p:tgtEl>
                                        <p:attrNameLst>
                                          <p:attrName>ppt_x</p:attrName>
                                        </p:attrNameLst>
                                      </p:cBhvr>
                                      <p:tavLst>
                                        <p:tav tm="0">
                                          <p:val>
                                            <p:strVal val="#ppt_x"/>
                                          </p:val>
                                        </p:tav>
                                        <p:tav tm="100000">
                                          <p:val>
                                            <p:strVal val="#ppt_x"/>
                                          </p:val>
                                        </p:tav>
                                      </p:tavLst>
                                    </p:anim>
                                    <p:anim calcmode="lin" valueType="num">
                                      <p:cBhvr additive="base">
                                        <p:cTn id="21" dur="500" fill="hold"/>
                                        <p:tgtEl>
                                          <p:spTgt spid="78"/>
                                        </p:tgtEl>
                                        <p:attrNameLst>
                                          <p:attrName>ppt_y</p:attrName>
                                        </p:attrNameLst>
                                      </p:cBhvr>
                                      <p:tavLst>
                                        <p:tav tm="0">
                                          <p:val>
                                            <p:strVal val="1+#ppt_h/2"/>
                                          </p:val>
                                        </p:tav>
                                        <p:tav tm="100000">
                                          <p:val>
                                            <p:strVal val="#ppt_y"/>
                                          </p:val>
                                        </p:tav>
                                      </p:tavLst>
                                    </p:anim>
                                  </p:childTnLst>
                                </p:cTn>
                              </p:par>
                              <p:par>
                                <p:cTn id="22" presetID="2" presetClass="entr" presetSubtype="4" fill="hold" grpId="0" nodeType="withEffect">
                                  <p:stCondLst>
                                    <p:cond delay="0"/>
                                  </p:stCondLst>
                                  <p:childTnLst>
                                    <p:set>
                                      <p:cBhvr>
                                        <p:cTn id="23" dur="1" fill="hold">
                                          <p:stCondLst>
                                            <p:cond delay="0"/>
                                          </p:stCondLst>
                                        </p:cTn>
                                        <p:tgtEl>
                                          <p:spTgt spid="79"/>
                                        </p:tgtEl>
                                        <p:attrNameLst>
                                          <p:attrName>style.visibility</p:attrName>
                                        </p:attrNameLst>
                                      </p:cBhvr>
                                      <p:to>
                                        <p:strVal val="visible"/>
                                      </p:to>
                                    </p:set>
                                    <p:anim calcmode="lin" valueType="num">
                                      <p:cBhvr additive="base">
                                        <p:cTn id="24" dur="500" fill="hold"/>
                                        <p:tgtEl>
                                          <p:spTgt spid="79"/>
                                        </p:tgtEl>
                                        <p:attrNameLst>
                                          <p:attrName>ppt_x</p:attrName>
                                        </p:attrNameLst>
                                      </p:cBhvr>
                                      <p:tavLst>
                                        <p:tav tm="0">
                                          <p:val>
                                            <p:strVal val="#ppt_x"/>
                                          </p:val>
                                        </p:tav>
                                        <p:tav tm="100000">
                                          <p:val>
                                            <p:strVal val="#ppt_x"/>
                                          </p:val>
                                        </p:tav>
                                      </p:tavLst>
                                    </p:anim>
                                    <p:anim calcmode="lin" valueType="num">
                                      <p:cBhvr additive="base">
                                        <p:cTn id="25" dur="500" fill="hold"/>
                                        <p:tgtEl>
                                          <p:spTgt spid="7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44" grpId="0" animBg="1"/>
      <p:bldP spid="45" grpId="0" animBg="1"/>
      <p:bldP spid="78" grpId="0" animBg="1"/>
      <p:bldP spid="79"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29FCAB-85DD-4F80-AA8C-A8035A2F3ED0}"/>
              </a:ext>
            </a:extLst>
          </p:cNvPr>
          <p:cNvSpPr>
            <a:spLocks noGrp="1"/>
          </p:cNvSpPr>
          <p:nvPr>
            <p:ph type="title"/>
          </p:nvPr>
        </p:nvSpPr>
        <p:spPr/>
        <p:txBody>
          <a:bodyPr/>
          <a:lstStyle/>
          <a:p>
            <a:r>
              <a:rPr lang="en-US" dirty="0"/>
              <a:t>Example </a:t>
            </a:r>
          </a:p>
        </p:txBody>
      </p:sp>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64128B11-4DCF-493B-9BD6-A4657CE1E0B3}"/>
                  </a:ext>
                </a:extLst>
              </p:cNvPr>
              <p:cNvSpPr txBox="1"/>
              <p:nvPr/>
            </p:nvSpPr>
            <p:spPr>
              <a:xfrm>
                <a:off x="7520684" y="3147265"/>
                <a:ext cx="3866133"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𝒖</m:t>
                          </m:r>
                        </m:e>
                        <m:sub>
                          <m:r>
                            <a:rPr lang="en-US" altLang="zh-CN" sz="2400" b="1" i="1" smtClean="0">
                              <a:latin typeface="Cambria Math" panose="02040503050406030204" pitchFamily="18" charset="0"/>
                            </a:rPr>
                            <m:t>𝟎𝟏</m:t>
                          </m:r>
                        </m:sub>
                      </m:sSub>
                      <m:r>
                        <a:rPr lang="en-US" altLang="zh-CN" sz="2400" b="1" i="1" smtClean="0">
                          <a:latin typeface="Cambria Math" panose="02040503050406030204" pitchFamily="18" charset="0"/>
                        </a:rPr>
                        <m:t>: </m:t>
                      </m:r>
                      <m:sSub>
                        <m:sSubPr>
                          <m:ctrlPr>
                            <a:rPr lang="en-US" altLang="zh-CN" sz="2400" b="1" i="1" smtClean="0">
                              <a:latin typeface="Cambria Math" panose="02040503050406030204" pitchFamily="18" charset="0"/>
                            </a:rPr>
                          </m:ctrlPr>
                        </m:sSubPr>
                        <m:e>
                          <m:r>
                            <a:rPr lang="en-US" altLang="zh-CN" sz="2400" b="1" i="1">
                              <a:latin typeface="Cambria Math" panose="02040503050406030204" pitchFamily="18" charset="0"/>
                            </a:rPr>
                            <m:t>𝒙</m:t>
                          </m:r>
                        </m:e>
                        <m:sub>
                          <m:r>
                            <a:rPr lang="en-US" altLang="zh-CN" sz="2400" b="1" i="1">
                              <a:latin typeface="Cambria Math" panose="02040503050406030204" pitchFamily="18" charset="0"/>
                            </a:rPr>
                            <m:t>𝟏</m:t>
                          </m:r>
                        </m:sub>
                      </m:sSub>
                      <m:r>
                        <a:rPr lang="en-US" altLang="zh-CN" sz="2400" b="0" i="1" smtClean="0">
                          <a:latin typeface="Cambria Math" panose="02040503050406030204" pitchFamily="18" charset="0"/>
                        </a:rPr>
                        <m:t>−</m:t>
                      </m:r>
                      <m:sSub>
                        <m:sSubPr>
                          <m:ctrlPr>
                            <a:rPr lang="en-US" altLang="zh-CN" sz="2400" b="1" i="1">
                              <a:latin typeface="Cambria Math" panose="02040503050406030204" pitchFamily="18" charset="0"/>
                            </a:rPr>
                          </m:ctrlPr>
                        </m:sSubPr>
                        <m:e>
                          <m:r>
                            <a:rPr lang="en-US" altLang="zh-CN" sz="2400" b="1" i="1">
                              <a:latin typeface="Cambria Math" panose="02040503050406030204" pitchFamily="18" charset="0"/>
                            </a:rPr>
                            <m:t>𝒙</m:t>
                          </m:r>
                        </m:e>
                        <m:sub>
                          <m:r>
                            <a:rPr lang="en-US" altLang="zh-CN" sz="2400" b="1" i="1">
                              <a:latin typeface="Cambria Math" panose="02040503050406030204" pitchFamily="18" charset="0"/>
                            </a:rPr>
                            <m:t>𝟎</m:t>
                          </m:r>
                        </m:sub>
                      </m:sSub>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𝟏𝟎</m:t>
                      </m:r>
                    </m:oMath>
                  </m:oMathPara>
                </a14:m>
                <a:endParaRPr lang="en-US" sz="2400" b="1" dirty="0"/>
              </a:p>
            </p:txBody>
          </p:sp>
        </mc:Choice>
        <mc:Fallback xmlns="">
          <p:sp>
            <p:nvSpPr>
              <p:cNvPr id="16" name="文本框 15">
                <a:extLst>
                  <a:ext uri="{FF2B5EF4-FFF2-40B4-BE49-F238E27FC236}">
                    <a16:creationId xmlns:a16="http://schemas.microsoft.com/office/drawing/2014/main" id="{64128B11-4DCF-493B-9BD6-A4657CE1E0B3}"/>
                  </a:ext>
                </a:extLst>
              </p:cNvPr>
              <p:cNvSpPr txBox="1">
                <a:spLocks noRot="1" noChangeAspect="1" noMove="1" noResize="1" noEditPoints="1" noAdjustHandles="1" noChangeArrowheads="1" noChangeShapeType="1" noTextEdit="1"/>
              </p:cNvSpPr>
              <p:nvPr/>
            </p:nvSpPr>
            <p:spPr>
              <a:xfrm>
                <a:off x="7520684" y="3147265"/>
                <a:ext cx="3866133" cy="461665"/>
              </a:xfrm>
              <a:prstGeom prst="rect">
                <a:avLst/>
              </a:prstGeom>
              <a:blipFill>
                <a:blip r:embed="rId3"/>
                <a:stretch>
                  <a:fillRect b="-26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F7559387-057E-4CE1-AAB5-6ABBD884CE1C}"/>
                  </a:ext>
                </a:extLst>
              </p:cNvPr>
              <p:cNvSpPr txBox="1"/>
              <p:nvPr/>
            </p:nvSpPr>
            <p:spPr>
              <a:xfrm>
                <a:off x="7879785" y="3629772"/>
                <a:ext cx="3147932"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𝒖</m:t>
                          </m:r>
                        </m:e>
                        <m:sub>
                          <m:r>
                            <a:rPr lang="en-US" altLang="zh-CN" sz="2400" b="1" i="1" smtClean="0">
                              <a:latin typeface="Cambria Math" panose="02040503050406030204" pitchFamily="18" charset="0"/>
                            </a:rPr>
                            <m:t>𝟏𝟐</m:t>
                          </m:r>
                        </m:sub>
                      </m:sSub>
                      <m:r>
                        <a:rPr lang="en-US" altLang="zh-CN" sz="2400" b="1" i="1" smtClean="0">
                          <a:latin typeface="Cambria Math" panose="02040503050406030204" pitchFamily="18" charset="0"/>
                        </a:rPr>
                        <m:t>: </m:t>
                      </m:r>
                      <m:sSub>
                        <m:sSubPr>
                          <m:ctrlPr>
                            <a:rPr lang="en-US" altLang="zh-CN" sz="2400" b="1" i="1" smtClean="0">
                              <a:latin typeface="Cambria Math" panose="02040503050406030204" pitchFamily="18" charset="0"/>
                            </a:rPr>
                          </m:ctrlPr>
                        </m:sSubPr>
                        <m:e>
                          <m:r>
                            <a:rPr lang="en-US" altLang="zh-CN" sz="2400" b="1" i="1">
                              <a:latin typeface="Cambria Math" panose="02040503050406030204" pitchFamily="18" charset="0"/>
                            </a:rPr>
                            <m:t>𝒙</m:t>
                          </m:r>
                        </m:e>
                        <m:sub>
                          <m:r>
                            <a:rPr lang="en-US" altLang="zh-CN" sz="2400" b="1" i="1" smtClean="0">
                              <a:latin typeface="Cambria Math" panose="02040503050406030204" pitchFamily="18" charset="0"/>
                            </a:rPr>
                            <m:t>𝟐</m:t>
                          </m:r>
                        </m:sub>
                      </m:sSub>
                      <m:r>
                        <a:rPr lang="en-US" altLang="zh-CN" sz="2400" b="0" i="1" smtClean="0">
                          <a:latin typeface="Cambria Math" panose="02040503050406030204" pitchFamily="18" charset="0"/>
                        </a:rPr>
                        <m:t>−</m:t>
                      </m:r>
                      <m:sSub>
                        <m:sSubPr>
                          <m:ctrlPr>
                            <a:rPr lang="en-US" altLang="zh-CN" sz="2400" b="1" i="1">
                              <a:latin typeface="Cambria Math" panose="02040503050406030204" pitchFamily="18" charset="0"/>
                            </a:rPr>
                          </m:ctrlPr>
                        </m:sSubPr>
                        <m:e>
                          <m:r>
                            <a:rPr lang="en-US" altLang="zh-CN" sz="2400" b="1" i="1">
                              <a:latin typeface="Cambria Math" panose="02040503050406030204" pitchFamily="18" charset="0"/>
                            </a:rPr>
                            <m:t>𝒙</m:t>
                          </m:r>
                        </m:e>
                        <m:sub>
                          <m:r>
                            <a:rPr lang="en-US" altLang="zh-CN" sz="2400" b="1" i="1" smtClean="0">
                              <a:latin typeface="Cambria Math" panose="02040503050406030204" pitchFamily="18" charset="0"/>
                            </a:rPr>
                            <m:t>𝟏</m:t>
                          </m:r>
                        </m:sub>
                      </m:sSub>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𝟑</m:t>
                      </m:r>
                    </m:oMath>
                  </m:oMathPara>
                </a14:m>
                <a:endParaRPr lang="en-US" sz="2400" b="1" dirty="0"/>
              </a:p>
            </p:txBody>
          </p:sp>
        </mc:Choice>
        <mc:Fallback xmlns="">
          <p:sp>
            <p:nvSpPr>
              <p:cNvPr id="17" name="文本框 16">
                <a:extLst>
                  <a:ext uri="{FF2B5EF4-FFF2-40B4-BE49-F238E27FC236}">
                    <a16:creationId xmlns:a16="http://schemas.microsoft.com/office/drawing/2014/main" id="{F7559387-057E-4CE1-AAB5-6ABBD884CE1C}"/>
                  </a:ext>
                </a:extLst>
              </p:cNvPr>
              <p:cNvSpPr txBox="1">
                <a:spLocks noRot="1" noChangeAspect="1" noMove="1" noResize="1" noEditPoints="1" noAdjustHandles="1" noChangeArrowheads="1" noChangeShapeType="1" noTextEdit="1"/>
              </p:cNvSpPr>
              <p:nvPr/>
            </p:nvSpPr>
            <p:spPr>
              <a:xfrm>
                <a:off x="7879785" y="3629772"/>
                <a:ext cx="3147932" cy="461665"/>
              </a:xfrm>
              <a:prstGeom prst="rect">
                <a:avLst/>
              </a:prstGeom>
              <a:blipFill>
                <a:blip r:embed="rId4"/>
                <a:stretch>
                  <a:fillRect b="-26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68" name="表格 67">
                <a:extLst>
                  <a:ext uri="{FF2B5EF4-FFF2-40B4-BE49-F238E27FC236}">
                    <a16:creationId xmlns:a16="http://schemas.microsoft.com/office/drawing/2014/main" id="{139300B6-F159-467E-81ED-137996C7BA84}"/>
                  </a:ext>
                </a:extLst>
              </p:cNvPr>
              <p:cNvGraphicFramePr>
                <a:graphicFrameLocks noGrp="1"/>
              </p:cNvGraphicFramePr>
              <p:nvPr>
                <p:extLst>
                  <p:ext uri="{D42A27DB-BD31-4B8C-83A1-F6EECF244321}">
                    <p14:modId xmlns:p14="http://schemas.microsoft.com/office/powerpoint/2010/main" val="1428045702"/>
                  </p:ext>
                </p:extLst>
              </p:nvPr>
            </p:nvGraphicFramePr>
            <p:xfrm>
              <a:off x="632898" y="2510807"/>
              <a:ext cx="4647715" cy="3161260"/>
            </p:xfrm>
            <a:graphic>
              <a:graphicData uri="http://schemas.openxmlformats.org/drawingml/2006/table">
                <a:tbl>
                  <a:tblPr firstRow="1" bandRow="1">
                    <a:tableStyleId>{5C22544A-7EE6-4342-B048-85BDC9FD1C3A}</a:tableStyleId>
                  </a:tblPr>
                  <a:tblGrid>
                    <a:gridCol w="929543">
                      <a:extLst>
                        <a:ext uri="{9D8B030D-6E8A-4147-A177-3AD203B41FA5}">
                          <a16:colId xmlns:a16="http://schemas.microsoft.com/office/drawing/2014/main" val="1865622969"/>
                        </a:ext>
                      </a:extLst>
                    </a:gridCol>
                    <a:gridCol w="929543">
                      <a:extLst>
                        <a:ext uri="{9D8B030D-6E8A-4147-A177-3AD203B41FA5}">
                          <a16:colId xmlns:a16="http://schemas.microsoft.com/office/drawing/2014/main" val="1008439255"/>
                        </a:ext>
                      </a:extLst>
                    </a:gridCol>
                    <a:gridCol w="929543">
                      <a:extLst>
                        <a:ext uri="{9D8B030D-6E8A-4147-A177-3AD203B41FA5}">
                          <a16:colId xmlns:a16="http://schemas.microsoft.com/office/drawing/2014/main" val="792926993"/>
                        </a:ext>
                      </a:extLst>
                    </a:gridCol>
                    <a:gridCol w="929543">
                      <a:extLst>
                        <a:ext uri="{9D8B030D-6E8A-4147-A177-3AD203B41FA5}">
                          <a16:colId xmlns:a16="http://schemas.microsoft.com/office/drawing/2014/main" val="930328449"/>
                        </a:ext>
                      </a:extLst>
                    </a:gridCol>
                    <a:gridCol w="929543">
                      <a:extLst>
                        <a:ext uri="{9D8B030D-6E8A-4147-A177-3AD203B41FA5}">
                          <a16:colId xmlns:a16="http://schemas.microsoft.com/office/drawing/2014/main" val="3391997160"/>
                        </a:ext>
                      </a:extLst>
                    </a:gridCol>
                  </a:tblGrid>
                  <a:tr h="632252">
                    <a:tc>
                      <a:txBody>
                        <a:bodyPr/>
                        <a:lstStyle/>
                        <a:p>
                          <a:pPr algn="ctr"/>
                          <a:endParaRPr lang="en-US" sz="2400" dirty="0"/>
                        </a:p>
                      </a:txBody>
                      <a:tcPr anchor="ct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a:latin typeface="Cambria Math" panose="02040503050406030204" pitchFamily="18" charset="0"/>
                                      </a:rPr>
                                      <m:t>𝒙</m:t>
                                    </m:r>
                                  </m:e>
                                  <m:sub>
                                    <m:r>
                                      <a:rPr lang="en-US" altLang="zh-CN" sz="2400" b="1" i="1">
                                        <a:latin typeface="Cambria Math" panose="02040503050406030204" pitchFamily="18" charset="0"/>
                                      </a:rPr>
                                      <m:t>𝟎</m:t>
                                    </m:r>
                                  </m:sub>
                                </m:sSub>
                              </m:oMath>
                            </m:oMathPara>
                          </a14:m>
                          <a:endParaRPr lang="en-US" sz="2400" dirty="0"/>
                        </a:p>
                      </a:txBody>
                      <a:tcPr anchor="ct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a:latin typeface="Cambria Math" panose="02040503050406030204" pitchFamily="18" charset="0"/>
                                      </a:rPr>
                                      <m:t>𝒙</m:t>
                                    </m:r>
                                  </m:e>
                                  <m:sub>
                                    <m:r>
                                      <a:rPr lang="en-US" altLang="zh-CN" sz="2400" b="1" i="1" smtClean="0">
                                        <a:latin typeface="Cambria Math" panose="02040503050406030204" pitchFamily="18" charset="0"/>
                                      </a:rPr>
                                      <m:t>𝟏</m:t>
                                    </m:r>
                                  </m:sub>
                                </m:sSub>
                              </m:oMath>
                            </m:oMathPara>
                          </a14:m>
                          <a:endParaRPr lang="en-US" sz="2400" dirty="0"/>
                        </a:p>
                      </a:txBody>
                      <a:tcPr anchor="ct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a:latin typeface="Cambria Math" panose="02040503050406030204" pitchFamily="18" charset="0"/>
                                      </a:rPr>
                                      <m:t>𝒙</m:t>
                                    </m:r>
                                  </m:e>
                                  <m:sub>
                                    <m:r>
                                      <a:rPr lang="en-US" altLang="zh-CN" sz="2400" b="1" i="1" smtClean="0">
                                        <a:latin typeface="Cambria Math" panose="02040503050406030204" pitchFamily="18" charset="0"/>
                                      </a:rPr>
                                      <m:t>𝟐</m:t>
                                    </m:r>
                                  </m:sub>
                                </m:sSub>
                              </m:oMath>
                            </m:oMathPara>
                          </a14:m>
                          <a:endParaRPr lang="en-US" sz="2400" dirty="0"/>
                        </a:p>
                      </a:txBody>
                      <a:tcPr anchor="ct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𝒍</m:t>
                                    </m:r>
                                  </m:e>
                                  <m:sub>
                                    <m:r>
                                      <a:rPr lang="en-US" altLang="zh-CN" sz="2400" b="1" i="1">
                                        <a:latin typeface="Cambria Math" panose="02040503050406030204" pitchFamily="18" charset="0"/>
                                      </a:rPr>
                                      <m:t>𝟎</m:t>
                                    </m:r>
                                  </m:sub>
                                </m:sSub>
                              </m:oMath>
                            </m:oMathPara>
                          </a14:m>
                          <a:endParaRPr lang="en-US" sz="2400" dirty="0"/>
                        </a:p>
                      </a:txBody>
                      <a:tcPr anchor="ctr"/>
                    </a:tc>
                    <a:extLst>
                      <a:ext uri="{0D108BD9-81ED-4DB2-BD59-A6C34878D82A}">
                        <a16:rowId xmlns:a16="http://schemas.microsoft.com/office/drawing/2014/main" val="2320912197"/>
                      </a:ext>
                    </a:extLst>
                  </a:tr>
                  <a:tr h="632252">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a:latin typeface="Cambria Math" panose="02040503050406030204" pitchFamily="18" charset="0"/>
                                      </a:rPr>
                                      <m:t>𝒙</m:t>
                                    </m:r>
                                  </m:e>
                                  <m:sub>
                                    <m:r>
                                      <a:rPr lang="en-US" altLang="zh-CN" sz="2400" b="1" i="1">
                                        <a:latin typeface="Cambria Math" panose="02040503050406030204" pitchFamily="18" charset="0"/>
                                      </a:rPr>
                                      <m:t>𝟎</m:t>
                                    </m:r>
                                  </m:sub>
                                </m:sSub>
                              </m:oMath>
                            </m:oMathPara>
                          </a14:m>
                          <a:endParaRPr lang="en-US" sz="2400" dirty="0"/>
                        </a:p>
                      </a:txBody>
                      <a:tcPr anchor="ctr"/>
                    </a:tc>
                    <a:tc>
                      <a:txBody>
                        <a:bodyPr/>
                        <a:lstStyle/>
                        <a:p>
                          <a:pPr algn="ctr"/>
                          <a:endParaRPr lang="en-US" sz="2400" dirty="0"/>
                        </a:p>
                      </a:txBody>
                      <a:tcPr anchor="ctr"/>
                    </a:tc>
                    <a:tc>
                      <a:txBody>
                        <a:bodyPr/>
                        <a:lstStyle/>
                        <a:p>
                          <a:pPr algn="ctr"/>
                          <a:endParaRPr lang="en-US" sz="2400" dirty="0"/>
                        </a:p>
                      </a:txBody>
                      <a:tcPr anchor="ctr"/>
                    </a:tc>
                    <a:tc>
                      <a:txBody>
                        <a:bodyPr/>
                        <a:lstStyle/>
                        <a:p>
                          <a:pPr algn="ctr"/>
                          <a:endParaRPr lang="en-US" sz="2400" dirty="0"/>
                        </a:p>
                      </a:txBody>
                      <a:tcPr anchor="ctr"/>
                    </a:tc>
                    <a:tc>
                      <a:txBody>
                        <a:bodyPr/>
                        <a:lstStyle/>
                        <a:p>
                          <a:pPr algn="ctr"/>
                          <a:r>
                            <a:rPr lang="en-US" sz="2400" dirty="0"/>
                            <a:t>-1</a:t>
                          </a:r>
                        </a:p>
                      </a:txBody>
                      <a:tcPr anchor="ctr"/>
                    </a:tc>
                    <a:extLst>
                      <a:ext uri="{0D108BD9-81ED-4DB2-BD59-A6C34878D82A}">
                        <a16:rowId xmlns:a16="http://schemas.microsoft.com/office/drawing/2014/main" val="3985265763"/>
                      </a:ext>
                    </a:extLst>
                  </a:tr>
                  <a:tr h="632252">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a:latin typeface="Cambria Math" panose="02040503050406030204" pitchFamily="18" charset="0"/>
                                      </a:rPr>
                                      <m:t>𝒙</m:t>
                                    </m:r>
                                  </m:e>
                                  <m:sub>
                                    <m:r>
                                      <a:rPr lang="en-US" altLang="zh-CN" sz="2400" b="1" i="1" smtClean="0">
                                        <a:latin typeface="Cambria Math" panose="02040503050406030204" pitchFamily="18" charset="0"/>
                                      </a:rPr>
                                      <m:t>𝟏</m:t>
                                    </m:r>
                                  </m:sub>
                                </m:sSub>
                              </m:oMath>
                            </m:oMathPara>
                          </a14:m>
                          <a:endParaRPr lang="en-US" sz="2400" dirty="0"/>
                        </a:p>
                      </a:txBody>
                      <a:tcPr anchor="ctr"/>
                    </a:tc>
                    <a:tc>
                      <a:txBody>
                        <a:bodyPr/>
                        <a:lstStyle/>
                        <a:p>
                          <a:pPr algn="ctr"/>
                          <a:endParaRPr lang="en-US" sz="2400" dirty="0"/>
                        </a:p>
                      </a:txBody>
                      <a:tcPr anchor="ctr"/>
                    </a:tc>
                    <a:tc>
                      <a:txBody>
                        <a:bodyPr/>
                        <a:lstStyle/>
                        <a:p>
                          <a:pPr algn="ctr"/>
                          <a:endParaRPr lang="en-US" sz="2400" dirty="0"/>
                        </a:p>
                      </a:txBody>
                      <a:tcPr anchor="ctr"/>
                    </a:tc>
                    <a:tc>
                      <a:txBody>
                        <a:bodyPr/>
                        <a:lstStyle/>
                        <a:p>
                          <a:pPr algn="ctr"/>
                          <a:endParaRPr lang="en-US" sz="2400" dirty="0"/>
                        </a:p>
                      </a:txBody>
                      <a:tcPr anchor="ctr"/>
                    </a:tc>
                    <a:tc>
                      <a:txBody>
                        <a:bodyPr/>
                        <a:lstStyle/>
                        <a:p>
                          <a:pPr algn="ctr"/>
                          <a:endParaRPr lang="en-US" sz="2400"/>
                        </a:p>
                      </a:txBody>
                      <a:tcPr anchor="ctr"/>
                    </a:tc>
                    <a:extLst>
                      <a:ext uri="{0D108BD9-81ED-4DB2-BD59-A6C34878D82A}">
                        <a16:rowId xmlns:a16="http://schemas.microsoft.com/office/drawing/2014/main" val="1389871965"/>
                      </a:ext>
                    </a:extLst>
                  </a:tr>
                  <a:tr h="632252">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a:latin typeface="Cambria Math" panose="02040503050406030204" pitchFamily="18" charset="0"/>
                                      </a:rPr>
                                      <m:t>𝒙</m:t>
                                    </m:r>
                                  </m:e>
                                  <m:sub>
                                    <m:r>
                                      <a:rPr lang="en-US" altLang="zh-CN" sz="2400" b="1" i="1" smtClean="0">
                                        <a:latin typeface="Cambria Math" panose="02040503050406030204" pitchFamily="18" charset="0"/>
                                      </a:rPr>
                                      <m:t>𝟐</m:t>
                                    </m:r>
                                  </m:sub>
                                </m:sSub>
                              </m:oMath>
                            </m:oMathPara>
                          </a14:m>
                          <a:endParaRPr lang="en-US" sz="2400" dirty="0"/>
                        </a:p>
                      </a:txBody>
                      <a:tcPr anchor="ctr"/>
                    </a:tc>
                    <a:tc>
                      <a:txBody>
                        <a:bodyPr/>
                        <a:lstStyle/>
                        <a:p>
                          <a:pPr algn="ctr"/>
                          <a:endParaRPr lang="en-US" sz="2400"/>
                        </a:p>
                      </a:txBody>
                      <a:tcPr anchor="ctr"/>
                    </a:tc>
                    <a:tc>
                      <a:txBody>
                        <a:bodyPr/>
                        <a:lstStyle/>
                        <a:p>
                          <a:pPr algn="ctr"/>
                          <a:r>
                            <a:rPr lang="en-US" sz="2400" dirty="0"/>
                            <a:t>-1</a:t>
                          </a:r>
                        </a:p>
                      </a:txBody>
                      <a:tcPr anchor="ctr"/>
                    </a:tc>
                    <a:tc>
                      <a:txBody>
                        <a:bodyPr/>
                        <a:lstStyle/>
                        <a:p>
                          <a:pPr algn="ctr"/>
                          <a:r>
                            <a:rPr lang="en-US" sz="2400" dirty="0"/>
                            <a:t>1</a:t>
                          </a:r>
                        </a:p>
                      </a:txBody>
                      <a:tcPr anchor="ctr"/>
                    </a:tc>
                    <a:tc>
                      <a:txBody>
                        <a:bodyPr/>
                        <a:lstStyle/>
                        <a:p>
                          <a:pPr algn="ctr"/>
                          <a:endParaRPr lang="en-US" sz="2400"/>
                        </a:p>
                      </a:txBody>
                      <a:tcPr anchor="ctr"/>
                    </a:tc>
                    <a:extLst>
                      <a:ext uri="{0D108BD9-81ED-4DB2-BD59-A6C34878D82A}">
                        <a16:rowId xmlns:a16="http://schemas.microsoft.com/office/drawing/2014/main" val="945526181"/>
                      </a:ext>
                    </a:extLst>
                  </a:tr>
                  <a:tr h="632252">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𝒍</m:t>
                                    </m:r>
                                  </m:e>
                                  <m:sub>
                                    <m:r>
                                      <a:rPr lang="en-US" altLang="zh-CN" sz="2400" b="1" i="1">
                                        <a:latin typeface="Cambria Math" panose="02040503050406030204" pitchFamily="18" charset="0"/>
                                      </a:rPr>
                                      <m:t>𝟎</m:t>
                                    </m:r>
                                  </m:sub>
                                </m:sSub>
                              </m:oMath>
                            </m:oMathPara>
                          </a14:m>
                          <a:endParaRPr lang="en-US" sz="2400" dirty="0"/>
                        </a:p>
                      </a:txBody>
                      <a:tcPr anchor="ctr"/>
                    </a:tc>
                    <a:tc>
                      <a:txBody>
                        <a:bodyPr/>
                        <a:lstStyle/>
                        <a:p>
                          <a:pPr algn="ctr"/>
                          <a:r>
                            <a:rPr lang="en-US" sz="2400" dirty="0"/>
                            <a:t>-1</a:t>
                          </a:r>
                        </a:p>
                      </a:txBody>
                      <a:tcPr anchor="ctr"/>
                    </a:tc>
                    <a:tc>
                      <a:txBody>
                        <a:bodyPr/>
                        <a:lstStyle/>
                        <a:p>
                          <a:pPr algn="ctr"/>
                          <a:endParaRPr lang="en-US" sz="2400"/>
                        </a:p>
                      </a:txBody>
                      <a:tcPr anchor="ctr"/>
                    </a:tc>
                    <a:tc>
                      <a:txBody>
                        <a:bodyPr/>
                        <a:lstStyle/>
                        <a:p>
                          <a:pPr algn="ctr"/>
                          <a:endParaRPr lang="en-US" sz="2400"/>
                        </a:p>
                      </a:txBody>
                      <a:tcPr anchor="ctr"/>
                    </a:tc>
                    <a:tc>
                      <a:txBody>
                        <a:bodyPr/>
                        <a:lstStyle/>
                        <a:p>
                          <a:pPr algn="ctr"/>
                          <a:r>
                            <a:rPr lang="en-US" sz="2400" dirty="0"/>
                            <a:t>1</a:t>
                          </a:r>
                        </a:p>
                      </a:txBody>
                      <a:tcPr anchor="ctr"/>
                    </a:tc>
                    <a:extLst>
                      <a:ext uri="{0D108BD9-81ED-4DB2-BD59-A6C34878D82A}">
                        <a16:rowId xmlns:a16="http://schemas.microsoft.com/office/drawing/2014/main" val="2839597485"/>
                      </a:ext>
                    </a:extLst>
                  </a:tr>
                </a:tbl>
              </a:graphicData>
            </a:graphic>
          </p:graphicFrame>
        </mc:Choice>
        <mc:Fallback xmlns="">
          <p:graphicFrame>
            <p:nvGraphicFramePr>
              <p:cNvPr id="68" name="表格 67">
                <a:extLst>
                  <a:ext uri="{FF2B5EF4-FFF2-40B4-BE49-F238E27FC236}">
                    <a16:creationId xmlns:a16="http://schemas.microsoft.com/office/drawing/2014/main" id="{139300B6-F159-467E-81ED-137996C7BA84}"/>
                  </a:ext>
                </a:extLst>
              </p:cNvPr>
              <p:cNvGraphicFramePr>
                <a:graphicFrameLocks noGrp="1"/>
              </p:cNvGraphicFramePr>
              <p:nvPr>
                <p:extLst>
                  <p:ext uri="{D42A27DB-BD31-4B8C-83A1-F6EECF244321}">
                    <p14:modId xmlns:p14="http://schemas.microsoft.com/office/powerpoint/2010/main" val="1428045702"/>
                  </p:ext>
                </p:extLst>
              </p:nvPr>
            </p:nvGraphicFramePr>
            <p:xfrm>
              <a:off x="632898" y="2510807"/>
              <a:ext cx="4647715" cy="3161260"/>
            </p:xfrm>
            <a:graphic>
              <a:graphicData uri="http://schemas.openxmlformats.org/drawingml/2006/table">
                <a:tbl>
                  <a:tblPr firstRow="1" bandRow="1">
                    <a:tableStyleId>{5C22544A-7EE6-4342-B048-85BDC9FD1C3A}</a:tableStyleId>
                  </a:tblPr>
                  <a:tblGrid>
                    <a:gridCol w="929543">
                      <a:extLst>
                        <a:ext uri="{9D8B030D-6E8A-4147-A177-3AD203B41FA5}">
                          <a16:colId xmlns:a16="http://schemas.microsoft.com/office/drawing/2014/main" val="1865622969"/>
                        </a:ext>
                      </a:extLst>
                    </a:gridCol>
                    <a:gridCol w="929543">
                      <a:extLst>
                        <a:ext uri="{9D8B030D-6E8A-4147-A177-3AD203B41FA5}">
                          <a16:colId xmlns:a16="http://schemas.microsoft.com/office/drawing/2014/main" val="1008439255"/>
                        </a:ext>
                      </a:extLst>
                    </a:gridCol>
                    <a:gridCol w="929543">
                      <a:extLst>
                        <a:ext uri="{9D8B030D-6E8A-4147-A177-3AD203B41FA5}">
                          <a16:colId xmlns:a16="http://schemas.microsoft.com/office/drawing/2014/main" val="792926993"/>
                        </a:ext>
                      </a:extLst>
                    </a:gridCol>
                    <a:gridCol w="929543">
                      <a:extLst>
                        <a:ext uri="{9D8B030D-6E8A-4147-A177-3AD203B41FA5}">
                          <a16:colId xmlns:a16="http://schemas.microsoft.com/office/drawing/2014/main" val="930328449"/>
                        </a:ext>
                      </a:extLst>
                    </a:gridCol>
                    <a:gridCol w="929543">
                      <a:extLst>
                        <a:ext uri="{9D8B030D-6E8A-4147-A177-3AD203B41FA5}">
                          <a16:colId xmlns:a16="http://schemas.microsoft.com/office/drawing/2014/main" val="3391997160"/>
                        </a:ext>
                      </a:extLst>
                    </a:gridCol>
                  </a:tblGrid>
                  <a:tr h="632252">
                    <a:tc>
                      <a:txBody>
                        <a:bodyPr/>
                        <a:lstStyle/>
                        <a:p>
                          <a:pPr algn="ctr"/>
                          <a:endParaRPr lang="en-US" sz="2400" dirty="0"/>
                        </a:p>
                      </a:txBody>
                      <a:tcPr anchor="ctr"/>
                    </a:tc>
                    <a:tc>
                      <a:txBody>
                        <a:bodyPr/>
                        <a:lstStyle/>
                        <a:p>
                          <a:endParaRPr lang="en-US"/>
                        </a:p>
                      </a:txBody>
                      <a:tcPr anchor="ctr">
                        <a:blipFill>
                          <a:blip r:embed="rId5"/>
                          <a:stretch>
                            <a:fillRect l="-100654" t="-962" r="-301961" b="-407692"/>
                          </a:stretch>
                        </a:blipFill>
                      </a:tcPr>
                    </a:tc>
                    <a:tc>
                      <a:txBody>
                        <a:bodyPr/>
                        <a:lstStyle/>
                        <a:p>
                          <a:endParaRPr lang="en-US"/>
                        </a:p>
                      </a:txBody>
                      <a:tcPr anchor="ctr">
                        <a:blipFill>
                          <a:blip r:embed="rId5"/>
                          <a:stretch>
                            <a:fillRect l="-201974" t="-962" r="-203947" b="-407692"/>
                          </a:stretch>
                        </a:blipFill>
                      </a:tcPr>
                    </a:tc>
                    <a:tc>
                      <a:txBody>
                        <a:bodyPr/>
                        <a:lstStyle/>
                        <a:p>
                          <a:endParaRPr lang="en-US"/>
                        </a:p>
                      </a:txBody>
                      <a:tcPr anchor="ctr">
                        <a:blipFill>
                          <a:blip r:embed="rId5"/>
                          <a:stretch>
                            <a:fillRect l="-300000" t="-962" r="-102614" b="-407692"/>
                          </a:stretch>
                        </a:blipFill>
                      </a:tcPr>
                    </a:tc>
                    <a:tc>
                      <a:txBody>
                        <a:bodyPr/>
                        <a:lstStyle/>
                        <a:p>
                          <a:endParaRPr lang="en-US"/>
                        </a:p>
                      </a:txBody>
                      <a:tcPr anchor="ctr">
                        <a:blipFill>
                          <a:blip r:embed="rId5"/>
                          <a:stretch>
                            <a:fillRect l="-400000" t="-962" r="-2614" b="-407692"/>
                          </a:stretch>
                        </a:blipFill>
                      </a:tcPr>
                    </a:tc>
                    <a:extLst>
                      <a:ext uri="{0D108BD9-81ED-4DB2-BD59-A6C34878D82A}">
                        <a16:rowId xmlns:a16="http://schemas.microsoft.com/office/drawing/2014/main" val="2320912197"/>
                      </a:ext>
                    </a:extLst>
                  </a:tr>
                  <a:tr h="632252">
                    <a:tc>
                      <a:txBody>
                        <a:bodyPr/>
                        <a:lstStyle/>
                        <a:p>
                          <a:endParaRPr lang="en-US"/>
                        </a:p>
                      </a:txBody>
                      <a:tcPr anchor="ctr">
                        <a:blipFill>
                          <a:blip r:embed="rId5"/>
                          <a:stretch>
                            <a:fillRect l="-654" t="-100962" r="-401961" b="-307692"/>
                          </a:stretch>
                        </a:blipFill>
                      </a:tcPr>
                    </a:tc>
                    <a:tc>
                      <a:txBody>
                        <a:bodyPr/>
                        <a:lstStyle/>
                        <a:p>
                          <a:pPr algn="ctr"/>
                          <a:endParaRPr lang="en-US" sz="2400" dirty="0"/>
                        </a:p>
                      </a:txBody>
                      <a:tcPr anchor="ctr"/>
                    </a:tc>
                    <a:tc>
                      <a:txBody>
                        <a:bodyPr/>
                        <a:lstStyle/>
                        <a:p>
                          <a:pPr algn="ctr"/>
                          <a:endParaRPr lang="en-US" sz="2400" dirty="0"/>
                        </a:p>
                      </a:txBody>
                      <a:tcPr anchor="ctr"/>
                    </a:tc>
                    <a:tc>
                      <a:txBody>
                        <a:bodyPr/>
                        <a:lstStyle/>
                        <a:p>
                          <a:pPr algn="ctr"/>
                          <a:endParaRPr lang="en-US" sz="2400" dirty="0"/>
                        </a:p>
                      </a:txBody>
                      <a:tcPr anchor="ctr"/>
                    </a:tc>
                    <a:tc>
                      <a:txBody>
                        <a:bodyPr/>
                        <a:lstStyle/>
                        <a:p>
                          <a:pPr algn="ctr"/>
                          <a:r>
                            <a:rPr lang="en-US" sz="2400" dirty="0"/>
                            <a:t>-1</a:t>
                          </a:r>
                        </a:p>
                      </a:txBody>
                      <a:tcPr anchor="ctr"/>
                    </a:tc>
                    <a:extLst>
                      <a:ext uri="{0D108BD9-81ED-4DB2-BD59-A6C34878D82A}">
                        <a16:rowId xmlns:a16="http://schemas.microsoft.com/office/drawing/2014/main" val="3985265763"/>
                      </a:ext>
                    </a:extLst>
                  </a:tr>
                  <a:tr h="632252">
                    <a:tc>
                      <a:txBody>
                        <a:bodyPr/>
                        <a:lstStyle/>
                        <a:p>
                          <a:endParaRPr lang="en-US"/>
                        </a:p>
                      </a:txBody>
                      <a:tcPr anchor="ctr">
                        <a:blipFill>
                          <a:blip r:embed="rId5"/>
                          <a:stretch>
                            <a:fillRect l="-654" t="-200962" r="-401961" b="-207692"/>
                          </a:stretch>
                        </a:blipFill>
                      </a:tcPr>
                    </a:tc>
                    <a:tc>
                      <a:txBody>
                        <a:bodyPr/>
                        <a:lstStyle/>
                        <a:p>
                          <a:pPr algn="ctr"/>
                          <a:endParaRPr lang="en-US" sz="2400" dirty="0"/>
                        </a:p>
                      </a:txBody>
                      <a:tcPr anchor="ctr"/>
                    </a:tc>
                    <a:tc>
                      <a:txBody>
                        <a:bodyPr/>
                        <a:lstStyle/>
                        <a:p>
                          <a:pPr algn="ctr"/>
                          <a:endParaRPr lang="en-US" sz="2400" dirty="0"/>
                        </a:p>
                      </a:txBody>
                      <a:tcPr anchor="ctr"/>
                    </a:tc>
                    <a:tc>
                      <a:txBody>
                        <a:bodyPr/>
                        <a:lstStyle/>
                        <a:p>
                          <a:pPr algn="ctr"/>
                          <a:endParaRPr lang="en-US" sz="2400" dirty="0"/>
                        </a:p>
                      </a:txBody>
                      <a:tcPr anchor="ctr"/>
                    </a:tc>
                    <a:tc>
                      <a:txBody>
                        <a:bodyPr/>
                        <a:lstStyle/>
                        <a:p>
                          <a:pPr algn="ctr"/>
                          <a:endParaRPr lang="en-US" sz="2400"/>
                        </a:p>
                      </a:txBody>
                      <a:tcPr anchor="ctr"/>
                    </a:tc>
                    <a:extLst>
                      <a:ext uri="{0D108BD9-81ED-4DB2-BD59-A6C34878D82A}">
                        <a16:rowId xmlns:a16="http://schemas.microsoft.com/office/drawing/2014/main" val="1389871965"/>
                      </a:ext>
                    </a:extLst>
                  </a:tr>
                  <a:tr h="632252">
                    <a:tc>
                      <a:txBody>
                        <a:bodyPr/>
                        <a:lstStyle/>
                        <a:p>
                          <a:endParaRPr lang="en-US"/>
                        </a:p>
                      </a:txBody>
                      <a:tcPr anchor="ctr">
                        <a:blipFill>
                          <a:blip r:embed="rId5"/>
                          <a:stretch>
                            <a:fillRect l="-654" t="-300962" r="-401961" b="-107692"/>
                          </a:stretch>
                        </a:blipFill>
                      </a:tcPr>
                    </a:tc>
                    <a:tc>
                      <a:txBody>
                        <a:bodyPr/>
                        <a:lstStyle/>
                        <a:p>
                          <a:pPr algn="ctr"/>
                          <a:endParaRPr lang="en-US" sz="2400"/>
                        </a:p>
                      </a:txBody>
                      <a:tcPr anchor="ctr"/>
                    </a:tc>
                    <a:tc>
                      <a:txBody>
                        <a:bodyPr/>
                        <a:lstStyle/>
                        <a:p>
                          <a:pPr algn="ctr"/>
                          <a:r>
                            <a:rPr lang="en-US" sz="2400" dirty="0"/>
                            <a:t>-1</a:t>
                          </a:r>
                        </a:p>
                      </a:txBody>
                      <a:tcPr anchor="ctr"/>
                    </a:tc>
                    <a:tc>
                      <a:txBody>
                        <a:bodyPr/>
                        <a:lstStyle/>
                        <a:p>
                          <a:pPr algn="ctr"/>
                          <a:r>
                            <a:rPr lang="en-US" sz="2400" dirty="0"/>
                            <a:t>1</a:t>
                          </a:r>
                        </a:p>
                      </a:txBody>
                      <a:tcPr anchor="ctr"/>
                    </a:tc>
                    <a:tc>
                      <a:txBody>
                        <a:bodyPr/>
                        <a:lstStyle/>
                        <a:p>
                          <a:pPr algn="ctr"/>
                          <a:endParaRPr lang="en-US" sz="2400"/>
                        </a:p>
                      </a:txBody>
                      <a:tcPr anchor="ctr"/>
                    </a:tc>
                    <a:extLst>
                      <a:ext uri="{0D108BD9-81ED-4DB2-BD59-A6C34878D82A}">
                        <a16:rowId xmlns:a16="http://schemas.microsoft.com/office/drawing/2014/main" val="945526181"/>
                      </a:ext>
                    </a:extLst>
                  </a:tr>
                  <a:tr h="632252">
                    <a:tc>
                      <a:txBody>
                        <a:bodyPr/>
                        <a:lstStyle/>
                        <a:p>
                          <a:endParaRPr lang="en-US"/>
                        </a:p>
                      </a:txBody>
                      <a:tcPr anchor="ctr">
                        <a:blipFill>
                          <a:blip r:embed="rId5"/>
                          <a:stretch>
                            <a:fillRect l="-654" t="-400962" r="-401961" b="-7692"/>
                          </a:stretch>
                        </a:blipFill>
                      </a:tcPr>
                    </a:tc>
                    <a:tc>
                      <a:txBody>
                        <a:bodyPr/>
                        <a:lstStyle/>
                        <a:p>
                          <a:pPr algn="ctr"/>
                          <a:r>
                            <a:rPr lang="en-US" sz="2400" dirty="0"/>
                            <a:t>-1</a:t>
                          </a:r>
                        </a:p>
                      </a:txBody>
                      <a:tcPr anchor="ctr"/>
                    </a:tc>
                    <a:tc>
                      <a:txBody>
                        <a:bodyPr/>
                        <a:lstStyle/>
                        <a:p>
                          <a:pPr algn="ctr"/>
                          <a:endParaRPr lang="en-US" sz="2400"/>
                        </a:p>
                      </a:txBody>
                      <a:tcPr anchor="ctr"/>
                    </a:tc>
                    <a:tc>
                      <a:txBody>
                        <a:bodyPr/>
                        <a:lstStyle/>
                        <a:p>
                          <a:pPr algn="ctr"/>
                          <a:endParaRPr lang="en-US" sz="2400"/>
                        </a:p>
                      </a:txBody>
                      <a:tcPr anchor="ctr"/>
                    </a:tc>
                    <a:tc>
                      <a:txBody>
                        <a:bodyPr/>
                        <a:lstStyle/>
                        <a:p>
                          <a:pPr algn="ctr"/>
                          <a:r>
                            <a:rPr lang="en-US" sz="2400" dirty="0"/>
                            <a:t>1</a:t>
                          </a:r>
                        </a:p>
                      </a:txBody>
                      <a:tcPr anchor="ctr"/>
                    </a:tc>
                    <a:extLst>
                      <a:ext uri="{0D108BD9-81ED-4DB2-BD59-A6C34878D82A}">
                        <a16:rowId xmlns:a16="http://schemas.microsoft.com/office/drawing/2014/main" val="2839597485"/>
                      </a:ext>
                    </a:extLst>
                  </a:tr>
                </a:tbl>
              </a:graphicData>
            </a:graphic>
          </p:graphicFrame>
        </mc:Fallback>
      </mc:AlternateContent>
      <p:graphicFrame>
        <p:nvGraphicFramePr>
          <p:cNvPr id="69" name="表格 68">
            <a:extLst>
              <a:ext uri="{FF2B5EF4-FFF2-40B4-BE49-F238E27FC236}">
                <a16:creationId xmlns:a16="http://schemas.microsoft.com/office/drawing/2014/main" id="{6551319D-5671-4230-8B56-27A0DF7D8854}"/>
              </a:ext>
            </a:extLst>
          </p:cNvPr>
          <p:cNvGraphicFramePr>
            <a:graphicFrameLocks noGrp="1"/>
          </p:cNvGraphicFramePr>
          <p:nvPr>
            <p:extLst>
              <p:ext uri="{D42A27DB-BD31-4B8C-83A1-F6EECF244321}">
                <p14:modId xmlns:p14="http://schemas.microsoft.com/office/powerpoint/2010/main" val="3753858632"/>
              </p:ext>
            </p:extLst>
          </p:nvPr>
        </p:nvGraphicFramePr>
        <p:xfrm>
          <a:off x="5750203" y="2510807"/>
          <a:ext cx="821866" cy="3161260"/>
        </p:xfrm>
        <a:graphic>
          <a:graphicData uri="http://schemas.openxmlformats.org/drawingml/2006/table">
            <a:tbl>
              <a:tblPr firstRow="1" bandRow="1">
                <a:tableStyleId>{5C22544A-7EE6-4342-B048-85BDC9FD1C3A}</a:tableStyleId>
              </a:tblPr>
              <a:tblGrid>
                <a:gridCol w="821866">
                  <a:extLst>
                    <a:ext uri="{9D8B030D-6E8A-4147-A177-3AD203B41FA5}">
                      <a16:colId xmlns:a16="http://schemas.microsoft.com/office/drawing/2014/main" val="2220708536"/>
                    </a:ext>
                  </a:extLst>
                </a:gridCol>
              </a:tblGrid>
              <a:tr h="632252">
                <a:tc>
                  <a:txBody>
                    <a:bodyPr/>
                    <a:lstStyle/>
                    <a:p>
                      <a:pPr algn="ctr"/>
                      <a:endParaRPr lang="en-US" dirty="0"/>
                    </a:p>
                  </a:txBody>
                  <a:tcPr anchor="ctr"/>
                </a:tc>
                <a:extLst>
                  <a:ext uri="{0D108BD9-81ED-4DB2-BD59-A6C34878D82A}">
                    <a16:rowId xmlns:a16="http://schemas.microsoft.com/office/drawing/2014/main" val="2663439589"/>
                  </a:ext>
                </a:extLst>
              </a:tr>
              <a:tr h="632252">
                <a:tc>
                  <a:txBody>
                    <a:bodyPr/>
                    <a:lstStyle/>
                    <a:p>
                      <a:pPr algn="ctr"/>
                      <a:endParaRPr lang="en-US" dirty="0"/>
                    </a:p>
                  </a:txBody>
                  <a:tcPr anchor="ctr"/>
                </a:tc>
                <a:extLst>
                  <a:ext uri="{0D108BD9-81ED-4DB2-BD59-A6C34878D82A}">
                    <a16:rowId xmlns:a16="http://schemas.microsoft.com/office/drawing/2014/main" val="4244977417"/>
                  </a:ext>
                </a:extLst>
              </a:tr>
              <a:tr h="632252">
                <a:tc>
                  <a:txBody>
                    <a:bodyPr/>
                    <a:lstStyle/>
                    <a:p>
                      <a:pPr algn="ctr"/>
                      <a:endParaRPr lang="en-US" dirty="0"/>
                    </a:p>
                  </a:txBody>
                  <a:tcPr anchor="ctr"/>
                </a:tc>
                <a:extLst>
                  <a:ext uri="{0D108BD9-81ED-4DB2-BD59-A6C34878D82A}">
                    <a16:rowId xmlns:a16="http://schemas.microsoft.com/office/drawing/2014/main" val="2724588774"/>
                  </a:ext>
                </a:extLst>
              </a:tr>
              <a:tr h="632252">
                <a:tc>
                  <a:txBody>
                    <a:bodyPr/>
                    <a:lstStyle/>
                    <a:p>
                      <a:pPr algn="ctr"/>
                      <a:r>
                        <a:rPr lang="en-US" dirty="0"/>
                        <a:t>-3</a:t>
                      </a:r>
                    </a:p>
                  </a:txBody>
                  <a:tcPr anchor="ctr"/>
                </a:tc>
                <a:extLst>
                  <a:ext uri="{0D108BD9-81ED-4DB2-BD59-A6C34878D82A}">
                    <a16:rowId xmlns:a16="http://schemas.microsoft.com/office/drawing/2014/main" val="3539016618"/>
                  </a:ext>
                </a:extLst>
              </a:tr>
              <a:tr h="632252">
                <a:tc>
                  <a:txBody>
                    <a:bodyPr/>
                    <a:lstStyle/>
                    <a:p>
                      <a:pPr algn="ctr"/>
                      <a:r>
                        <a:rPr lang="en-US" dirty="0"/>
                        <a:t>15</a:t>
                      </a:r>
                    </a:p>
                  </a:txBody>
                  <a:tcPr anchor="ctr"/>
                </a:tc>
                <a:extLst>
                  <a:ext uri="{0D108BD9-81ED-4DB2-BD59-A6C34878D82A}">
                    <a16:rowId xmlns:a16="http://schemas.microsoft.com/office/drawing/2014/main" val="2206547451"/>
                  </a:ext>
                </a:extLst>
              </a:tr>
            </a:tbl>
          </a:graphicData>
        </a:graphic>
      </p:graphicFrame>
      <p:sp>
        <p:nvSpPr>
          <p:cNvPr id="70" name="文本框 69">
            <a:extLst>
              <a:ext uri="{FF2B5EF4-FFF2-40B4-BE49-F238E27FC236}">
                <a16:creationId xmlns:a16="http://schemas.microsoft.com/office/drawing/2014/main" id="{ACE1510C-451D-4A1F-BAC9-FBFEA3FE3286}"/>
              </a:ext>
            </a:extLst>
          </p:cNvPr>
          <p:cNvSpPr txBox="1"/>
          <p:nvPr/>
        </p:nvSpPr>
        <p:spPr>
          <a:xfrm>
            <a:off x="2108310" y="1916081"/>
            <a:ext cx="2289357" cy="369332"/>
          </a:xfrm>
          <a:prstGeom prst="rect">
            <a:avLst/>
          </a:prstGeom>
          <a:noFill/>
        </p:spPr>
        <p:txBody>
          <a:bodyPr wrap="square" rtlCol="0">
            <a:spAutoFit/>
          </a:bodyPr>
          <a:lstStyle/>
          <a:p>
            <a:r>
              <a:rPr lang="en-US" dirty="0"/>
              <a:t>Matrix </a:t>
            </a:r>
            <a:r>
              <a:rPr lang="en-US" b="1" i="1" dirty="0"/>
              <a:t>A</a:t>
            </a:r>
          </a:p>
        </p:txBody>
      </p:sp>
      <p:sp>
        <p:nvSpPr>
          <p:cNvPr id="71" name="文本框 70">
            <a:extLst>
              <a:ext uri="{FF2B5EF4-FFF2-40B4-BE49-F238E27FC236}">
                <a16:creationId xmlns:a16="http://schemas.microsoft.com/office/drawing/2014/main" id="{922F2AEA-6D4A-4691-9F38-D97A1DBA04FA}"/>
              </a:ext>
            </a:extLst>
          </p:cNvPr>
          <p:cNvSpPr txBox="1"/>
          <p:nvPr/>
        </p:nvSpPr>
        <p:spPr>
          <a:xfrm>
            <a:off x="5689723" y="1925680"/>
            <a:ext cx="2289357" cy="369332"/>
          </a:xfrm>
          <a:prstGeom prst="rect">
            <a:avLst/>
          </a:prstGeom>
          <a:noFill/>
        </p:spPr>
        <p:txBody>
          <a:bodyPr wrap="square" rtlCol="0">
            <a:spAutoFit/>
          </a:bodyPr>
          <a:lstStyle/>
          <a:p>
            <a:r>
              <a:rPr lang="en-US" dirty="0"/>
              <a:t>Vector </a:t>
            </a:r>
            <a:r>
              <a:rPr lang="en-US" b="1" i="1" dirty="0"/>
              <a:t>b</a:t>
            </a:r>
          </a:p>
        </p:txBody>
      </p:sp>
      <p:sp>
        <p:nvSpPr>
          <p:cNvPr id="72" name="文本框 71">
            <a:extLst>
              <a:ext uri="{FF2B5EF4-FFF2-40B4-BE49-F238E27FC236}">
                <a16:creationId xmlns:a16="http://schemas.microsoft.com/office/drawing/2014/main" id="{EA669AD2-8EF0-417B-9B84-41F8430D59DB}"/>
              </a:ext>
            </a:extLst>
          </p:cNvPr>
          <p:cNvSpPr txBox="1"/>
          <p:nvPr/>
        </p:nvSpPr>
        <p:spPr>
          <a:xfrm>
            <a:off x="1895407" y="3265652"/>
            <a:ext cx="425805" cy="369332"/>
          </a:xfrm>
          <a:prstGeom prst="rect">
            <a:avLst/>
          </a:prstGeom>
          <a:noFill/>
        </p:spPr>
        <p:txBody>
          <a:bodyPr wrap="square" rtlCol="0">
            <a:spAutoFit/>
          </a:bodyPr>
          <a:lstStyle/>
          <a:p>
            <a:r>
              <a:rPr lang="en-US" dirty="0"/>
              <a:t>2</a:t>
            </a:r>
          </a:p>
        </p:txBody>
      </p:sp>
      <p:sp>
        <p:nvSpPr>
          <p:cNvPr id="73" name="文本框 72">
            <a:extLst>
              <a:ext uri="{FF2B5EF4-FFF2-40B4-BE49-F238E27FC236}">
                <a16:creationId xmlns:a16="http://schemas.microsoft.com/office/drawing/2014/main" id="{3D5A3E5F-6DB3-496A-8725-9641435FEC24}"/>
              </a:ext>
            </a:extLst>
          </p:cNvPr>
          <p:cNvSpPr txBox="1"/>
          <p:nvPr/>
        </p:nvSpPr>
        <p:spPr>
          <a:xfrm>
            <a:off x="2787107" y="3308005"/>
            <a:ext cx="425805" cy="369332"/>
          </a:xfrm>
          <a:prstGeom prst="rect">
            <a:avLst/>
          </a:prstGeom>
          <a:noFill/>
        </p:spPr>
        <p:txBody>
          <a:bodyPr wrap="square" rtlCol="0">
            <a:spAutoFit/>
          </a:bodyPr>
          <a:lstStyle/>
          <a:p>
            <a:r>
              <a:rPr lang="en-US" dirty="0"/>
              <a:t>-1</a:t>
            </a:r>
          </a:p>
        </p:txBody>
      </p:sp>
      <p:sp>
        <p:nvSpPr>
          <p:cNvPr id="74" name="文本框 73">
            <a:extLst>
              <a:ext uri="{FF2B5EF4-FFF2-40B4-BE49-F238E27FC236}">
                <a16:creationId xmlns:a16="http://schemas.microsoft.com/office/drawing/2014/main" id="{DE8C5DC4-6756-4CB3-9E21-BEDB972E8CB0}"/>
              </a:ext>
            </a:extLst>
          </p:cNvPr>
          <p:cNvSpPr txBox="1"/>
          <p:nvPr/>
        </p:nvSpPr>
        <p:spPr>
          <a:xfrm>
            <a:off x="2787106" y="3933853"/>
            <a:ext cx="425805" cy="369332"/>
          </a:xfrm>
          <a:prstGeom prst="rect">
            <a:avLst/>
          </a:prstGeom>
          <a:noFill/>
        </p:spPr>
        <p:txBody>
          <a:bodyPr wrap="square" rtlCol="0">
            <a:spAutoFit/>
          </a:bodyPr>
          <a:lstStyle/>
          <a:p>
            <a:r>
              <a:rPr lang="en-US" dirty="0"/>
              <a:t> 2</a:t>
            </a:r>
          </a:p>
        </p:txBody>
      </p:sp>
      <p:sp>
        <p:nvSpPr>
          <p:cNvPr id="75" name="文本框 74">
            <a:extLst>
              <a:ext uri="{FF2B5EF4-FFF2-40B4-BE49-F238E27FC236}">
                <a16:creationId xmlns:a16="http://schemas.microsoft.com/office/drawing/2014/main" id="{087CFA7B-85EA-4F22-B9A0-D102B52F2689}"/>
              </a:ext>
            </a:extLst>
          </p:cNvPr>
          <p:cNvSpPr txBox="1"/>
          <p:nvPr/>
        </p:nvSpPr>
        <p:spPr>
          <a:xfrm>
            <a:off x="1800851" y="3933853"/>
            <a:ext cx="425805" cy="369332"/>
          </a:xfrm>
          <a:prstGeom prst="rect">
            <a:avLst/>
          </a:prstGeom>
          <a:noFill/>
        </p:spPr>
        <p:txBody>
          <a:bodyPr wrap="square" rtlCol="0">
            <a:spAutoFit/>
          </a:bodyPr>
          <a:lstStyle/>
          <a:p>
            <a:r>
              <a:rPr lang="en-US" dirty="0"/>
              <a:t> -1</a:t>
            </a:r>
          </a:p>
        </p:txBody>
      </p:sp>
      <p:sp>
        <p:nvSpPr>
          <p:cNvPr id="76" name="文本框 75">
            <a:extLst>
              <a:ext uri="{FF2B5EF4-FFF2-40B4-BE49-F238E27FC236}">
                <a16:creationId xmlns:a16="http://schemas.microsoft.com/office/drawing/2014/main" id="{7593058E-9A51-41B6-9E45-35E691B21CCE}"/>
              </a:ext>
            </a:extLst>
          </p:cNvPr>
          <p:cNvSpPr txBox="1"/>
          <p:nvPr/>
        </p:nvSpPr>
        <p:spPr>
          <a:xfrm>
            <a:off x="5831123" y="3265652"/>
            <a:ext cx="660025" cy="369332"/>
          </a:xfrm>
          <a:prstGeom prst="rect">
            <a:avLst/>
          </a:prstGeom>
          <a:noFill/>
        </p:spPr>
        <p:txBody>
          <a:bodyPr wrap="square" rtlCol="0">
            <a:spAutoFit/>
          </a:bodyPr>
          <a:lstStyle/>
          <a:p>
            <a:r>
              <a:rPr lang="en-US" dirty="0"/>
              <a:t> -25</a:t>
            </a:r>
          </a:p>
        </p:txBody>
      </p:sp>
      <p:sp>
        <p:nvSpPr>
          <p:cNvPr id="77" name="文本框 76">
            <a:extLst>
              <a:ext uri="{FF2B5EF4-FFF2-40B4-BE49-F238E27FC236}">
                <a16:creationId xmlns:a16="http://schemas.microsoft.com/office/drawing/2014/main" id="{F4DC72BC-334F-4191-B237-D81C4896D46E}"/>
              </a:ext>
            </a:extLst>
          </p:cNvPr>
          <p:cNvSpPr txBox="1"/>
          <p:nvPr/>
        </p:nvSpPr>
        <p:spPr>
          <a:xfrm>
            <a:off x="5831122" y="3933853"/>
            <a:ext cx="660025" cy="369332"/>
          </a:xfrm>
          <a:prstGeom prst="rect">
            <a:avLst/>
          </a:prstGeom>
          <a:noFill/>
        </p:spPr>
        <p:txBody>
          <a:bodyPr wrap="square" rtlCol="0">
            <a:spAutoFit/>
          </a:bodyPr>
          <a:lstStyle/>
          <a:p>
            <a:r>
              <a:rPr lang="en-US" dirty="0"/>
              <a:t> 13</a:t>
            </a:r>
          </a:p>
        </p:txBody>
      </p:sp>
      <p:sp>
        <p:nvSpPr>
          <p:cNvPr id="39" name="文本框 38">
            <a:extLst>
              <a:ext uri="{FF2B5EF4-FFF2-40B4-BE49-F238E27FC236}">
                <a16:creationId xmlns:a16="http://schemas.microsoft.com/office/drawing/2014/main" id="{AB6471D7-B8B3-4583-9870-27B47D179331}"/>
              </a:ext>
            </a:extLst>
          </p:cNvPr>
          <p:cNvSpPr txBox="1"/>
          <p:nvPr/>
        </p:nvSpPr>
        <p:spPr>
          <a:xfrm>
            <a:off x="3682501" y="3941627"/>
            <a:ext cx="425805" cy="369332"/>
          </a:xfrm>
          <a:prstGeom prst="rect">
            <a:avLst/>
          </a:prstGeom>
          <a:noFill/>
        </p:spPr>
        <p:txBody>
          <a:bodyPr wrap="square" rtlCol="0">
            <a:spAutoFit/>
          </a:bodyPr>
          <a:lstStyle/>
          <a:p>
            <a:r>
              <a:rPr lang="en-US" dirty="0"/>
              <a:t> -1</a:t>
            </a:r>
          </a:p>
        </p:txBody>
      </p:sp>
      <mc:AlternateContent xmlns:mc="http://schemas.openxmlformats.org/markup-compatibility/2006" xmlns:a14="http://schemas.microsoft.com/office/drawing/2010/main">
        <mc:Choice Requires="a14">
          <p:sp>
            <p:nvSpPr>
              <p:cNvPr id="40" name="文本框 39">
                <a:extLst>
                  <a:ext uri="{FF2B5EF4-FFF2-40B4-BE49-F238E27FC236}">
                    <a16:creationId xmlns:a16="http://schemas.microsoft.com/office/drawing/2014/main" id="{FE683976-9A42-449D-8AD4-275BD8A260AA}"/>
                  </a:ext>
                </a:extLst>
              </p:cNvPr>
              <p:cNvSpPr txBox="1"/>
              <p:nvPr/>
            </p:nvSpPr>
            <p:spPr>
              <a:xfrm>
                <a:off x="6718549" y="4807371"/>
                <a:ext cx="547040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sSub>
                            <m:sSubPr>
                              <m:ctrlPr>
                                <a:rPr lang="en-US" altLang="zh-CN" sz="2400" b="1" i="1" smtClean="0">
                                  <a:latin typeface="Cambria Math" panose="02040503050406030204" pitchFamily="18" charset="0"/>
                                </a:rPr>
                              </m:ctrlPr>
                            </m:sSubPr>
                            <m:e>
                              <m:r>
                                <a:rPr lang="en-US" altLang="zh-CN" sz="2400" b="1" i="1">
                                  <a:latin typeface="Cambria Math" panose="02040503050406030204" pitchFamily="18" charset="0"/>
                                </a:rPr>
                                <m:t>𝒙</m:t>
                              </m:r>
                            </m:e>
                            <m:sub>
                              <m:r>
                                <a:rPr lang="en-US" altLang="zh-CN" sz="2400" b="1" i="1" smtClean="0">
                                  <a:latin typeface="Cambria Math" panose="02040503050406030204" pitchFamily="18" charset="0"/>
                                </a:rPr>
                                <m:t>𝟎</m:t>
                              </m:r>
                            </m:sub>
                          </m:sSub>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𝒙</m:t>
                          </m:r>
                        </m:e>
                        <m:sub>
                          <m:r>
                            <a:rPr lang="en-US" altLang="zh-CN" sz="2400" b="1" i="1" smtClean="0">
                              <a:latin typeface="Cambria Math" panose="02040503050406030204" pitchFamily="18" charset="0"/>
                            </a:rPr>
                            <m:t>𝟏</m:t>
                          </m:r>
                        </m:sub>
                      </m:sSub>
                      <m:r>
                        <a:rPr lang="en-US" altLang="zh-CN" sz="2400" b="0" i="1" smtClean="0">
                          <a:latin typeface="Cambria Math" panose="02040503050406030204" pitchFamily="18" charset="0"/>
                        </a:rPr>
                        <m:t>+</m:t>
                      </m:r>
                      <m:sSub>
                        <m:sSubPr>
                          <m:ctrlPr>
                            <a:rPr lang="en-US" altLang="zh-CN" sz="2400" b="1" i="1">
                              <a:latin typeface="Cambria Math" panose="02040503050406030204" pitchFamily="18" charset="0"/>
                            </a:rPr>
                          </m:ctrlPr>
                        </m:sSubPr>
                        <m:e>
                          <m:r>
                            <a:rPr lang="en-US" altLang="zh-CN" sz="2400" b="1" i="1">
                              <a:latin typeface="Cambria Math" panose="02040503050406030204" pitchFamily="18" charset="0"/>
                            </a:rPr>
                            <m:t>𝒙</m:t>
                          </m:r>
                        </m:e>
                        <m:sub>
                          <m:r>
                            <a:rPr lang="en-US" altLang="zh-CN" sz="2400" b="1" i="1" smtClean="0">
                              <a:latin typeface="Cambria Math" panose="02040503050406030204" pitchFamily="18" charset="0"/>
                            </a:rPr>
                            <m:t>𝟎</m:t>
                          </m:r>
                        </m:sub>
                      </m:sSub>
                      <m:r>
                        <a:rPr lang="en-US" altLang="zh-CN" sz="2400" b="1" i="1" smtClean="0">
                          <a:latin typeface="Cambria Math" panose="02040503050406030204" pitchFamily="18" charset="0"/>
                        </a:rPr>
                        <m:t>−</m:t>
                      </m:r>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𝒍</m:t>
                          </m:r>
                        </m:e>
                        <m:sub>
                          <m:r>
                            <a:rPr lang="en-US" altLang="zh-CN" sz="2400" b="1" i="1" smtClean="0">
                              <a:latin typeface="Cambria Math" panose="02040503050406030204" pitchFamily="18" charset="0"/>
                            </a:rPr>
                            <m:t>𝟎</m:t>
                          </m:r>
                        </m:sub>
                      </m:sSub>
                      <m:r>
                        <a:rPr lang="en-US" altLang="zh-CN" sz="2400" b="1" i="1" smtClean="0">
                          <a:latin typeface="Cambria Math" panose="02040503050406030204" pitchFamily="18" charset="0"/>
                        </a:rPr>
                        <m:t> =−</m:t>
                      </m:r>
                      <m:r>
                        <a:rPr lang="en-US" altLang="zh-CN" sz="2400" b="1" i="1" smtClean="0">
                          <a:latin typeface="Cambria Math" panose="02040503050406030204" pitchFamily="18" charset="0"/>
                        </a:rPr>
                        <m:t>𝟏𝟎</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𝟏𝟓</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𝟐𝟓</m:t>
                      </m:r>
                    </m:oMath>
                  </m:oMathPara>
                </a14:m>
                <a:endParaRPr lang="en-US" sz="2400" b="1" dirty="0"/>
              </a:p>
            </p:txBody>
          </p:sp>
        </mc:Choice>
        <mc:Fallback xmlns="">
          <p:sp>
            <p:nvSpPr>
              <p:cNvPr id="40" name="文本框 39">
                <a:extLst>
                  <a:ext uri="{FF2B5EF4-FFF2-40B4-BE49-F238E27FC236}">
                    <a16:creationId xmlns:a16="http://schemas.microsoft.com/office/drawing/2014/main" id="{FE683976-9A42-449D-8AD4-275BD8A260AA}"/>
                  </a:ext>
                </a:extLst>
              </p:cNvPr>
              <p:cNvSpPr txBox="1">
                <a:spLocks noRot="1" noChangeAspect="1" noMove="1" noResize="1" noEditPoints="1" noAdjustHandles="1" noChangeArrowheads="1" noChangeShapeType="1" noTextEdit="1"/>
              </p:cNvSpPr>
              <p:nvPr/>
            </p:nvSpPr>
            <p:spPr>
              <a:xfrm>
                <a:off x="6718549" y="4807371"/>
                <a:ext cx="5470401" cy="461665"/>
              </a:xfrm>
              <a:prstGeom prst="rect">
                <a:avLst/>
              </a:prstGeom>
              <a:blipFill>
                <a:blip r:embed="rId6"/>
                <a:stretch>
                  <a:fillRect b="-2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文本框 42">
                <a:extLst>
                  <a:ext uri="{FF2B5EF4-FFF2-40B4-BE49-F238E27FC236}">
                    <a16:creationId xmlns:a16="http://schemas.microsoft.com/office/drawing/2014/main" id="{09A3497A-A312-43BA-A049-39DD9FC4AF56}"/>
                  </a:ext>
                </a:extLst>
              </p:cNvPr>
              <p:cNvSpPr txBox="1"/>
              <p:nvPr/>
            </p:nvSpPr>
            <p:spPr>
              <a:xfrm>
                <a:off x="7619441" y="4195990"/>
                <a:ext cx="3866133"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a:latin typeface="Cambria Math" panose="02040503050406030204" pitchFamily="18" charset="0"/>
                            </a:rPr>
                            <m:t>𝒎</m:t>
                          </m:r>
                        </m:e>
                        <m:sub>
                          <m:r>
                            <a:rPr lang="en-US" altLang="zh-CN" sz="2400" b="1" i="1">
                              <a:latin typeface="Cambria Math" panose="02040503050406030204" pitchFamily="18" charset="0"/>
                            </a:rPr>
                            <m:t>𝟎𝟎</m:t>
                          </m:r>
                        </m:sub>
                      </m:sSub>
                      <m:r>
                        <a:rPr lang="en-US" altLang="zh-CN" sz="2400" b="1" i="1" smtClean="0">
                          <a:latin typeface="Cambria Math" panose="02040503050406030204" pitchFamily="18" charset="0"/>
                        </a:rPr>
                        <m:t>: </m:t>
                      </m:r>
                      <m:sSub>
                        <m:sSubPr>
                          <m:ctrlPr>
                            <a:rPr lang="en-US" altLang="zh-CN" sz="2400" b="1" i="1">
                              <a:latin typeface="Cambria Math" panose="02040503050406030204" pitchFamily="18" charset="0"/>
                            </a:rPr>
                          </m:ctrlPr>
                        </m:sSubPr>
                        <m:e>
                          <m:r>
                            <a:rPr lang="en-US" altLang="zh-CN" sz="2400" b="1" i="1">
                              <a:latin typeface="Cambria Math" panose="02040503050406030204" pitchFamily="18" charset="0"/>
                            </a:rPr>
                            <m:t>𝒍</m:t>
                          </m:r>
                        </m:e>
                        <m:sub>
                          <m:r>
                            <a:rPr lang="en-US" altLang="zh-CN" sz="2400" b="1" i="1">
                              <a:latin typeface="Cambria Math" panose="02040503050406030204" pitchFamily="18" charset="0"/>
                            </a:rPr>
                            <m:t>𝟎</m:t>
                          </m:r>
                        </m:sub>
                      </m:sSub>
                      <m:r>
                        <a:rPr lang="en-US" altLang="zh-CN" sz="2400" i="1">
                          <a:latin typeface="Cambria Math" panose="02040503050406030204" pitchFamily="18" charset="0"/>
                        </a:rPr>
                        <m:t>−</m:t>
                      </m:r>
                      <m:sSub>
                        <m:sSubPr>
                          <m:ctrlPr>
                            <a:rPr lang="en-US" altLang="zh-CN" sz="2400" b="1" i="1">
                              <a:latin typeface="Cambria Math" panose="02040503050406030204" pitchFamily="18" charset="0"/>
                            </a:rPr>
                          </m:ctrlPr>
                        </m:sSubPr>
                        <m:e>
                          <m:r>
                            <a:rPr lang="en-US" altLang="zh-CN" sz="2400" b="1" i="1">
                              <a:latin typeface="Cambria Math" panose="02040503050406030204" pitchFamily="18" charset="0"/>
                            </a:rPr>
                            <m:t>𝒙</m:t>
                          </m:r>
                        </m:e>
                        <m:sub>
                          <m:r>
                            <a:rPr lang="en-US" altLang="zh-CN" sz="2400" b="1" i="1">
                              <a:latin typeface="Cambria Math" panose="02040503050406030204" pitchFamily="18" charset="0"/>
                            </a:rPr>
                            <m:t>𝟎</m:t>
                          </m:r>
                        </m:sub>
                      </m:sSub>
                      <m:r>
                        <a:rPr lang="en-US" altLang="zh-CN" sz="2400" b="1" i="1">
                          <a:latin typeface="Cambria Math" panose="02040503050406030204" pitchFamily="18" charset="0"/>
                        </a:rPr>
                        <m:t>=</m:t>
                      </m:r>
                      <m:r>
                        <a:rPr lang="en-US" altLang="zh-CN" sz="2400" b="1" i="1">
                          <a:latin typeface="Cambria Math" panose="02040503050406030204" pitchFamily="18" charset="0"/>
                        </a:rPr>
                        <m:t>𝟏𝟓</m:t>
                      </m:r>
                    </m:oMath>
                  </m:oMathPara>
                </a14:m>
                <a:endParaRPr lang="en-US" sz="2400" b="1" dirty="0"/>
              </a:p>
            </p:txBody>
          </p:sp>
        </mc:Choice>
        <mc:Fallback xmlns="">
          <p:sp>
            <p:nvSpPr>
              <p:cNvPr id="43" name="文本框 42">
                <a:extLst>
                  <a:ext uri="{FF2B5EF4-FFF2-40B4-BE49-F238E27FC236}">
                    <a16:creationId xmlns:a16="http://schemas.microsoft.com/office/drawing/2014/main" id="{09A3497A-A312-43BA-A049-39DD9FC4AF56}"/>
                  </a:ext>
                </a:extLst>
              </p:cNvPr>
              <p:cNvSpPr txBox="1">
                <a:spLocks noRot="1" noChangeAspect="1" noMove="1" noResize="1" noEditPoints="1" noAdjustHandles="1" noChangeArrowheads="1" noChangeShapeType="1" noTextEdit="1"/>
              </p:cNvSpPr>
              <p:nvPr/>
            </p:nvSpPr>
            <p:spPr>
              <a:xfrm>
                <a:off x="7619441" y="4195990"/>
                <a:ext cx="3866133" cy="461665"/>
              </a:xfrm>
              <a:prstGeom prst="rect">
                <a:avLst/>
              </a:prstGeom>
              <a:blipFill>
                <a:blip r:embed="rId7"/>
                <a:stretch>
                  <a:fillRect b="-2632"/>
                </a:stretch>
              </a:blipFill>
            </p:spPr>
            <p:txBody>
              <a:bodyPr/>
              <a:lstStyle/>
              <a:p>
                <a:r>
                  <a:rPr lang="en-US">
                    <a:noFill/>
                  </a:rPr>
                  <a:t> </a:t>
                </a:r>
              </a:p>
            </p:txBody>
          </p:sp>
        </mc:Fallback>
      </mc:AlternateContent>
      <p:sp>
        <p:nvSpPr>
          <p:cNvPr id="44" name="矩形 43">
            <a:extLst>
              <a:ext uri="{FF2B5EF4-FFF2-40B4-BE49-F238E27FC236}">
                <a16:creationId xmlns:a16="http://schemas.microsoft.com/office/drawing/2014/main" id="{51AFC931-84DA-4DF5-8394-0F8C6FDDFF75}"/>
              </a:ext>
            </a:extLst>
          </p:cNvPr>
          <p:cNvSpPr/>
          <p:nvPr/>
        </p:nvSpPr>
        <p:spPr>
          <a:xfrm>
            <a:off x="5762826" y="3193431"/>
            <a:ext cx="796615" cy="483906"/>
          </a:xfrm>
          <a:prstGeom prst="rect">
            <a:avLst/>
          </a:prstGeom>
          <a:noFill/>
          <a:ln w="38100">
            <a:solidFill>
              <a:srgbClr val="00B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矩形 44">
            <a:extLst>
              <a:ext uri="{FF2B5EF4-FFF2-40B4-BE49-F238E27FC236}">
                <a16:creationId xmlns:a16="http://schemas.microsoft.com/office/drawing/2014/main" id="{F60D4A9D-FB68-4B61-8FA1-2EB6248CE6B6}"/>
              </a:ext>
            </a:extLst>
          </p:cNvPr>
          <p:cNvSpPr/>
          <p:nvPr/>
        </p:nvSpPr>
        <p:spPr>
          <a:xfrm>
            <a:off x="5754825" y="5133202"/>
            <a:ext cx="796615" cy="483906"/>
          </a:xfrm>
          <a:prstGeom prst="rect">
            <a:avLst/>
          </a:prstGeom>
          <a:noFill/>
          <a:ln w="38100">
            <a:solidFill>
              <a:srgbClr val="00B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矩形 77">
            <a:extLst>
              <a:ext uri="{FF2B5EF4-FFF2-40B4-BE49-F238E27FC236}">
                <a16:creationId xmlns:a16="http://schemas.microsoft.com/office/drawing/2014/main" id="{51FC51D3-2D47-458F-88D4-F6F22513DDB3}"/>
              </a:ext>
            </a:extLst>
          </p:cNvPr>
          <p:cNvSpPr/>
          <p:nvPr/>
        </p:nvSpPr>
        <p:spPr>
          <a:xfrm>
            <a:off x="1615445" y="3187047"/>
            <a:ext cx="796615" cy="483906"/>
          </a:xfrm>
          <a:prstGeom prst="rect">
            <a:avLst/>
          </a:prstGeom>
          <a:noFill/>
          <a:ln w="38100">
            <a:solidFill>
              <a:srgbClr val="00B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矩形 78">
            <a:extLst>
              <a:ext uri="{FF2B5EF4-FFF2-40B4-BE49-F238E27FC236}">
                <a16:creationId xmlns:a16="http://schemas.microsoft.com/office/drawing/2014/main" id="{684C37DE-C7B8-48FC-8A46-D9A0DB75E558}"/>
              </a:ext>
            </a:extLst>
          </p:cNvPr>
          <p:cNvSpPr/>
          <p:nvPr/>
        </p:nvSpPr>
        <p:spPr>
          <a:xfrm>
            <a:off x="1615444" y="5117678"/>
            <a:ext cx="796615" cy="483906"/>
          </a:xfrm>
          <a:prstGeom prst="rect">
            <a:avLst/>
          </a:prstGeom>
          <a:noFill/>
          <a:ln w="38100">
            <a:solidFill>
              <a:srgbClr val="00B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6" name="组合 45">
            <a:extLst>
              <a:ext uri="{FF2B5EF4-FFF2-40B4-BE49-F238E27FC236}">
                <a16:creationId xmlns:a16="http://schemas.microsoft.com/office/drawing/2014/main" id="{9AE33AEA-D7EB-498C-9421-2403C7AB98FA}"/>
              </a:ext>
            </a:extLst>
          </p:cNvPr>
          <p:cNvGrpSpPr/>
          <p:nvPr/>
        </p:nvGrpSpPr>
        <p:grpSpPr>
          <a:xfrm>
            <a:off x="6491147" y="167793"/>
            <a:ext cx="5655404" cy="2807468"/>
            <a:chOff x="260144" y="3562113"/>
            <a:chExt cx="5655404" cy="2807468"/>
          </a:xfrm>
        </p:grpSpPr>
        <mc:AlternateContent xmlns:mc="http://schemas.openxmlformats.org/markup-compatibility/2006" xmlns:a14="http://schemas.microsoft.com/office/drawing/2010/main">
          <mc:Choice Requires="a14">
            <p:sp>
              <p:nvSpPr>
                <p:cNvPr id="47" name="文本框 46">
                  <a:extLst>
                    <a:ext uri="{FF2B5EF4-FFF2-40B4-BE49-F238E27FC236}">
                      <a16:creationId xmlns:a16="http://schemas.microsoft.com/office/drawing/2014/main" id="{C6B5D70B-6003-438A-AA95-6B613E2C7766}"/>
                    </a:ext>
                  </a:extLst>
                </p:cNvPr>
                <p:cNvSpPr txBox="1"/>
                <p:nvPr/>
              </p:nvSpPr>
              <p:spPr>
                <a:xfrm>
                  <a:off x="1302049" y="3562113"/>
                  <a:ext cx="495370" cy="4287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𝒙</m:t>
                            </m:r>
                          </m:e>
                          <m:sub>
                            <m:r>
                              <a:rPr lang="en-US" altLang="zh-CN" sz="2400" b="1" i="1" smtClean="0">
                                <a:latin typeface="Cambria Math" panose="02040503050406030204" pitchFamily="18" charset="0"/>
                              </a:rPr>
                              <m:t>𝟎</m:t>
                            </m:r>
                          </m:sub>
                        </m:sSub>
                      </m:oMath>
                    </m:oMathPara>
                  </a14:m>
                  <a:endParaRPr lang="en-US" sz="2400" b="1" dirty="0"/>
                </a:p>
              </p:txBody>
            </p:sp>
          </mc:Choice>
          <mc:Fallback xmlns="">
            <p:sp>
              <p:nvSpPr>
                <p:cNvPr id="47" name="文本框 46">
                  <a:extLst>
                    <a:ext uri="{FF2B5EF4-FFF2-40B4-BE49-F238E27FC236}">
                      <a16:creationId xmlns:a16="http://schemas.microsoft.com/office/drawing/2014/main" id="{C6B5D70B-6003-438A-AA95-6B613E2C7766}"/>
                    </a:ext>
                  </a:extLst>
                </p:cNvPr>
                <p:cNvSpPr txBox="1">
                  <a:spLocks noRot="1" noChangeAspect="1" noMove="1" noResize="1" noEditPoints="1" noAdjustHandles="1" noChangeArrowheads="1" noChangeShapeType="1" noTextEdit="1"/>
                </p:cNvSpPr>
                <p:nvPr/>
              </p:nvSpPr>
              <p:spPr>
                <a:xfrm>
                  <a:off x="1302049" y="3562113"/>
                  <a:ext cx="495370" cy="428750"/>
                </a:xfrm>
                <a:prstGeom prst="rect">
                  <a:avLst/>
                </a:prstGeom>
                <a:blipFill>
                  <a:blip r:embed="rId8"/>
                  <a:stretch>
                    <a:fillRect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文本框 47">
                  <a:extLst>
                    <a:ext uri="{FF2B5EF4-FFF2-40B4-BE49-F238E27FC236}">
                      <a16:creationId xmlns:a16="http://schemas.microsoft.com/office/drawing/2014/main" id="{C1C81E12-4CA8-4C28-8616-E87B845171AE}"/>
                    </a:ext>
                  </a:extLst>
                </p:cNvPr>
                <p:cNvSpPr txBox="1"/>
                <p:nvPr/>
              </p:nvSpPr>
              <p:spPr>
                <a:xfrm>
                  <a:off x="3221609" y="3562114"/>
                  <a:ext cx="495370" cy="4287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𝒙</m:t>
                            </m:r>
                          </m:e>
                          <m:sub>
                            <m:r>
                              <a:rPr lang="en-US" altLang="zh-CN" sz="2400" b="1" i="1" smtClean="0">
                                <a:latin typeface="Cambria Math" panose="02040503050406030204" pitchFamily="18" charset="0"/>
                              </a:rPr>
                              <m:t>𝟏</m:t>
                            </m:r>
                          </m:sub>
                        </m:sSub>
                      </m:oMath>
                    </m:oMathPara>
                  </a14:m>
                  <a:endParaRPr lang="en-US" sz="2400" b="1" dirty="0"/>
                </a:p>
              </p:txBody>
            </p:sp>
          </mc:Choice>
          <mc:Fallback xmlns="">
            <p:sp>
              <p:nvSpPr>
                <p:cNvPr id="48" name="文本框 47">
                  <a:extLst>
                    <a:ext uri="{FF2B5EF4-FFF2-40B4-BE49-F238E27FC236}">
                      <a16:creationId xmlns:a16="http://schemas.microsoft.com/office/drawing/2014/main" id="{C1C81E12-4CA8-4C28-8616-E87B845171AE}"/>
                    </a:ext>
                  </a:extLst>
                </p:cNvPr>
                <p:cNvSpPr txBox="1">
                  <a:spLocks noRot="1" noChangeAspect="1" noMove="1" noResize="1" noEditPoints="1" noAdjustHandles="1" noChangeArrowheads="1" noChangeShapeType="1" noTextEdit="1"/>
                </p:cNvSpPr>
                <p:nvPr/>
              </p:nvSpPr>
              <p:spPr>
                <a:xfrm>
                  <a:off x="3221609" y="3562114"/>
                  <a:ext cx="495370" cy="428750"/>
                </a:xfrm>
                <a:prstGeom prst="rect">
                  <a:avLst/>
                </a:prstGeom>
                <a:blipFill>
                  <a:blip r:embed="rId9"/>
                  <a:stretch>
                    <a:fillRect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文本框 48">
                  <a:extLst>
                    <a:ext uri="{FF2B5EF4-FFF2-40B4-BE49-F238E27FC236}">
                      <a16:creationId xmlns:a16="http://schemas.microsoft.com/office/drawing/2014/main" id="{5C30AE5E-EF43-4820-B00D-DEF7564CE436}"/>
                    </a:ext>
                  </a:extLst>
                </p:cNvPr>
                <p:cNvSpPr txBox="1"/>
                <p:nvPr/>
              </p:nvSpPr>
              <p:spPr>
                <a:xfrm>
                  <a:off x="5141169" y="3562114"/>
                  <a:ext cx="495370" cy="4287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𝒙</m:t>
                            </m:r>
                          </m:e>
                          <m:sub>
                            <m:r>
                              <a:rPr lang="en-US" altLang="zh-CN" sz="2400" b="1" i="1" smtClean="0">
                                <a:latin typeface="Cambria Math" panose="02040503050406030204" pitchFamily="18" charset="0"/>
                              </a:rPr>
                              <m:t>𝟐</m:t>
                            </m:r>
                          </m:sub>
                        </m:sSub>
                      </m:oMath>
                    </m:oMathPara>
                  </a14:m>
                  <a:endParaRPr lang="en-US" sz="2400" b="1" dirty="0"/>
                </a:p>
              </p:txBody>
            </p:sp>
          </mc:Choice>
          <mc:Fallback xmlns="">
            <p:sp>
              <p:nvSpPr>
                <p:cNvPr id="49" name="文本框 48">
                  <a:extLst>
                    <a:ext uri="{FF2B5EF4-FFF2-40B4-BE49-F238E27FC236}">
                      <a16:creationId xmlns:a16="http://schemas.microsoft.com/office/drawing/2014/main" id="{5C30AE5E-EF43-4820-B00D-DEF7564CE436}"/>
                    </a:ext>
                  </a:extLst>
                </p:cNvPr>
                <p:cNvSpPr txBox="1">
                  <a:spLocks noRot="1" noChangeAspect="1" noMove="1" noResize="1" noEditPoints="1" noAdjustHandles="1" noChangeArrowheads="1" noChangeShapeType="1" noTextEdit="1"/>
                </p:cNvSpPr>
                <p:nvPr/>
              </p:nvSpPr>
              <p:spPr>
                <a:xfrm>
                  <a:off x="5141169" y="3562114"/>
                  <a:ext cx="495370" cy="428750"/>
                </a:xfrm>
                <a:prstGeom prst="rect">
                  <a:avLst/>
                </a:prstGeom>
                <a:blipFill>
                  <a:blip r:embed="rId10"/>
                  <a:stretch>
                    <a:fillRect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文本框 49">
                  <a:extLst>
                    <a:ext uri="{FF2B5EF4-FFF2-40B4-BE49-F238E27FC236}">
                      <a16:creationId xmlns:a16="http://schemas.microsoft.com/office/drawing/2014/main" id="{C9E5DFD2-475D-45D6-81C5-6565DC70FD8C}"/>
                    </a:ext>
                  </a:extLst>
                </p:cNvPr>
                <p:cNvSpPr txBox="1"/>
                <p:nvPr/>
              </p:nvSpPr>
              <p:spPr>
                <a:xfrm>
                  <a:off x="3099500" y="5940831"/>
                  <a:ext cx="495370" cy="4287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𝒍</m:t>
                            </m:r>
                          </m:e>
                          <m:sub>
                            <m:r>
                              <a:rPr lang="en-US" altLang="zh-CN" sz="2400" b="1" i="1" smtClean="0">
                                <a:latin typeface="Cambria Math" panose="02040503050406030204" pitchFamily="18" charset="0"/>
                              </a:rPr>
                              <m:t>𝟎</m:t>
                            </m:r>
                          </m:sub>
                        </m:sSub>
                      </m:oMath>
                    </m:oMathPara>
                  </a14:m>
                  <a:endParaRPr lang="en-US" sz="2400" b="1" dirty="0"/>
                </a:p>
              </p:txBody>
            </p:sp>
          </mc:Choice>
          <mc:Fallback xmlns="">
            <p:sp>
              <p:nvSpPr>
                <p:cNvPr id="50" name="文本框 49">
                  <a:extLst>
                    <a:ext uri="{FF2B5EF4-FFF2-40B4-BE49-F238E27FC236}">
                      <a16:creationId xmlns:a16="http://schemas.microsoft.com/office/drawing/2014/main" id="{C9E5DFD2-475D-45D6-81C5-6565DC70FD8C}"/>
                    </a:ext>
                  </a:extLst>
                </p:cNvPr>
                <p:cNvSpPr txBox="1">
                  <a:spLocks noRot="1" noChangeAspect="1" noMove="1" noResize="1" noEditPoints="1" noAdjustHandles="1" noChangeArrowheads="1" noChangeShapeType="1" noTextEdit="1"/>
                </p:cNvSpPr>
                <p:nvPr/>
              </p:nvSpPr>
              <p:spPr>
                <a:xfrm>
                  <a:off x="3099500" y="5940831"/>
                  <a:ext cx="495370" cy="428750"/>
                </a:xfrm>
                <a:prstGeom prst="rect">
                  <a:avLst/>
                </a:prstGeom>
                <a:blipFill>
                  <a:blip r:embed="rId11"/>
                  <a:stretch>
                    <a:fillRect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文本框 50">
                  <a:extLst>
                    <a:ext uri="{FF2B5EF4-FFF2-40B4-BE49-F238E27FC236}">
                      <a16:creationId xmlns:a16="http://schemas.microsoft.com/office/drawing/2014/main" id="{C0C911F0-E940-4743-AE3B-A1417B303DBC}"/>
                    </a:ext>
                  </a:extLst>
                </p:cNvPr>
                <p:cNvSpPr txBox="1"/>
                <p:nvPr/>
              </p:nvSpPr>
              <p:spPr>
                <a:xfrm>
                  <a:off x="1924567" y="3891202"/>
                  <a:ext cx="1173155"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600" b="1" i="1" smtClean="0">
                                <a:latin typeface="Cambria Math" panose="02040503050406030204" pitchFamily="18" charset="0"/>
                              </a:rPr>
                            </m:ctrlPr>
                          </m:sSubPr>
                          <m:e>
                            <m:r>
                              <a:rPr lang="en-US" altLang="zh-CN" sz="1600" b="1" i="1" smtClean="0">
                                <a:latin typeface="Cambria Math" panose="02040503050406030204" pitchFamily="18" charset="0"/>
                              </a:rPr>
                              <m:t>𝒖</m:t>
                            </m:r>
                          </m:e>
                          <m:sub>
                            <m:r>
                              <a:rPr lang="en-US" altLang="zh-CN" sz="1600" b="1" i="1" smtClean="0">
                                <a:latin typeface="Cambria Math" panose="02040503050406030204" pitchFamily="18" charset="0"/>
                              </a:rPr>
                              <m:t>𝟎𝟏</m:t>
                            </m:r>
                          </m:sub>
                        </m:sSub>
                        <m:r>
                          <a:rPr lang="en-US" altLang="zh-CN" sz="1600" b="1" i="1" smtClean="0">
                            <a:latin typeface="Cambria Math" panose="02040503050406030204" pitchFamily="18" charset="0"/>
                          </a:rPr>
                          <m:t>=</m:t>
                        </m:r>
                        <m:r>
                          <a:rPr lang="en-US" altLang="zh-CN" sz="1600" b="1" i="1" smtClean="0">
                            <a:latin typeface="Cambria Math" panose="02040503050406030204" pitchFamily="18" charset="0"/>
                          </a:rPr>
                          <m:t>𝟏𝟎</m:t>
                        </m:r>
                      </m:oMath>
                    </m:oMathPara>
                  </a14:m>
                  <a:endParaRPr lang="en-US" sz="1600" b="1" dirty="0"/>
                </a:p>
              </p:txBody>
            </p:sp>
          </mc:Choice>
          <mc:Fallback xmlns="">
            <p:sp>
              <p:nvSpPr>
                <p:cNvPr id="51" name="文本框 50">
                  <a:extLst>
                    <a:ext uri="{FF2B5EF4-FFF2-40B4-BE49-F238E27FC236}">
                      <a16:creationId xmlns:a16="http://schemas.microsoft.com/office/drawing/2014/main" id="{C0C911F0-E940-4743-AE3B-A1417B303DBC}"/>
                    </a:ext>
                  </a:extLst>
                </p:cNvPr>
                <p:cNvSpPr txBox="1">
                  <a:spLocks noRot="1" noChangeAspect="1" noMove="1" noResize="1" noEditPoints="1" noAdjustHandles="1" noChangeArrowheads="1" noChangeShapeType="1" noTextEdit="1"/>
                </p:cNvSpPr>
                <p:nvPr/>
              </p:nvSpPr>
              <p:spPr>
                <a:xfrm>
                  <a:off x="1924567" y="3891202"/>
                  <a:ext cx="1173155" cy="338554"/>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文本框 51">
                  <a:extLst>
                    <a:ext uri="{FF2B5EF4-FFF2-40B4-BE49-F238E27FC236}">
                      <a16:creationId xmlns:a16="http://schemas.microsoft.com/office/drawing/2014/main" id="{0B99377D-022A-4062-A52C-0E7DC00E053B}"/>
                    </a:ext>
                  </a:extLst>
                </p:cNvPr>
                <p:cNvSpPr txBox="1"/>
                <p:nvPr/>
              </p:nvSpPr>
              <p:spPr>
                <a:xfrm>
                  <a:off x="804778" y="4908274"/>
                  <a:ext cx="161690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𝒎</m:t>
                            </m:r>
                          </m:e>
                          <m:sub>
                            <m:r>
                              <a:rPr lang="en-US" altLang="zh-CN" b="1" i="1" smtClean="0">
                                <a:latin typeface="Cambria Math" panose="02040503050406030204" pitchFamily="18" charset="0"/>
                              </a:rPr>
                              <m:t>𝟎𝟎</m:t>
                            </m:r>
                          </m:sub>
                        </m:sSub>
                        <m:r>
                          <a:rPr lang="en-US" altLang="zh-CN" b="1" i="1" smtClean="0">
                            <a:latin typeface="Cambria Math" panose="02040503050406030204" pitchFamily="18" charset="0"/>
                          </a:rPr>
                          <m:t>=</m:t>
                        </m:r>
                        <m:r>
                          <a:rPr lang="en-US" altLang="zh-CN" b="1" i="1" smtClean="0">
                            <a:latin typeface="Cambria Math" panose="02040503050406030204" pitchFamily="18" charset="0"/>
                          </a:rPr>
                          <m:t>𝟏𝟓</m:t>
                        </m:r>
                      </m:oMath>
                    </m:oMathPara>
                  </a14:m>
                  <a:endParaRPr lang="en-US" b="1" dirty="0"/>
                </a:p>
              </p:txBody>
            </p:sp>
          </mc:Choice>
          <mc:Fallback xmlns="">
            <p:sp>
              <p:nvSpPr>
                <p:cNvPr id="52" name="文本框 51">
                  <a:extLst>
                    <a:ext uri="{FF2B5EF4-FFF2-40B4-BE49-F238E27FC236}">
                      <a16:creationId xmlns:a16="http://schemas.microsoft.com/office/drawing/2014/main" id="{0B99377D-022A-4062-A52C-0E7DC00E053B}"/>
                    </a:ext>
                  </a:extLst>
                </p:cNvPr>
                <p:cNvSpPr txBox="1">
                  <a:spLocks noRot="1" noChangeAspect="1" noMove="1" noResize="1" noEditPoints="1" noAdjustHandles="1" noChangeArrowheads="1" noChangeShapeType="1" noTextEdit="1"/>
                </p:cNvSpPr>
                <p:nvPr/>
              </p:nvSpPr>
              <p:spPr>
                <a:xfrm>
                  <a:off x="804778" y="4908274"/>
                  <a:ext cx="1616905" cy="369332"/>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文本框 52">
                  <a:extLst>
                    <a:ext uri="{FF2B5EF4-FFF2-40B4-BE49-F238E27FC236}">
                      <a16:creationId xmlns:a16="http://schemas.microsoft.com/office/drawing/2014/main" id="{A32E6EEF-E24F-4EFA-A3D5-4E2F8E363479}"/>
                    </a:ext>
                  </a:extLst>
                </p:cNvPr>
                <p:cNvSpPr txBox="1"/>
                <p:nvPr/>
              </p:nvSpPr>
              <p:spPr>
                <a:xfrm>
                  <a:off x="2478666" y="4852376"/>
                  <a:ext cx="1611254"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600" b="1" i="1" smtClean="0">
                                <a:latin typeface="Cambria Math" panose="02040503050406030204" pitchFamily="18" charset="0"/>
                              </a:rPr>
                            </m:ctrlPr>
                          </m:sSubPr>
                          <m:e>
                            <m:r>
                              <a:rPr lang="en-US" altLang="zh-CN" sz="1600" b="1" i="1" smtClean="0">
                                <a:latin typeface="Cambria Math" panose="02040503050406030204" pitchFamily="18" charset="0"/>
                              </a:rPr>
                              <m:t>𝒎</m:t>
                            </m:r>
                          </m:e>
                          <m:sub>
                            <m:r>
                              <a:rPr lang="en-US" altLang="zh-CN" sz="1600" b="1" i="1" smtClean="0">
                                <a:latin typeface="Cambria Math" panose="02040503050406030204" pitchFamily="18" charset="0"/>
                              </a:rPr>
                              <m:t>𝟏𝟎</m:t>
                            </m:r>
                          </m:sub>
                        </m:sSub>
                        <m:r>
                          <a:rPr lang="en-US" altLang="zh-CN" sz="1600" b="1" i="1" smtClean="0">
                            <a:latin typeface="Cambria Math" panose="02040503050406030204" pitchFamily="18" charset="0"/>
                          </a:rPr>
                          <m:t>=</m:t>
                        </m:r>
                        <m:r>
                          <a:rPr lang="en-US" altLang="zh-CN" sz="1600" b="1" i="1" smtClean="0">
                            <a:latin typeface="Cambria Math" panose="02040503050406030204" pitchFamily="18" charset="0"/>
                          </a:rPr>
                          <m:t>𝟓</m:t>
                        </m:r>
                      </m:oMath>
                    </m:oMathPara>
                  </a14:m>
                  <a:endParaRPr lang="en-US" sz="2400" b="1" dirty="0"/>
                </a:p>
              </p:txBody>
            </p:sp>
          </mc:Choice>
          <mc:Fallback xmlns="">
            <p:sp>
              <p:nvSpPr>
                <p:cNvPr id="53" name="文本框 52">
                  <a:extLst>
                    <a:ext uri="{FF2B5EF4-FFF2-40B4-BE49-F238E27FC236}">
                      <a16:creationId xmlns:a16="http://schemas.microsoft.com/office/drawing/2014/main" id="{A32E6EEF-E24F-4EFA-A3D5-4E2F8E363479}"/>
                    </a:ext>
                  </a:extLst>
                </p:cNvPr>
                <p:cNvSpPr txBox="1">
                  <a:spLocks noRot="1" noChangeAspect="1" noMove="1" noResize="1" noEditPoints="1" noAdjustHandles="1" noChangeArrowheads="1" noChangeShapeType="1" noTextEdit="1"/>
                </p:cNvSpPr>
                <p:nvPr/>
              </p:nvSpPr>
              <p:spPr>
                <a:xfrm>
                  <a:off x="2478666" y="4852376"/>
                  <a:ext cx="1611254" cy="338554"/>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文本框 53">
                  <a:extLst>
                    <a:ext uri="{FF2B5EF4-FFF2-40B4-BE49-F238E27FC236}">
                      <a16:creationId xmlns:a16="http://schemas.microsoft.com/office/drawing/2014/main" id="{77A751C2-E294-4333-949A-8C39A4C9900F}"/>
                    </a:ext>
                  </a:extLst>
                </p:cNvPr>
                <p:cNvSpPr txBox="1"/>
                <p:nvPr/>
              </p:nvSpPr>
              <p:spPr>
                <a:xfrm>
                  <a:off x="4304295" y="5001401"/>
                  <a:ext cx="1611253" cy="369332"/>
                </a:xfrm>
                <a:prstGeom prst="rect">
                  <a:avLst/>
                </a:prstGeom>
                <a:noFill/>
              </p:spPr>
              <p:txBody>
                <a:bodyPr wrap="square" rtlCol="0">
                  <a:spAutoFit/>
                </a:bodyPr>
                <a:lstStyle/>
                <a:p>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𝒎</m:t>
                          </m:r>
                        </m:e>
                        <m:sub>
                          <m:r>
                            <a:rPr lang="en-US" altLang="zh-CN" b="1" i="1" smtClean="0">
                              <a:latin typeface="Cambria Math" panose="02040503050406030204" pitchFamily="18" charset="0"/>
                            </a:rPr>
                            <m:t>𝟐𝟎</m:t>
                          </m:r>
                        </m:sub>
                      </m:sSub>
                    </m:oMath>
                  </a14:m>
                  <a:r>
                    <a:rPr lang="en-US" b="1" dirty="0"/>
                    <a:t>=8</a:t>
                  </a:r>
                  <a:endParaRPr lang="en-US" sz="2400" b="1" dirty="0"/>
                </a:p>
              </p:txBody>
            </p:sp>
          </mc:Choice>
          <mc:Fallback xmlns="">
            <p:sp>
              <p:nvSpPr>
                <p:cNvPr id="54" name="文本框 53">
                  <a:extLst>
                    <a:ext uri="{FF2B5EF4-FFF2-40B4-BE49-F238E27FC236}">
                      <a16:creationId xmlns:a16="http://schemas.microsoft.com/office/drawing/2014/main" id="{77A751C2-E294-4333-949A-8C39A4C9900F}"/>
                    </a:ext>
                  </a:extLst>
                </p:cNvPr>
                <p:cNvSpPr txBox="1">
                  <a:spLocks noRot="1" noChangeAspect="1" noMove="1" noResize="1" noEditPoints="1" noAdjustHandles="1" noChangeArrowheads="1" noChangeShapeType="1" noTextEdit="1"/>
                </p:cNvSpPr>
                <p:nvPr/>
              </p:nvSpPr>
              <p:spPr>
                <a:xfrm>
                  <a:off x="4304295" y="5001401"/>
                  <a:ext cx="1611253" cy="369332"/>
                </a:xfrm>
                <a:prstGeom prst="rect">
                  <a:avLst/>
                </a:prstGeom>
                <a:blipFill>
                  <a:blip r:embed="rId15"/>
                  <a:stretch>
                    <a:fillRect t="-10000" b="-26667"/>
                  </a:stretch>
                </a:blipFill>
              </p:spPr>
              <p:txBody>
                <a:bodyPr/>
                <a:lstStyle/>
                <a:p>
                  <a:r>
                    <a:rPr lang="en-US">
                      <a:noFill/>
                    </a:rPr>
                    <a:t> </a:t>
                  </a:r>
                </a:p>
              </p:txBody>
            </p:sp>
          </mc:Fallback>
        </mc:AlternateContent>
        <p:sp>
          <p:nvSpPr>
            <p:cNvPr id="55" name="椭圆 54">
              <a:extLst>
                <a:ext uri="{FF2B5EF4-FFF2-40B4-BE49-F238E27FC236}">
                  <a16:creationId xmlns:a16="http://schemas.microsoft.com/office/drawing/2014/main" id="{0D5EDA02-2AD0-42F1-A277-3F9CD19B9C4C}"/>
                </a:ext>
              </a:extLst>
            </p:cNvPr>
            <p:cNvSpPr/>
            <p:nvPr/>
          </p:nvSpPr>
          <p:spPr>
            <a:xfrm>
              <a:off x="1385851" y="4122636"/>
              <a:ext cx="428750" cy="428750"/>
            </a:xfrm>
            <a:prstGeom prst="ellipse">
              <a:avLst/>
            </a:prstGeom>
            <a:solidFill>
              <a:srgbClr val="FF0000"/>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椭圆 55">
              <a:extLst>
                <a:ext uri="{FF2B5EF4-FFF2-40B4-BE49-F238E27FC236}">
                  <a16:creationId xmlns:a16="http://schemas.microsoft.com/office/drawing/2014/main" id="{4C86C958-74A4-41FD-BDA8-54FB123CDC1A}"/>
                </a:ext>
              </a:extLst>
            </p:cNvPr>
            <p:cNvSpPr/>
            <p:nvPr/>
          </p:nvSpPr>
          <p:spPr>
            <a:xfrm>
              <a:off x="3221609" y="4122636"/>
              <a:ext cx="428750" cy="428750"/>
            </a:xfrm>
            <a:prstGeom prst="ellipse">
              <a:avLst/>
            </a:prstGeom>
            <a:solidFill>
              <a:srgbClr val="FF0000"/>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椭圆 56">
              <a:extLst>
                <a:ext uri="{FF2B5EF4-FFF2-40B4-BE49-F238E27FC236}">
                  <a16:creationId xmlns:a16="http://schemas.microsoft.com/office/drawing/2014/main" id="{B6AEC9DD-BCFF-4AB2-A7D5-B72DC351AA34}"/>
                </a:ext>
              </a:extLst>
            </p:cNvPr>
            <p:cNvSpPr/>
            <p:nvPr/>
          </p:nvSpPr>
          <p:spPr>
            <a:xfrm>
              <a:off x="5353779" y="4122636"/>
              <a:ext cx="428750" cy="428750"/>
            </a:xfrm>
            <a:prstGeom prst="ellipse">
              <a:avLst/>
            </a:prstGeom>
            <a:solidFill>
              <a:srgbClr val="FF0000"/>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椭圆 57">
              <a:extLst>
                <a:ext uri="{FF2B5EF4-FFF2-40B4-BE49-F238E27FC236}">
                  <a16:creationId xmlns:a16="http://schemas.microsoft.com/office/drawing/2014/main" id="{B21E5AF0-33B2-41A2-86E4-313F947ECCD7}"/>
                </a:ext>
              </a:extLst>
            </p:cNvPr>
            <p:cNvSpPr/>
            <p:nvPr/>
          </p:nvSpPr>
          <p:spPr>
            <a:xfrm>
              <a:off x="3070022" y="5491921"/>
              <a:ext cx="428750" cy="428750"/>
            </a:xfrm>
            <a:prstGeom prst="ellipse">
              <a:avLst/>
            </a:prstGeom>
            <a:solidFill>
              <a:srgbClr val="00B050"/>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9" name="直接箭头连接符 58">
              <a:extLst>
                <a:ext uri="{FF2B5EF4-FFF2-40B4-BE49-F238E27FC236}">
                  <a16:creationId xmlns:a16="http://schemas.microsoft.com/office/drawing/2014/main" id="{46E1FCDD-587E-41BE-A09D-74C84A8B94C0}"/>
                </a:ext>
              </a:extLst>
            </p:cNvPr>
            <p:cNvCxnSpPr>
              <a:cxnSpLocks/>
              <a:stCxn id="55" idx="6"/>
              <a:endCxn id="56" idx="2"/>
            </p:cNvCxnSpPr>
            <p:nvPr/>
          </p:nvCxnSpPr>
          <p:spPr>
            <a:xfrm>
              <a:off x="1814600" y="4337011"/>
              <a:ext cx="140700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直接箭头连接符 59">
              <a:extLst>
                <a:ext uri="{FF2B5EF4-FFF2-40B4-BE49-F238E27FC236}">
                  <a16:creationId xmlns:a16="http://schemas.microsoft.com/office/drawing/2014/main" id="{257E86C8-3AA1-46BF-8ECE-C14572845F5E}"/>
                </a:ext>
              </a:extLst>
            </p:cNvPr>
            <p:cNvCxnSpPr>
              <a:cxnSpLocks/>
              <a:stCxn id="56" idx="6"/>
              <a:endCxn id="57" idx="2"/>
            </p:cNvCxnSpPr>
            <p:nvPr/>
          </p:nvCxnSpPr>
          <p:spPr>
            <a:xfrm>
              <a:off x="3650359" y="4337011"/>
              <a:ext cx="170342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直接箭头连接符 60">
              <a:extLst>
                <a:ext uri="{FF2B5EF4-FFF2-40B4-BE49-F238E27FC236}">
                  <a16:creationId xmlns:a16="http://schemas.microsoft.com/office/drawing/2014/main" id="{5022909B-466A-4F3C-96D6-DC00977D776C}"/>
                </a:ext>
              </a:extLst>
            </p:cNvPr>
            <p:cNvCxnSpPr>
              <a:cxnSpLocks/>
              <a:stCxn id="55" idx="5"/>
              <a:endCxn id="58" idx="1"/>
            </p:cNvCxnSpPr>
            <p:nvPr/>
          </p:nvCxnSpPr>
          <p:spPr>
            <a:xfrm>
              <a:off x="1751812" y="4488597"/>
              <a:ext cx="1380999" cy="106611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直接箭头连接符 61">
              <a:extLst>
                <a:ext uri="{FF2B5EF4-FFF2-40B4-BE49-F238E27FC236}">
                  <a16:creationId xmlns:a16="http://schemas.microsoft.com/office/drawing/2014/main" id="{B85B3E7F-82F6-4045-A9B7-9F7EEA04A4A6}"/>
                </a:ext>
              </a:extLst>
            </p:cNvPr>
            <p:cNvCxnSpPr>
              <a:cxnSpLocks/>
              <a:stCxn id="56" idx="4"/>
              <a:endCxn id="58" idx="7"/>
            </p:cNvCxnSpPr>
            <p:nvPr/>
          </p:nvCxnSpPr>
          <p:spPr>
            <a:xfrm flipH="1">
              <a:off x="3435984" y="4551386"/>
              <a:ext cx="1" cy="100332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直接箭头连接符 62">
              <a:extLst>
                <a:ext uri="{FF2B5EF4-FFF2-40B4-BE49-F238E27FC236}">
                  <a16:creationId xmlns:a16="http://schemas.microsoft.com/office/drawing/2014/main" id="{DD5B6EAB-FC79-433E-9B92-5B80C6C66DEC}"/>
                </a:ext>
              </a:extLst>
            </p:cNvPr>
            <p:cNvCxnSpPr>
              <a:cxnSpLocks/>
              <a:stCxn id="57" idx="3"/>
              <a:endCxn id="58" idx="6"/>
            </p:cNvCxnSpPr>
            <p:nvPr/>
          </p:nvCxnSpPr>
          <p:spPr>
            <a:xfrm flipH="1">
              <a:off x="3498772" y="4488597"/>
              <a:ext cx="1917796" cy="121769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直接连接符 63">
              <a:extLst>
                <a:ext uri="{FF2B5EF4-FFF2-40B4-BE49-F238E27FC236}">
                  <a16:creationId xmlns:a16="http://schemas.microsoft.com/office/drawing/2014/main" id="{E3B50126-0C1A-46E5-8E42-CCE1550384ED}"/>
                </a:ext>
              </a:extLst>
            </p:cNvPr>
            <p:cNvCxnSpPr>
              <a:endCxn id="55" idx="2"/>
            </p:cNvCxnSpPr>
            <p:nvPr/>
          </p:nvCxnSpPr>
          <p:spPr>
            <a:xfrm>
              <a:off x="967244" y="4337011"/>
              <a:ext cx="41860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5" name="文本框 64">
                  <a:extLst>
                    <a:ext uri="{FF2B5EF4-FFF2-40B4-BE49-F238E27FC236}">
                      <a16:creationId xmlns:a16="http://schemas.microsoft.com/office/drawing/2014/main" id="{BC2AD21E-4BCD-4733-AFAF-A5886C8D13CE}"/>
                    </a:ext>
                  </a:extLst>
                </p:cNvPr>
                <p:cNvSpPr txBox="1"/>
                <p:nvPr/>
              </p:nvSpPr>
              <p:spPr>
                <a:xfrm>
                  <a:off x="260144" y="3857343"/>
                  <a:ext cx="953107"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600" b="1" i="1" smtClean="0">
                                <a:latin typeface="Cambria Math" panose="02040503050406030204" pitchFamily="18" charset="0"/>
                              </a:rPr>
                            </m:ctrlPr>
                          </m:sSubPr>
                          <m:e>
                            <m:r>
                              <a:rPr lang="en-US" altLang="zh-CN" sz="1600" b="1" i="1" smtClean="0">
                                <a:latin typeface="Cambria Math" panose="02040503050406030204" pitchFamily="18" charset="0"/>
                              </a:rPr>
                              <m:t>𝒖</m:t>
                            </m:r>
                          </m:e>
                          <m:sub>
                            <m:r>
                              <a:rPr lang="en-US" altLang="zh-CN" sz="1600" b="1" i="1" smtClean="0">
                                <a:latin typeface="Cambria Math" panose="02040503050406030204" pitchFamily="18" charset="0"/>
                              </a:rPr>
                              <m:t>𝟎</m:t>
                            </m:r>
                          </m:sub>
                        </m:sSub>
                        <m:r>
                          <a:rPr lang="en-US" altLang="zh-CN" sz="1600" b="1" i="1" smtClean="0">
                            <a:latin typeface="Cambria Math" panose="02040503050406030204" pitchFamily="18" charset="0"/>
                          </a:rPr>
                          <m:t>=−</m:t>
                        </m:r>
                        <m:r>
                          <a:rPr lang="en-US" altLang="zh-CN" sz="1600" b="1" i="1" smtClean="0">
                            <a:latin typeface="Cambria Math" panose="02040503050406030204" pitchFamily="18" charset="0"/>
                          </a:rPr>
                          <m:t>𝟐</m:t>
                        </m:r>
                      </m:oMath>
                    </m:oMathPara>
                  </a14:m>
                  <a:endParaRPr lang="en-US" sz="1600" b="1" dirty="0"/>
                </a:p>
              </p:txBody>
            </p:sp>
          </mc:Choice>
          <mc:Fallback xmlns="">
            <p:sp>
              <p:nvSpPr>
                <p:cNvPr id="65" name="文本框 64">
                  <a:extLst>
                    <a:ext uri="{FF2B5EF4-FFF2-40B4-BE49-F238E27FC236}">
                      <a16:creationId xmlns:a16="http://schemas.microsoft.com/office/drawing/2014/main" id="{BC2AD21E-4BCD-4733-AFAF-A5886C8D13CE}"/>
                    </a:ext>
                  </a:extLst>
                </p:cNvPr>
                <p:cNvSpPr txBox="1">
                  <a:spLocks noRot="1" noChangeAspect="1" noMove="1" noResize="1" noEditPoints="1" noAdjustHandles="1" noChangeArrowheads="1" noChangeShapeType="1" noTextEdit="1"/>
                </p:cNvSpPr>
                <p:nvPr/>
              </p:nvSpPr>
              <p:spPr>
                <a:xfrm>
                  <a:off x="260144" y="3857343"/>
                  <a:ext cx="953107" cy="338554"/>
                </a:xfrm>
                <a:prstGeom prst="rect">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文本框 65">
                  <a:extLst>
                    <a:ext uri="{FF2B5EF4-FFF2-40B4-BE49-F238E27FC236}">
                      <a16:creationId xmlns:a16="http://schemas.microsoft.com/office/drawing/2014/main" id="{8F547970-B473-4C60-939D-CD8633BD39A6}"/>
                    </a:ext>
                  </a:extLst>
                </p:cNvPr>
                <p:cNvSpPr txBox="1"/>
                <p:nvPr/>
              </p:nvSpPr>
              <p:spPr>
                <a:xfrm>
                  <a:off x="3805777" y="3913478"/>
                  <a:ext cx="1173155"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600" b="1" i="1" smtClean="0">
                                <a:latin typeface="Cambria Math" panose="02040503050406030204" pitchFamily="18" charset="0"/>
                              </a:rPr>
                            </m:ctrlPr>
                          </m:sSubPr>
                          <m:e>
                            <m:r>
                              <a:rPr lang="en-US" altLang="zh-CN" sz="1600" b="1" i="1" smtClean="0">
                                <a:latin typeface="Cambria Math" panose="02040503050406030204" pitchFamily="18" charset="0"/>
                              </a:rPr>
                              <m:t>𝒖</m:t>
                            </m:r>
                          </m:e>
                          <m:sub>
                            <m:r>
                              <a:rPr lang="en-US" altLang="zh-CN" sz="1600" b="1" i="1" smtClean="0">
                                <a:latin typeface="Cambria Math" panose="02040503050406030204" pitchFamily="18" charset="0"/>
                              </a:rPr>
                              <m:t>𝟏𝟐</m:t>
                            </m:r>
                          </m:sub>
                        </m:sSub>
                        <m:r>
                          <a:rPr lang="en-US" altLang="zh-CN" sz="1600" b="1" i="1" smtClean="0">
                            <a:latin typeface="Cambria Math" panose="02040503050406030204" pitchFamily="18" charset="0"/>
                          </a:rPr>
                          <m:t>=−</m:t>
                        </m:r>
                        <m:r>
                          <a:rPr lang="en-US" altLang="zh-CN" sz="1600" b="1" i="1" smtClean="0">
                            <a:latin typeface="Cambria Math" panose="02040503050406030204" pitchFamily="18" charset="0"/>
                          </a:rPr>
                          <m:t>𝟑</m:t>
                        </m:r>
                      </m:oMath>
                    </m:oMathPara>
                  </a14:m>
                  <a:endParaRPr lang="en-US" sz="1600" b="1" dirty="0"/>
                </a:p>
              </p:txBody>
            </p:sp>
          </mc:Choice>
          <mc:Fallback xmlns="">
            <p:sp>
              <p:nvSpPr>
                <p:cNvPr id="66" name="文本框 65">
                  <a:extLst>
                    <a:ext uri="{FF2B5EF4-FFF2-40B4-BE49-F238E27FC236}">
                      <a16:creationId xmlns:a16="http://schemas.microsoft.com/office/drawing/2014/main" id="{8F547970-B473-4C60-939D-CD8633BD39A6}"/>
                    </a:ext>
                  </a:extLst>
                </p:cNvPr>
                <p:cNvSpPr txBox="1">
                  <a:spLocks noRot="1" noChangeAspect="1" noMove="1" noResize="1" noEditPoints="1" noAdjustHandles="1" noChangeArrowheads="1" noChangeShapeType="1" noTextEdit="1"/>
                </p:cNvSpPr>
                <p:nvPr/>
              </p:nvSpPr>
              <p:spPr>
                <a:xfrm>
                  <a:off x="3805777" y="3913478"/>
                  <a:ext cx="1173155" cy="338554"/>
                </a:xfrm>
                <a:prstGeom prst="rect">
                  <a:avLst/>
                </a:prstGeom>
                <a:blipFill>
                  <a:blip r:embed="rId17"/>
                  <a:stretch>
                    <a:fillRect/>
                  </a:stretch>
                </a:blipFill>
              </p:spPr>
              <p:txBody>
                <a:bodyPr/>
                <a:lstStyle/>
                <a:p>
                  <a:r>
                    <a:rPr lang="en-US">
                      <a:noFill/>
                    </a:rPr>
                    <a:t> </a:t>
                  </a:r>
                </a:p>
              </p:txBody>
            </p:sp>
          </mc:Fallback>
        </mc:AlternateContent>
      </p:grpSp>
      <p:sp>
        <p:nvSpPr>
          <p:cNvPr id="67" name="文本框 3">
            <a:extLst>
              <a:ext uri="{FF2B5EF4-FFF2-40B4-BE49-F238E27FC236}">
                <a16:creationId xmlns:a16="http://schemas.microsoft.com/office/drawing/2014/main" id="{A96CE127-2AF2-4C3F-8FE9-BCF0D72BB82D}"/>
              </a:ext>
            </a:extLst>
          </p:cNvPr>
          <p:cNvSpPr txBox="1"/>
          <p:nvPr/>
        </p:nvSpPr>
        <p:spPr>
          <a:xfrm>
            <a:off x="3265100" y="180602"/>
            <a:ext cx="3359158" cy="1569660"/>
          </a:xfrm>
          <a:prstGeom prst="rect">
            <a:avLst/>
          </a:prstGeom>
          <a:noFill/>
        </p:spPr>
        <p:txBody>
          <a:bodyPr wrap="square" rtlCol="0">
            <a:spAutoFit/>
          </a:bodyPr>
          <a:lstStyle/>
          <a:p>
            <a:r>
              <a:rPr lang="en-US" sz="2400" i="1" dirty="0"/>
              <a:t>When we add measurement, make sure the coefficient of the </a:t>
            </a:r>
            <a:r>
              <a:rPr lang="en-US" sz="2400" i="1" dirty="0">
                <a:solidFill>
                  <a:srgbClr val="FF0000"/>
                </a:solidFill>
              </a:rPr>
              <a:t>row variable</a:t>
            </a:r>
            <a:r>
              <a:rPr lang="en-US" sz="2400" i="1" dirty="0"/>
              <a:t> is </a:t>
            </a:r>
            <a:r>
              <a:rPr lang="en-US" sz="2400" i="1" dirty="0">
                <a:solidFill>
                  <a:srgbClr val="FF0000"/>
                </a:solidFill>
              </a:rPr>
              <a:t>positive</a:t>
            </a:r>
          </a:p>
        </p:txBody>
      </p:sp>
    </p:spTree>
    <p:extLst>
      <p:ext uri="{BB962C8B-B14F-4D97-AF65-F5344CB8AC3E}">
        <p14:creationId xmlns:p14="http://schemas.microsoft.com/office/powerpoint/2010/main" val="26242546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29FCAB-85DD-4F80-AA8C-A8035A2F3ED0}"/>
              </a:ext>
            </a:extLst>
          </p:cNvPr>
          <p:cNvSpPr>
            <a:spLocks noGrp="1"/>
          </p:cNvSpPr>
          <p:nvPr>
            <p:ph type="title"/>
          </p:nvPr>
        </p:nvSpPr>
        <p:spPr/>
        <p:txBody>
          <a:bodyPr/>
          <a:lstStyle/>
          <a:p>
            <a:r>
              <a:rPr lang="en-US" dirty="0"/>
              <a:t>Example </a:t>
            </a:r>
          </a:p>
        </p:txBody>
      </p:sp>
      <mc:AlternateContent xmlns:mc="http://schemas.openxmlformats.org/markup-compatibility/2006" xmlns:a14="http://schemas.microsoft.com/office/drawing/2010/main">
        <mc:Choice Requires="a14">
          <p:graphicFrame>
            <p:nvGraphicFramePr>
              <p:cNvPr id="68" name="表格 67">
                <a:extLst>
                  <a:ext uri="{FF2B5EF4-FFF2-40B4-BE49-F238E27FC236}">
                    <a16:creationId xmlns:a16="http://schemas.microsoft.com/office/drawing/2014/main" id="{139300B6-F159-467E-81ED-137996C7BA84}"/>
                  </a:ext>
                </a:extLst>
              </p:cNvPr>
              <p:cNvGraphicFramePr>
                <a:graphicFrameLocks noGrp="1"/>
              </p:cNvGraphicFramePr>
              <p:nvPr>
                <p:extLst>
                  <p:ext uri="{D42A27DB-BD31-4B8C-83A1-F6EECF244321}">
                    <p14:modId xmlns:p14="http://schemas.microsoft.com/office/powerpoint/2010/main" val="2660115514"/>
                  </p:ext>
                </p:extLst>
              </p:nvPr>
            </p:nvGraphicFramePr>
            <p:xfrm>
              <a:off x="632898" y="2510807"/>
              <a:ext cx="4647715" cy="3161260"/>
            </p:xfrm>
            <a:graphic>
              <a:graphicData uri="http://schemas.openxmlformats.org/drawingml/2006/table">
                <a:tbl>
                  <a:tblPr firstRow="1" bandRow="1">
                    <a:tableStyleId>{5C22544A-7EE6-4342-B048-85BDC9FD1C3A}</a:tableStyleId>
                  </a:tblPr>
                  <a:tblGrid>
                    <a:gridCol w="929543">
                      <a:extLst>
                        <a:ext uri="{9D8B030D-6E8A-4147-A177-3AD203B41FA5}">
                          <a16:colId xmlns:a16="http://schemas.microsoft.com/office/drawing/2014/main" val="1865622969"/>
                        </a:ext>
                      </a:extLst>
                    </a:gridCol>
                    <a:gridCol w="929543">
                      <a:extLst>
                        <a:ext uri="{9D8B030D-6E8A-4147-A177-3AD203B41FA5}">
                          <a16:colId xmlns:a16="http://schemas.microsoft.com/office/drawing/2014/main" val="1008439255"/>
                        </a:ext>
                      </a:extLst>
                    </a:gridCol>
                    <a:gridCol w="929543">
                      <a:extLst>
                        <a:ext uri="{9D8B030D-6E8A-4147-A177-3AD203B41FA5}">
                          <a16:colId xmlns:a16="http://schemas.microsoft.com/office/drawing/2014/main" val="792926993"/>
                        </a:ext>
                      </a:extLst>
                    </a:gridCol>
                    <a:gridCol w="929543">
                      <a:extLst>
                        <a:ext uri="{9D8B030D-6E8A-4147-A177-3AD203B41FA5}">
                          <a16:colId xmlns:a16="http://schemas.microsoft.com/office/drawing/2014/main" val="930328449"/>
                        </a:ext>
                      </a:extLst>
                    </a:gridCol>
                    <a:gridCol w="929543">
                      <a:extLst>
                        <a:ext uri="{9D8B030D-6E8A-4147-A177-3AD203B41FA5}">
                          <a16:colId xmlns:a16="http://schemas.microsoft.com/office/drawing/2014/main" val="3391997160"/>
                        </a:ext>
                      </a:extLst>
                    </a:gridCol>
                  </a:tblGrid>
                  <a:tr h="632252">
                    <a:tc>
                      <a:txBody>
                        <a:bodyPr/>
                        <a:lstStyle/>
                        <a:p>
                          <a:pPr algn="ctr"/>
                          <a:endParaRPr lang="en-US" sz="2400" dirty="0"/>
                        </a:p>
                      </a:txBody>
                      <a:tcPr anchor="ct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a:latin typeface="Cambria Math" panose="02040503050406030204" pitchFamily="18" charset="0"/>
                                      </a:rPr>
                                      <m:t>𝒙</m:t>
                                    </m:r>
                                  </m:e>
                                  <m:sub>
                                    <m:r>
                                      <a:rPr lang="en-US" altLang="zh-CN" sz="2400" b="1" i="1">
                                        <a:latin typeface="Cambria Math" panose="02040503050406030204" pitchFamily="18" charset="0"/>
                                      </a:rPr>
                                      <m:t>𝟎</m:t>
                                    </m:r>
                                  </m:sub>
                                </m:sSub>
                              </m:oMath>
                            </m:oMathPara>
                          </a14:m>
                          <a:endParaRPr lang="en-US" sz="2400" dirty="0"/>
                        </a:p>
                      </a:txBody>
                      <a:tcPr anchor="ct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a:latin typeface="Cambria Math" panose="02040503050406030204" pitchFamily="18" charset="0"/>
                                      </a:rPr>
                                      <m:t>𝒙</m:t>
                                    </m:r>
                                  </m:e>
                                  <m:sub>
                                    <m:r>
                                      <a:rPr lang="en-US" altLang="zh-CN" sz="2400" b="1" i="1" smtClean="0">
                                        <a:latin typeface="Cambria Math" panose="02040503050406030204" pitchFamily="18" charset="0"/>
                                      </a:rPr>
                                      <m:t>𝟏</m:t>
                                    </m:r>
                                  </m:sub>
                                </m:sSub>
                              </m:oMath>
                            </m:oMathPara>
                          </a14:m>
                          <a:endParaRPr lang="en-US" sz="2400" dirty="0"/>
                        </a:p>
                      </a:txBody>
                      <a:tcPr anchor="ct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a:latin typeface="Cambria Math" panose="02040503050406030204" pitchFamily="18" charset="0"/>
                                      </a:rPr>
                                      <m:t>𝒙</m:t>
                                    </m:r>
                                  </m:e>
                                  <m:sub>
                                    <m:r>
                                      <a:rPr lang="en-US" altLang="zh-CN" sz="2400" b="1" i="1" smtClean="0">
                                        <a:latin typeface="Cambria Math" panose="02040503050406030204" pitchFamily="18" charset="0"/>
                                      </a:rPr>
                                      <m:t>𝟐</m:t>
                                    </m:r>
                                  </m:sub>
                                </m:sSub>
                              </m:oMath>
                            </m:oMathPara>
                          </a14:m>
                          <a:endParaRPr lang="en-US" sz="2400" dirty="0"/>
                        </a:p>
                      </a:txBody>
                      <a:tcPr anchor="ct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𝒍</m:t>
                                    </m:r>
                                  </m:e>
                                  <m:sub>
                                    <m:r>
                                      <a:rPr lang="en-US" altLang="zh-CN" sz="2400" b="1" i="1">
                                        <a:latin typeface="Cambria Math" panose="02040503050406030204" pitchFamily="18" charset="0"/>
                                      </a:rPr>
                                      <m:t>𝟎</m:t>
                                    </m:r>
                                  </m:sub>
                                </m:sSub>
                              </m:oMath>
                            </m:oMathPara>
                          </a14:m>
                          <a:endParaRPr lang="en-US" sz="2400" dirty="0"/>
                        </a:p>
                      </a:txBody>
                      <a:tcPr anchor="ctr"/>
                    </a:tc>
                    <a:extLst>
                      <a:ext uri="{0D108BD9-81ED-4DB2-BD59-A6C34878D82A}">
                        <a16:rowId xmlns:a16="http://schemas.microsoft.com/office/drawing/2014/main" val="2320912197"/>
                      </a:ext>
                    </a:extLst>
                  </a:tr>
                  <a:tr h="632252">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a:latin typeface="Cambria Math" panose="02040503050406030204" pitchFamily="18" charset="0"/>
                                      </a:rPr>
                                      <m:t>𝒙</m:t>
                                    </m:r>
                                  </m:e>
                                  <m:sub>
                                    <m:r>
                                      <a:rPr lang="en-US" altLang="zh-CN" sz="2400" b="1" i="1">
                                        <a:latin typeface="Cambria Math" panose="02040503050406030204" pitchFamily="18" charset="0"/>
                                      </a:rPr>
                                      <m:t>𝟎</m:t>
                                    </m:r>
                                  </m:sub>
                                </m:sSub>
                              </m:oMath>
                            </m:oMathPara>
                          </a14:m>
                          <a:endParaRPr lang="en-US" sz="2400" dirty="0"/>
                        </a:p>
                      </a:txBody>
                      <a:tcPr anchor="ctr"/>
                    </a:tc>
                    <a:tc>
                      <a:txBody>
                        <a:bodyPr/>
                        <a:lstStyle/>
                        <a:p>
                          <a:pPr algn="ctr"/>
                          <a:r>
                            <a:rPr lang="en-US" sz="2400" dirty="0"/>
                            <a:t>2</a:t>
                          </a:r>
                        </a:p>
                      </a:txBody>
                      <a:tcPr anchor="ctr"/>
                    </a:tc>
                    <a:tc>
                      <a:txBody>
                        <a:bodyPr/>
                        <a:lstStyle/>
                        <a:p>
                          <a:pPr algn="ctr"/>
                          <a:r>
                            <a:rPr lang="en-US" sz="2400" dirty="0"/>
                            <a:t>-1</a:t>
                          </a:r>
                        </a:p>
                      </a:txBody>
                      <a:tcPr anchor="ctr"/>
                    </a:tc>
                    <a:tc>
                      <a:txBody>
                        <a:bodyPr/>
                        <a:lstStyle/>
                        <a:p>
                          <a:pPr algn="ctr"/>
                          <a:r>
                            <a:rPr lang="en-US" sz="2400" dirty="0"/>
                            <a:t>0</a:t>
                          </a:r>
                        </a:p>
                      </a:txBody>
                      <a:tcPr anchor="ctr"/>
                    </a:tc>
                    <a:tc>
                      <a:txBody>
                        <a:bodyPr/>
                        <a:lstStyle/>
                        <a:p>
                          <a:pPr algn="ctr"/>
                          <a:r>
                            <a:rPr lang="en-US" sz="2400" dirty="0"/>
                            <a:t>-1</a:t>
                          </a:r>
                        </a:p>
                      </a:txBody>
                      <a:tcPr anchor="ctr"/>
                    </a:tc>
                    <a:extLst>
                      <a:ext uri="{0D108BD9-81ED-4DB2-BD59-A6C34878D82A}">
                        <a16:rowId xmlns:a16="http://schemas.microsoft.com/office/drawing/2014/main" val="3985265763"/>
                      </a:ext>
                    </a:extLst>
                  </a:tr>
                  <a:tr h="632252">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a:latin typeface="Cambria Math" panose="02040503050406030204" pitchFamily="18" charset="0"/>
                                      </a:rPr>
                                      <m:t>𝒙</m:t>
                                    </m:r>
                                  </m:e>
                                  <m:sub>
                                    <m:r>
                                      <a:rPr lang="en-US" altLang="zh-CN" sz="2400" b="1" i="1" smtClean="0">
                                        <a:latin typeface="Cambria Math" panose="02040503050406030204" pitchFamily="18" charset="0"/>
                                      </a:rPr>
                                      <m:t>𝟏</m:t>
                                    </m:r>
                                  </m:sub>
                                </m:sSub>
                              </m:oMath>
                            </m:oMathPara>
                          </a14:m>
                          <a:endParaRPr lang="en-US" sz="2400" dirty="0"/>
                        </a:p>
                      </a:txBody>
                      <a:tcPr anchor="ctr"/>
                    </a:tc>
                    <a:tc>
                      <a:txBody>
                        <a:bodyPr/>
                        <a:lstStyle/>
                        <a:p>
                          <a:pPr algn="ctr"/>
                          <a:r>
                            <a:rPr lang="en-US" sz="2400" dirty="0"/>
                            <a:t>-1</a:t>
                          </a:r>
                        </a:p>
                      </a:txBody>
                      <a:tcPr anchor="ctr"/>
                    </a:tc>
                    <a:tc>
                      <a:txBody>
                        <a:bodyPr/>
                        <a:lstStyle/>
                        <a:p>
                          <a:pPr algn="ctr"/>
                          <a:r>
                            <a:rPr lang="en-US" sz="2400" dirty="0"/>
                            <a:t>3</a:t>
                          </a:r>
                        </a:p>
                      </a:txBody>
                      <a:tcPr anchor="ctr"/>
                    </a:tc>
                    <a:tc>
                      <a:txBody>
                        <a:bodyPr/>
                        <a:lstStyle/>
                        <a:p>
                          <a:pPr algn="ctr"/>
                          <a:r>
                            <a:rPr lang="en-US" sz="2400" dirty="0"/>
                            <a:t>-1</a:t>
                          </a:r>
                        </a:p>
                      </a:txBody>
                      <a:tcPr anchor="ctr"/>
                    </a:tc>
                    <a:tc>
                      <a:txBody>
                        <a:bodyPr/>
                        <a:lstStyle/>
                        <a:p>
                          <a:pPr algn="ctr"/>
                          <a:r>
                            <a:rPr lang="en-US" sz="2400" dirty="0"/>
                            <a:t>-1</a:t>
                          </a:r>
                        </a:p>
                      </a:txBody>
                      <a:tcPr anchor="ctr"/>
                    </a:tc>
                    <a:extLst>
                      <a:ext uri="{0D108BD9-81ED-4DB2-BD59-A6C34878D82A}">
                        <a16:rowId xmlns:a16="http://schemas.microsoft.com/office/drawing/2014/main" val="1389871965"/>
                      </a:ext>
                    </a:extLst>
                  </a:tr>
                  <a:tr h="632252">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a:latin typeface="Cambria Math" panose="02040503050406030204" pitchFamily="18" charset="0"/>
                                      </a:rPr>
                                      <m:t>𝒙</m:t>
                                    </m:r>
                                  </m:e>
                                  <m:sub>
                                    <m:r>
                                      <a:rPr lang="en-US" altLang="zh-CN" sz="2400" b="1" i="1" smtClean="0">
                                        <a:latin typeface="Cambria Math" panose="02040503050406030204" pitchFamily="18" charset="0"/>
                                      </a:rPr>
                                      <m:t>𝟐</m:t>
                                    </m:r>
                                  </m:sub>
                                </m:sSub>
                              </m:oMath>
                            </m:oMathPara>
                          </a14:m>
                          <a:endParaRPr lang="en-US" sz="2400" dirty="0"/>
                        </a:p>
                      </a:txBody>
                      <a:tcPr anchor="ctr"/>
                    </a:tc>
                    <a:tc>
                      <a:txBody>
                        <a:bodyPr/>
                        <a:lstStyle/>
                        <a:p>
                          <a:pPr algn="ctr"/>
                          <a:r>
                            <a:rPr lang="en-US" sz="2400" dirty="0"/>
                            <a:t>0</a:t>
                          </a:r>
                        </a:p>
                      </a:txBody>
                      <a:tcPr anchor="ctr"/>
                    </a:tc>
                    <a:tc>
                      <a:txBody>
                        <a:bodyPr/>
                        <a:lstStyle/>
                        <a:p>
                          <a:pPr algn="ctr"/>
                          <a:r>
                            <a:rPr lang="en-US" sz="2400" dirty="0"/>
                            <a:t>-1</a:t>
                          </a:r>
                        </a:p>
                      </a:txBody>
                      <a:tcPr anchor="ctr"/>
                    </a:tc>
                    <a:tc>
                      <a:txBody>
                        <a:bodyPr/>
                        <a:lstStyle/>
                        <a:p>
                          <a:pPr algn="ctr"/>
                          <a:r>
                            <a:rPr lang="en-US" sz="2400" dirty="0"/>
                            <a:t>2</a:t>
                          </a:r>
                        </a:p>
                      </a:txBody>
                      <a:tcPr anchor="ctr"/>
                    </a:tc>
                    <a:tc>
                      <a:txBody>
                        <a:bodyPr/>
                        <a:lstStyle/>
                        <a:p>
                          <a:pPr algn="ctr"/>
                          <a:r>
                            <a:rPr lang="en-US" sz="2400" dirty="0"/>
                            <a:t>-1</a:t>
                          </a:r>
                        </a:p>
                      </a:txBody>
                      <a:tcPr anchor="ctr"/>
                    </a:tc>
                    <a:extLst>
                      <a:ext uri="{0D108BD9-81ED-4DB2-BD59-A6C34878D82A}">
                        <a16:rowId xmlns:a16="http://schemas.microsoft.com/office/drawing/2014/main" val="945526181"/>
                      </a:ext>
                    </a:extLst>
                  </a:tr>
                  <a:tr h="632252">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𝒍</m:t>
                                    </m:r>
                                  </m:e>
                                  <m:sub>
                                    <m:r>
                                      <a:rPr lang="en-US" altLang="zh-CN" sz="2400" b="1" i="1">
                                        <a:latin typeface="Cambria Math" panose="02040503050406030204" pitchFamily="18" charset="0"/>
                                      </a:rPr>
                                      <m:t>𝟎</m:t>
                                    </m:r>
                                  </m:sub>
                                </m:sSub>
                              </m:oMath>
                            </m:oMathPara>
                          </a14:m>
                          <a:endParaRPr lang="en-US" sz="2400" dirty="0"/>
                        </a:p>
                      </a:txBody>
                      <a:tcPr anchor="ctr"/>
                    </a:tc>
                    <a:tc>
                      <a:txBody>
                        <a:bodyPr/>
                        <a:lstStyle/>
                        <a:p>
                          <a:pPr algn="ctr"/>
                          <a:r>
                            <a:rPr lang="en-US" sz="2400" dirty="0"/>
                            <a:t>-1</a:t>
                          </a:r>
                        </a:p>
                      </a:txBody>
                      <a:tcPr anchor="ctr"/>
                    </a:tc>
                    <a:tc>
                      <a:txBody>
                        <a:bodyPr/>
                        <a:lstStyle/>
                        <a:p>
                          <a:pPr algn="ctr"/>
                          <a:r>
                            <a:rPr lang="en-US" sz="2400" dirty="0"/>
                            <a:t>-1</a:t>
                          </a:r>
                        </a:p>
                      </a:txBody>
                      <a:tcPr anchor="ctr"/>
                    </a:tc>
                    <a:tc>
                      <a:txBody>
                        <a:bodyPr/>
                        <a:lstStyle/>
                        <a:p>
                          <a:pPr algn="ctr"/>
                          <a:r>
                            <a:rPr lang="en-US" sz="2400" dirty="0"/>
                            <a:t>-1</a:t>
                          </a:r>
                        </a:p>
                      </a:txBody>
                      <a:tcPr anchor="ctr"/>
                    </a:tc>
                    <a:tc>
                      <a:txBody>
                        <a:bodyPr/>
                        <a:lstStyle/>
                        <a:p>
                          <a:pPr algn="ctr"/>
                          <a:r>
                            <a:rPr lang="en-US" sz="2400" dirty="0"/>
                            <a:t>3</a:t>
                          </a:r>
                        </a:p>
                      </a:txBody>
                      <a:tcPr anchor="ctr"/>
                    </a:tc>
                    <a:extLst>
                      <a:ext uri="{0D108BD9-81ED-4DB2-BD59-A6C34878D82A}">
                        <a16:rowId xmlns:a16="http://schemas.microsoft.com/office/drawing/2014/main" val="2839597485"/>
                      </a:ext>
                    </a:extLst>
                  </a:tr>
                </a:tbl>
              </a:graphicData>
            </a:graphic>
          </p:graphicFrame>
        </mc:Choice>
        <mc:Fallback xmlns="">
          <p:graphicFrame>
            <p:nvGraphicFramePr>
              <p:cNvPr id="68" name="表格 67">
                <a:extLst>
                  <a:ext uri="{FF2B5EF4-FFF2-40B4-BE49-F238E27FC236}">
                    <a16:creationId xmlns:a16="http://schemas.microsoft.com/office/drawing/2014/main" id="{139300B6-F159-467E-81ED-137996C7BA84}"/>
                  </a:ext>
                </a:extLst>
              </p:cNvPr>
              <p:cNvGraphicFramePr>
                <a:graphicFrameLocks noGrp="1"/>
              </p:cNvGraphicFramePr>
              <p:nvPr>
                <p:extLst>
                  <p:ext uri="{D42A27DB-BD31-4B8C-83A1-F6EECF244321}">
                    <p14:modId xmlns:p14="http://schemas.microsoft.com/office/powerpoint/2010/main" val="2660115514"/>
                  </p:ext>
                </p:extLst>
              </p:nvPr>
            </p:nvGraphicFramePr>
            <p:xfrm>
              <a:off x="632898" y="2510807"/>
              <a:ext cx="4647715" cy="3161260"/>
            </p:xfrm>
            <a:graphic>
              <a:graphicData uri="http://schemas.openxmlformats.org/drawingml/2006/table">
                <a:tbl>
                  <a:tblPr firstRow="1" bandRow="1">
                    <a:tableStyleId>{5C22544A-7EE6-4342-B048-85BDC9FD1C3A}</a:tableStyleId>
                  </a:tblPr>
                  <a:tblGrid>
                    <a:gridCol w="929543">
                      <a:extLst>
                        <a:ext uri="{9D8B030D-6E8A-4147-A177-3AD203B41FA5}">
                          <a16:colId xmlns:a16="http://schemas.microsoft.com/office/drawing/2014/main" val="1865622969"/>
                        </a:ext>
                      </a:extLst>
                    </a:gridCol>
                    <a:gridCol w="929543">
                      <a:extLst>
                        <a:ext uri="{9D8B030D-6E8A-4147-A177-3AD203B41FA5}">
                          <a16:colId xmlns:a16="http://schemas.microsoft.com/office/drawing/2014/main" val="1008439255"/>
                        </a:ext>
                      </a:extLst>
                    </a:gridCol>
                    <a:gridCol w="929543">
                      <a:extLst>
                        <a:ext uri="{9D8B030D-6E8A-4147-A177-3AD203B41FA5}">
                          <a16:colId xmlns:a16="http://schemas.microsoft.com/office/drawing/2014/main" val="792926993"/>
                        </a:ext>
                      </a:extLst>
                    </a:gridCol>
                    <a:gridCol w="929543">
                      <a:extLst>
                        <a:ext uri="{9D8B030D-6E8A-4147-A177-3AD203B41FA5}">
                          <a16:colId xmlns:a16="http://schemas.microsoft.com/office/drawing/2014/main" val="930328449"/>
                        </a:ext>
                      </a:extLst>
                    </a:gridCol>
                    <a:gridCol w="929543">
                      <a:extLst>
                        <a:ext uri="{9D8B030D-6E8A-4147-A177-3AD203B41FA5}">
                          <a16:colId xmlns:a16="http://schemas.microsoft.com/office/drawing/2014/main" val="3391997160"/>
                        </a:ext>
                      </a:extLst>
                    </a:gridCol>
                  </a:tblGrid>
                  <a:tr h="632252">
                    <a:tc>
                      <a:txBody>
                        <a:bodyPr/>
                        <a:lstStyle/>
                        <a:p>
                          <a:pPr algn="ctr"/>
                          <a:endParaRPr lang="en-US" sz="2400" dirty="0"/>
                        </a:p>
                      </a:txBody>
                      <a:tcPr anchor="ctr"/>
                    </a:tc>
                    <a:tc>
                      <a:txBody>
                        <a:bodyPr/>
                        <a:lstStyle/>
                        <a:p>
                          <a:endParaRPr lang="en-US"/>
                        </a:p>
                      </a:txBody>
                      <a:tcPr anchor="ctr">
                        <a:blipFill>
                          <a:blip r:embed="rId8"/>
                          <a:stretch>
                            <a:fillRect l="-100654" t="-962" r="-301961" b="-407692"/>
                          </a:stretch>
                        </a:blipFill>
                      </a:tcPr>
                    </a:tc>
                    <a:tc>
                      <a:txBody>
                        <a:bodyPr/>
                        <a:lstStyle/>
                        <a:p>
                          <a:endParaRPr lang="en-US"/>
                        </a:p>
                      </a:txBody>
                      <a:tcPr anchor="ctr">
                        <a:blipFill>
                          <a:blip r:embed="rId8"/>
                          <a:stretch>
                            <a:fillRect l="-201974" t="-962" r="-203947" b="-407692"/>
                          </a:stretch>
                        </a:blipFill>
                      </a:tcPr>
                    </a:tc>
                    <a:tc>
                      <a:txBody>
                        <a:bodyPr/>
                        <a:lstStyle/>
                        <a:p>
                          <a:endParaRPr lang="en-US"/>
                        </a:p>
                      </a:txBody>
                      <a:tcPr anchor="ctr">
                        <a:blipFill>
                          <a:blip r:embed="rId8"/>
                          <a:stretch>
                            <a:fillRect l="-300000" t="-962" r="-102614" b="-407692"/>
                          </a:stretch>
                        </a:blipFill>
                      </a:tcPr>
                    </a:tc>
                    <a:tc>
                      <a:txBody>
                        <a:bodyPr/>
                        <a:lstStyle/>
                        <a:p>
                          <a:endParaRPr lang="en-US"/>
                        </a:p>
                      </a:txBody>
                      <a:tcPr anchor="ctr">
                        <a:blipFill>
                          <a:blip r:embed="rId8"/>
                          <a:stretch>
                            <a:fillRect l="-400000" t="-962" r="-2614" b="-407692"/>
                          </a:stretch>
                        </a:blipFill>
                      </a:tcPr>
                    </a:tc>
                    <a:extLst>
                      <a:ext uri="{0D108BD9-81ED-4DB2-BD59-A6C34878D82A}">
                        <a16:rowId xmlns:a16="http://schemas.microsoft.com/office/drawing/2014/main" val="2320912197"/>
                      </a:ext>
                    </a:extLst>
                  </a:tr>
                  <a:tr h="632252">
                    <a:tc>
                      <a:txBody>
                        <a:bodyPr/>
                        <a:lstStyle/>
                        <a:p>
                          <a:endParaRPr lang="en-US"/>
                        </a:p>
                      </a:txBody>
                      <a:tcPr anchor="ctr">
                        <a:blipFill>
                          <a:blip r:embed="rId8"/>
                          <a:stretch>
                            <a:fillRect l="-654" t="-100962" r="-401961" b="-307692"/>
                          </a:stretch>
                        </a:blipFill>
                      </a:tcPr>
                    </a:tc>
                    <a:tc>
                      <a:txBody>
                        <a:bodyPr/>
                        <a:lstStyle/>
                        <a:p>
                          <a:pPr algn="ctr"/>
                          <a:r>
                            <a:rPr lang="en-US" sz="2400" dirty="0"/>
                            <a:t>2</a:t>
                          </a:r>
                        </a:p>
                      </a:txBody>
                      <a:tcPr anchor="ctr"/>
                    </a:tc>
                    <a:tc>
                      <a:txBody>
                        <a:bodyPr/>
                        <a:lstStyle/>
                        <a:p>
                          <a:pPr algn="ctr"/>
                          <a:r>
                            <a:rPr lang="en-US" sz="2400" dirty="0"/>
                            <a:t>-1</a:t>
                          </a:r>
                        </a:p>
                      </a:txBody>
                      <a:tcPr anchor="ctr"/>
                    </a:tc>
                    <a:tc>
                      <a:txBody>
                        <a:bodyPr/>
                        <a:lstStyle/>
                        <a:p>
                          <a:pPr algn="ctr"/>
                          <a:r>
                            <a:rPr lang="en-US" sz="2400" dirty="0"/>
                            <a:t>0</a:t>
                          </a:r>
                        </a:p>
                      </a:txBody>
                      <a:tcPr anchor="ctr"/>
                    </a:tc>
                    <a:tc>
                      <a:txBody>
                        <a:bodyPr/>
                        <a:lstStyle/>
                        <a:p>
                          <a:pPr algn="ctr"/>
                          <a:r>
                            <a:rPr lang="en-US" sz="2400" dirty="0"/>
                            <a:t>-1</a:t>
                          </a:r>
                        </a:p>
                      </a:txBody>
                      <a:tcPr anchor="ctr"/>
                    </a:tc>
                    <a:extLst>
                      <a:ext uri="{0D108BD9-81ED-4DB2-BD59-A6C34878D82A}">
                        <a16:rowId xmlns:a16="http://schemas.microsoft.com/office/drawing/2014/main" val="3985265763"/>
                      </a:ext>
                    </a:extLst>
                  </a:tr>
                  <a:tr h="632252">
                    <a:tc>
                      <a:txBody>
                        <a:bodyPr/>
                        <a:lstStyle/>
                        <a:p>
                          <a:endParaRPr lang="en-US"/>
                        </a:p>
                      </a:txBody>
                      <a:tcPr anchor="ctr">
                        <a:blipFill>
                          <a:blip r:embed="rId8"/>
                          <a:stretch>
                            <a:fillRect l="-654" t="-200962" r="-401961" b="-207692"/>
                          </a:stretch>
                        </a:blipFill>
                      </a:tcPr>
                    </a:tc>
                    <a:tc>
                      <a:txBody>
                        <a:bodyPr/>
                        <a:lstStyle/>
                        <a:p>
                          <a:pPr algn="ctr"/>
                          <a:r>
                            <a:rPr lang="en-US" sz="2400" dirty="0"/>
                            <a:t>-1</a:t>
                          </a:r>
                        </a:p>
                      </a:txBody>
                      <a:tcPr anchor="ctr"/>
                    </a:tc>
                    <a:tc>
                      <a:txBody>
                        <a:bodyPr/>
                        <a:lstStyle/>
                        <a:p>
                          <a:pPr algn="ctr"/>
                          <a:r>
                            <a:rPr lang="en-US" sz="2400" dirty="0"/>
                            <a:t>3</a:t>
                          </a:r>
                        </a:p>
                      </a:txBody>
                      <a:tcPr anchor="ctr"/>
                    </a:tc>
                    <a:tc>
                      <a:txBody>
                        <a:bodyPr/>
                        <a:lstStyle/>
                        <a:p>
                          <a:pPr algn="ctr"/>
                          <a:r>
                            <a:rPr lang="en-US" sz="2400" dirty="0"/>
                            <a:t>-1</a:t>
                          </a:r>
                        </a:p>
                      </a:txBody>
                      <a:tcPr anchor="ctr"/>
                    </a:tc>
                    <a:tc>
                      <a:txBody>
                        <a:bodyPr/>
                        <a:lstStyle/>
                        <a:p>
                          <a:pPr algn="ctr"/>
                          <a:r>
                            <a:rPr lang="en-US" sz="2400" dirty="0"/>
                            <a:t>-1</a:t>
                          </a:r>
                        </a:p>
                      </a:txBody>
                      <a:tcPr anchor="ctr"/>
                    </a:tc>
                    <a:extLst>
                      <a:ext uri="{0D108BD9-81ED-4DB2-BD59-A6C34878D82A}">
                        <a16:rowId xmlns:a16="http://schemas.microsoft.com/office/drawing/2014/main" val="1389871965"/>
                      </a:ext>
                    </a:extLst>
                  </a:tr>
                  <a:tr h="632252">
                    <a:tc>
                      <a:txBody>
                        <a:bodyPr/>
                        <a:lstStyle/>
                        <a:p>
                          <a:endParaRPr lang="en-US"/>
                        </a:p>
                      </a:txBody>
                      <a:tcPr anchor="ctr">
                        <a:blipFill>
                          <a:blip r:embed="rId8"/>
                          <a:stretch>
                            <a:fillRect l="-654" t="-300962" r="-401961" b="-107692"/>
                          </a:stretch>
                        </a:blipFill>
                      </a:tcPr>
                    </a:tc>
                    <a:tc>
                      <a:txBody>
                        <a:bodyPr/>
                        <a:lstStyle/>
                        <a:p>
                          <a:pPr algn="ctr"/>
                          <a:r>
                            <a:rPr lang="en-US" sz="2400" dirty="0"/>
                            <a:t>0</a:t>
                          </a:r>
                        </a:p>
                      </a:txBody>
                      <a:tcPr anchor="ctr"/>
                    </a:tc>
                    <a:tc>
                      <a:txBody>
                        <a:bodyPr/>
                        <a:lstStyle/>
                        <a:p>
                          <a:pPr algn="ctr"/>
                          <a:r>
                            <a:rPr lang="en-US" sz="2400" dirty="0"/>
                            <a:t>-1</a:t>
                          </a:r>
                        </a:p>
                      </a:txBody>
                      <a:tcPr anchor="ctr"/>
                    </a:tc>
                    <a:tc>
                      <a:txBody>
                        <a:bodyPr/>
                        <a:lstStyle/>
                        <a:p>
                          <a:pPr algn="ctr"/>
                          <a:r>
                            <a:rPr lang="en-US" sz="2400" dirty="0"/>
                            <a:t>2</a:t>
                          </a:r>
                        </a:p>
                      </a:txBody>
                      <a:tcPr anchor="ctr"/>
                    </a:tc>
                    <a:tc>
                      <a:txBody>
                        <a:bodyPr/>
                        <a:lstStyle/>
                        <a:p>
                          <a:pPr algn="ctr"/>
                          <a:r>
                            <a:rPr lang="en-US" sz="2400" dirty="0"/>
                            <a:t>-1</a:t>
                          </a:r>
                        </a:p>
                      </a:txBody>
                      <a:tcPr anchor="ctr"/>
                    </a:tc>
                    <a:extLst>
                      <a:ext uri="{0D108BD9-81ED-4DB2-BD59-A6C34878D82A}">
                        <a16:rowId xmlns:a16="http://schemas.microsoft.com/office/drawing/2014/main" val="945526181"/>
                      </a:ext>
                    </a:extLst>
                  </a:tr>
                  <a:tr h="632252">
                    <a:tc>
                      <a:txBody>
                        <a:bodyPr/>
                        <a:lstStyle/>
                        <a:p>
                          <a:endParaRPr lang="en-US"/>
                        </a:p>
                      </a:txBody>
                      <a:tcPr anchor="ctr">
                        <a:blipFill>
                          <a:blip r:embed="rId8"/>
                          <a:stretch>
                            <a:fillRect l="-654" t="-400962" r="-401961" b="-7692"/>
                          </a:stretch>
                        </a:blipFill>
                      </a:tcPr>
                    </a:tc>
                    <a:tc>
                      <a:txBody>
                        <a:bodyPr/>
                        <a:lstStyle/>
                        <a:p>
                          <a:pPr algn="ctr"/>
                          <a:r>
                            <a:rPr lang="en-US" sz="2400" dirty="0"/>
                            <a:t>-1</a:t>
                          </a:r>
                        </a:p>
                      </a:txBody>
                      <a:tcPr anchor="ctr"/>
                    </a:tc>
                    <a:tc>
                      <a:txBody>
                        <a:bodyPr/>
                        <a:lstStyle/>
                        <a:p>
                          <a:pPr algn="ctr"/>
                          <a:r>
                            <a:rPr lang="en-US" sz="2400" dirty="0"/>
                            <a:t>-1</a:t>
                          </a:r>
                        </a:p>
                      </a:txBody>
                      <a:tcPr anchor="ctr"/>
                    </a:tc>
                    <a:tc>
                      <a:txBody>
                        <a:bodyPr/>
                        <a:lstStyle/>
                        <a:p>
                          <a:pPr algn="ctr"/>
                          <a:r>
                            <a:rPr lang="en-US" sz="2400" dirty="0"/>
                            <a:t>-1</a:t>
                          </a:r>
                        </a:p>
                      </a:txBody>
                      <a:tcPr anchor="ctr"/>
                    </a:tc>
                    <a:tc>
                      <a:txBody>
                        <a:bodyPr/>
                        <a:lstStyle/>
                        <a:p>
                          <a:pPr algn="ctr"/>
                          <a:r>
                            <a:rPr lang="en-US" sz="2400" dirty="0"/>
                            <a:t>3</a:t>
                          </a:r>
                        </a:p>
                      </a:txBody>
                      <a:tcPr anchor="ctr"/>
                    </a:tc>
                    <a:extLst>
                      <a:ext uri="{0D108BD9-81ED-4DB2-BD59-A6C34878D82A}">
                        <a16:rowId xmlns:a16="http://schemas.microsoft.com/office/drawing/2014/main" val="2839597485"/>
                      </a:ext>
                    </a:extLst>
                  </a:tr>
                </a:tbl>
              </a:graphicData>
            </a:graphic>
          </p:graphicFrame>
        </mc:Fallback>
      </mc:AlternateContent>
      <p:graphicFrame>
        <p:nvGraphicFramePr>
          <p:cNvPr id="69" name="表格 68">
            <a:extLst>
              <a:ext uri="{FF2B5EF4-FFF2-40B4-BE49-F238E27FC236}">
                <a16:creationId xmlns:a16="http://schemas.microsoft.com/office/drawing/2014/main" id="{6551319D-5671-4230-8B56-27A0DF7D8854}"/>
              </a:ext>
            </a:extLst>
          </p:cNvPr>
          <p:cNvGraphicFramePr>
            <a:graphicFrameLocks noGrp="1"/>
          </p:cNvGraphicFramePr>
          <p:nvPr>
            <p:extLst>
              <p:ext uri="{D42A27DB-BD31-4B8C-83A1-F6EECF244321}">
                <p14:modId xmlns:p14="http://schemas.microsoft.com/office/powerpoint/2010/main" val="1549304677"/>
              </p:ext>
            </p:extLst>
          </p:nvPr>
        </p:nvGraphicFramePr>
        <p:xfrm>
          <a:off x="5750203" y="2510807"/>
          <a:ext cx="821866" cy="3161260"/>
        </p:xfrm>
        <a:graphic>
          <a:graphicData uri="http://schemas.openxmlformats.org/drawingml/2006/table">
            <a:tbl>
              <a:tblPr firstRow="1" bandRow="1">
                <a:tableStyleId>{5C22544A-7EE6-4342-B048-85BDC9FD1C3A}</a:tableStyleId>
              </a:tblPr>
              <a:tblGrid>
                <a:gridCol w="821866">
                  <a:extLst>
                    <a:ext uri="{9D8B030D-6E8A-4147-A177-3AD203B41FA5}">
                      <a16:colId xmlns:a16="http://schemas.microsoft.com/office/drawing/2014/main" val="2220708536"/>
                    </a:ext>
                  </a:extLst>
                </a:gridCol>
              </a:tblGrid>
              <a:tr h="632252">
                <a:tc>
                  <a:txBody>
                    <a:bodyPr/>
                    <a:lstStyle/>
                    <a:p>
                      <a:pPr algn="ctr"/>
                      <a:endParaRPr lang="en-US" dirty="0"/>
                    </a:p>
                  </a:txBody>
                  <a:tcPr anchor="ctr"/>
                </a:tc>
                <a:extLst>
                  <a:ext uri="{0D108BD9-81ED-4DB2-BD59-A6C34878D82A}">
                    <a16:rowId xmlns:a16="http://schemas.microsoft.com/office/drawing/2014/main" val="2663439589"/>
                  </a:ext>
                </a:extLst>
              </a:tr>
              <a:tr h="632252">
                <a:tc>
                  <a:txBody>
                    <a:bodyPr/>
                    <a:lstStyle/>
                    <a:p>
                      <a:pPr algn="ctr"/>
                      <a:r>
                        <a:rPr lang="en-US" dirty="0"/>
                        <a:t>-25</a:t>
                      </a:r>
                    </a:p>
                  </a:txBody>
                  <a:tcPr anchor="ctr"/>
                </a:tc>
                <a:extLst>
                  <a:ext uri="{0D108BD9-81ED-4DB2-BD59-A6C34878D82A}">
                    <a16:rowId xmlns:a16="http://schemas.microsoft.com/office/drawing/2014/main" val="4244977417"/>
                  </a:ext>
                </a:extLst>
              </a:tr>
              <a:tr h="632252">
                <a:tc>
                  <a:txBody>
                    <a:bodyPr/>
                    <a:lstStyle/>
                    <a:p>
                      <a:pPr algn="ctr"/>
                      <a:r>
                        <a:rPr lang="en-US" dirty="0"/>
                        <a:t>8</a:t>
                      </a:r>
                    </a:p>
                  </a:txBody>
                  <a:tcPr anchor="ctr"/>
                </a:tc>
                <a:extLst>
                  <a:ext uri="{0D108BD9-81ED-4DB2-BD59-A6C34878D82A}">
                    <a16:rowId xmlns:a16="http://schemas.microsoft.com/office/drawing/2014/main" val="2724588774"/>
                  </a:ext>
                </a:extLst>
              </a:tr>
              <a:tr h="632252">
                <a:tc>
                  <a:txBody>
                    <a:bodyPr/>
                    <a:lstStyle/>
                    <a:p>
                      <a:pPr algn="ctr"/>
                      <a:r>
                        <a:rPr lang="en-US" dirty="0"/>
                        <a:t>-11</a:t>
                      </a:r>
                    </a:p>
                  </a:txBody>
                  <a:tcPr anchor="ctr"/>
                </a:tc>
                <a:extLst>
                  <a:ext uri="{0D108BD9-81ED-4DB2-BD59-A6C34878D82A}">
                    <a16:rowId xmlns:a16="http://schemas.microsoft.com/office/drawing/2014/main" val="3539016618"/>
                  </a:ext>
                </a:extLst>
              </a:tr>
              <a:tr h="632252">
                <a:tc>
                  <a:txBody>
                    <a:bodyPr/>
                    <a:lstStyle/>
                    <a:p>
                      <a:pPr algn="ctr"/>
                      <a:r>
                        <a:rPr lang="en-US" dirty="0"/>
                        <a:t>28</a:t>
                      </a:r>
                    </a:p>
                  </a:txBody>
                  <a:tcPr anchor="ctr"/>
                </a:tc>
                <a:extLst>
                  <a:ext uri="{0D108BD9-81ED-4DB2-BD59-A6C34878D82A}">
                    <a16:rowId xmlns:a16="http://schemas.microsoft.com/office/drawing/2014/main" val="2206547451"/>
                  </a:ext>
                </a:extLst>
              </a:tr>
            </a:tbl>
          </a:graphicData>
        </a:graphic>
      </p:graphicFrame>
      <p:sp>
        <p:nvSpPr>
          <p:cNvPr id="70" name="文本框 69">
            <a:extLst>
              <a:ext uri="{FF2B5EF4-FFF2-40B4-BE49-F238E27FC236}">
                <a16:creationId xmlns:a16="http://schemas.microsoft.com/office/drawing/2014/main" id="{ACE1510C-451D-4A1F-BAC9-FBFEA3FE3286}"/>
              </a:ext>
            </a:extLst>
          </p:cNvPr>
          <p:cNvSpPr txBox="1"/>
          <p:nvPr/>
        </p:nvSpPr>
        <p:spPr>
          <a:xfrm>
            <a:off x="2108310" y="1916081"/>
            <a:ext cx="2289357" cy="369332"/>
          </a:xfrm>
          <a:prstGeom prst="rect">
            <a:avLst/>
          </a:prstGeom>
          <a:noFill/>
        </p:spPr>
        <p:txBody>
          <a:bodyPr wrap="square" rtlCol="0">
            <a:spAutoFit/>
          </a:bodyPr>
          <a:lstStyle/>
          <a:p>
            <a:r>
              <a:rPr lang="en-US" dirty="0"/>
              <a:t>Matrix </a:t>
            </a:r>
            <a:r>
              <a:rPr lang="en-US" b="1" i="1" dirty="0"/>
              <a:t>A</a:t>
            </a:r>
          </a:p>
        </p:txBody>
      </p:sp>
      <p:sp>
        <p:nvSpPr>
          <p:cNvPr id="71" name="文本框 70">
            <a:extLst>
              <a:ext uri="{FF2B5EF4-FFF2-40B4-BE49-F238E27FC236}">
                <a16:creationId xmlns:a16="http://schemas.microsoft.com/office/drawing/2014/main" id="{922F2AEA-6D4A-4691-9F38-D97A1DBA04FA}"/>
              </a:ext>
            </a:extLst>
          </p:cNvPr>
          <p:cNvSpPr txBox="1"/>
          <p:nvPr/>
        </p:nvSpPr>
        <p:spPr>
          <a:xfrm>
            <a:off x="5689723" y="1925680"/>
            <a:ext cx="2289357" cy="369332"/>
          </a:xfrm>
          <a:prstGeom prst="rect">
            <a:avLst/>
          </a:prstGeom>
          <a:noFill/>
        </p:spPr>
        <p:txBody>
          <a:bodyPr wrap="square" rtlCol="0">
            <a:spAutoFit/>
          </a:bodyPr>
          <a:lstStyle/>
          <a:p>
            <a:r>
              <a:rPr lang="en-US" dirty="0"/>
              <a:t>Vector </a:t>
            </a:r>
            <a:r>
              <a:rPr lang="en-US" b="1" i="1" dirty="0"/>
              <a:t>b</a:t>
            </a:r>
          </a:p>
        </p:txBody>
      </p:sp>
      <mc:AlternateContent xmlns:mc="http://schemas.openxmlformats.org/markup-compatibility/2006" xmlns:a14="http://schemas.microsoft.com/office/drawing/2010/main">
        <mc:Choice Requires="a14">
          <p:sp>
            <p:nvSpPr>
              <p:cNvPr id="79" name="文本框 78">
                <a:extLst>
                  <a:ext uri="{FF2B5EF4-FFF2-40B4-BE49-F238E27FC236}">
                    <a16:creationId xmlns:a16="http://schemas.microsoft.com/office/drawing/2014/main" id="{A6C6DAAB-5F10-4E68-BF8B-22BD66DDE99C}"/>
                  </a:ext>
                </a:extLst>
              </p:cNvPr>
              <p:cNvSpPr txBox="1"/>
              <p:nvPr/>
            </p:nvSpPr>
            <p:spPr>
              <a:xfrm>
                <a:off x="632897" y="5852660"/>
                <a:ext cx="5056825" cy="37555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ea typeface="Cambria Math" panose="02040503050406030204" pitchFamily="18" charset="0"/>
                        </a:rPr>
                        <m:t>𝝁</m:t>
                      </m:r>
                      <m:r>
                        <a:rPr lang="en-US" b="1" i="1" smtClean="0">
                          <a:latin typeface="Cambria Math" panose="02040503050406030204" pitchFamily="18" charset="0"/>
                          <a:ea typeface="Cambria Math" panose="02040503050406030204" pitchFamily="18" charset="0"/>
                        </a:rPr>
                        <m:t>=</m:t>
                      </m:r>
                      <m:sSup>
                        <m:sSupPr>
                          <m:ctrlPr>
                            <a:rPr lang="en-US" b="1" i="1" smtClean="0">
                              <a:latin typeface="Cambria Math" panose="02040503050406030204" pitchFamily="18" charset="0"/>
                              <a:ea typeface="Cambria Math" panose="02040503050406030204" pitchFamily="18" charset="0"/>
                            </a:rPr>
                          </m:ctrlPr>
                        </m:sSupPr>
                        <m:e>
                          <m:r>
                            <a:rPr lang="en-US" b="1" i="1" smtClean="0">
                              <a:latin typeface="Cambria Math" panose="02040503050406030204" pitchFamily="18" charset="0"/>
                              <a:ea typeface="Cambria Math" panose="02040503050406030204" pitchFamily="18" charset="0"/>
                            </a:rPr>
                            <m:t>𝑨</m:t>
                          </m:r>
                        </m:e>
                        <m:sup>
                          <m:r>
                            <a:rPr lang="en-US" b="1"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𝟏</m:t>
                          </m:r>
                        </m:sup>
                      </m:sSup>
                      <m:r>
                        <a:rPr lang="en-US" b="1"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𝒃</m:t>
                      </m:r>
                    </m:oMath>
                  </m:oMathPara>
                </a14:m>
                <a:endParaRPr lang="en-US" b="1" dirty="0"/>
              </a:p>
            </p:txBody>
          </p:sp>
        </mc:Choice>
        <mc:Fallback xmlns="">
          <p:sp>
            <p:nvSpPr>
              <p:cNvPr id="79" name="文本框 78">
                <a:extLst>
                  <a:ext uri="{FF2B5EF4-FFF2-40B4-BE49-F238E27FC236}">
                    <a16:creationId xmlns:a16="http://schemas.microsoft.com/office/drawing/2014/main" id="{A6C6DAAB-5F10-4E68-BF8B-22BD66DDE99C}"/>
                  </a:ext>
                </a:extLst>
              </p:cNvPr>
              <p:cNvSpPr txBox="1">
                <a:spLocks noRot="1" noChangeAspect="1" noMove="1" noResize="1" noEditPoints="1" noAdjustHandles="1" noChangeArrowheads="1" noChangeShapeType="1" noTextEdit="1"/>
              </p:cNvSpPr>
              <p:nvPr/>
            </p:nvSpPr>
            <p:spPr>
              <a:xfrm>
                <a:off x="632897" y="5852660"/>
                <a:ext cx="5056825" cy="375552"/>
              </a:xfrm>
              <a:prstGeom prst="rect">
                <a:avLst/>
              </a:prstGeom>
              <a:blipFill>
                <a:blip r:embed="rId9"/>
                <a:stretch>
                  <a:fillRect b="-3226"/>
                </a:stretch>
              </a:blipFill>
            </p:spPr>
            <p:txBody>
              <a:bodyPr/>
              <a:lstStyle/>
              <a:p>
                <a:r>
                  <a:rPr lang="en-US">
                    <a:noFill/>
                  </a:rPr>
                  <a:t> </a:t>
                </a:r>
              </a:p>
            </p:txBody>
          </p:sp>
        </mc:Fallback>
      </mc:AlternateContent>
      <p:sp>
        <p:nvSpPr>
          <p:cNvPr id="80" name="文本框 79">
            <a:extLst>
              <a:ext uri="{FF2B5EF4-FFF2-40B4-BE49-F238E27FC236}">
                <a16:creationId xmlns:a16="http://schemas.microsoft.com/office/drawing/2014/main" id="{FAD339B0-6A1A-42CC-BC1F-BC5DB3A6A6EE}"/>
              </a:ext>
            </a:extLst>
          </p:cNvPr>
          <p:cNvSpPr txBox="1"/>
          <p:nvPr/>
        </p:nvSpPr>
        <p:spPr>
          <a:xfrm>
            <a:off x="6748054" y="5852660"/>
            <a:ext cx="4386535" cy="523220"/>
          </a:xfrm>
          <a:prstGeom prst="rect">
            <a:avLst/>
          </a:prstGeom>
          <a:noFill/>
        </p:spPr>
        <p:txBody>
          <a:bodyPr wrap="square" rtlCol="0">
            <a:spAutoFit/>
          </a:bodyPr>
          <a:lstStyle/>
          <a:p>
            <a:r>
              <a:rPr lang="en-US" sz="2800" dirty="0"/>
              <a:t>Did we miss something? </a:t>
            </a:r>
          </a:p>
        </p:txBody>
      </p:sp>
      <mc:AlternateContent xmlns:mc="http://schemas.openxmlformats.org/markup-compatibility/2006" xmlns:a14="http://schemas.microsoft.com/office/drawing/2010/main">
        <mc:Choice Requires="a14">
          <p:sp>
            <p:nvSpPr>
              <p:cNvPr id="37" name="文本框 36">
                <a:extLst>
                  <a:ext uri="{FF2B5EF4-FFF2-40B4-BE49-F238E27FC236}">
                    <a16:creationId xmlns:a16="http://schemas.microsoft.com/office/drawing/2014/main" id="{A10735D2-CD9C-4D47-8D0F-1F608A3979D5}"/>
                  </a:ext>
                </a:extLst>
              </p:cNvPr>
              <p:cNvSpPr txBox="1"/>
              <p:nvPr/>
            </p:nvSpPr>
            <p:spPr>
              <a:xfrm>
                <a:off x="7805549" y="6297477"/>
                <a:ext cx="2766327"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𝒖</m:t>
                          </m:r>
                        </m:e>
                        <m:sub>
                          <m:r>
                            <a:rPr lang="en-US" altLang="zh-CN" sz="2400" b="1" i="1" smtClean="0">
                              <a:latin typeface="Cambria Math" panose="02040503050406030204" pitchFamily="18" charset="0"/>
                            </a:rPr>
                            <m:t>𝟎𝟎</m:t>
                          </m:r>
                        </m:sub>
                      </m:sSub>
                      <m:r>
                        <a:rPr lang="en-US" altLang="zh-CN" sz="2400" b="1" i="1" smtClean="0">
                          <a:latin typeface="Cambria Math" panose="02040503050406030204" pitchFamily="18" charset="0"/>
                        </a:rPr>
                        <m:t>: </m:t>
                      </m:r>
                      <m:sSub>
                        <m:sSubPr>
                          <m:ctrlPr>
                            <a:rPr lang="en-US" altLang="zh-CN" sz="2400" b="1" i="1" smtClean="0">
                              <a:latin typeface="Cambria Math" panose="02040503050406030204" pitchFamily="18" charset="0"/>
                            </a:rPr>
                          </m:ctrlPr>
                        </m:sSubPr>
                        <m:e>
                          <m:r>
                            <a:rPr lang="en-US" altLang="zh-CN" sz="2400" b="1" i="1">
                              <a:latin typeface="Cambria Math" panose="02040503050406030204" pitchFamily="18" charset="0"/>
                            </a:rPr>
                            <m:t>𝒙</m:t>
                          </m:r>
                        </m:e>
                        <m:sub>
                          <m:r>
                            <a:rPr lang="en-US" altLang="zh-CN" sz="2400" b="1" i="1">
                              <a:latin typeface="Cambria Math" panose="02040503050406030204" pitchFamily="18" charset="0"/>
                            </a:rPr>
                            <m:t>𝟎</m:t>
                          </m:r>
                        </m:sub>
                      </m:sSub>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𝟐</m:t>
                      </m:r>
                    </m:oMath>
                  </m:oMathPara>
                </a14:m>
                <a:endParaRPr lang="en-US" sz="2400" b="1" dirty="0"/>
              </a:p>
            </p:txBody>
          </p:sp>
        </mc:Choice>
        <mc:Fallback xmlns="">
          <p:sp>
            <p:nvSpPr>
              <p:cNvPr id="37" name="文本框 36">
                <a:extLst>
                  <a:ext uri="{FF2B5EF4-FFF2-40B4-BE49-F238E27FC236}">
                    <a16:creationId xmlns:a16="http://schemas.microsoft.com/office/drawing/2014/main" id="{A10735D2-CD9C-4D47-8D0F-1F608A3979D5}"/>
                  </a:ext>
                </a:extLst>
              </p:cNvPr>
              <p:cNvSpPr txBox="1">
                <a:spLocks noRot="1" noChangeAspect="1" noMove="1" noResize="1" noEditPoints="1" noAdjustHandles="1" noChangeArrowheads="1" noChangeShapeType="1" noTextEdit="1"/>
              </p:cNvSpPr>
              <p:nvPr/>
            </p:nvSpPr>
            <p:spPr>
              <a:xfrm>
                <a:off x="7805549" y="6297477"/>
                <a:ext cx="2766327" cy="461665"/>
              </a:xfrm>
              <a:prstGeom prst="rect">
                <a:avLst/>
              </a:prstGeom>
              <a:blipFill>
                <a:blip r:embed="rId10"/>
                <a:stretch>
                  <a:fillRect b="-2632"/>
                </a:stretch>
              </a:blipFill>
            </p:spPr>
            <p:txBody>
              <a:bodyPr/>
              <a:lstStyle/>
              <a:p>
                <a:r>
                  <a:rPr lang="en-US">
                    <a:noFill/>
                  </a:rPr>
                  <a:t> </a:t>
                </a:r>
              </a:p>
            </p:txBody>
          </p:sp>
        </mc:Fallback>
      </mc:AlternateContent>
      <p:grpSp>
        <p:nvGrpSpPr>
          <p:cNvPr id="38" name="组合 37">
            <a:extLst>
              <a:ext uri="{FF2B5EF4-FFF2-40B4-BE49-F238E27FC236}">
                <a16:creationId xmlns:a16="http://schemas.microsoft.com/office/drawing/2014/main" id="{C2C2DED8-CED1-4F3A-BB26-EF47EFDB2E53}"/>
              </a:ext>
            </a:extLst>
          </p:cNvPr>
          <p:cNvGrpSpPr/>
          <p:nvPr/>
        </p:nvGrpSpPr>
        <p:grpSpPr>
          <a:xfrm>
            <a:off x="6491147" y="167793"/>
            <a:ext cx="5655404" cy="2807468"/>
            <a:chOff x="260144" y="3562113"/>
            <a:chExt cx="5655404" cy="2807468"/>
          </a:xfrm>
        </p:grpSpPr>
        <mc:AlternateContent xmlns:mc="http://schemas.openxmlformats.org/markup-compatibility/2006" xmlns:a14="http://schemas.microsoft.com/office/drawing/2010/main">
          <mc:Choice Requires="a14">
            <p:sp>
              <p:nvSpPr>
                <p:cNvPr id="39" name="文本框 38">
                  <a:extLst>
                    <a:ext uri="{FF2B5EF4-FFF2-40B4-BE49-F238E27FC236}">
                      <a16:creationId xmlns:a16="http://schemas.microsoft.com/office/drawing/2014/main" id="{318DF0E9-3104-493C-94DB-196856033706}"/>
                    </a:ext>
                  </a:extLst>
                </p:cNvPr>
                <p:cNvSpPr txBox="1"/>
                <p:nvPr/>
              </p:nvSpPr>
              <p:spPr>
                <a:xfrm>
                  <a:off x="1302049" y="3562113"/>
                  <a:ext cx="495370" cy="4287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𝒙</m:t>
                            </m:r>
                          </m:e>
                          <m:sub>
                            <m:r>
                              <a:rPr lang="en-US" altLang="zh-CN" sz="2400" b="1" i="1" smtClean="0">
                                <a:latin typeface="Cambria Math" panose="02040503050406030204" pitchFamily="18" charset="0"/>
                              </a:rPr>
                              <m:t>𝟎</m:t>
                            </m:r>
                          </m:sub>
                        </m:sSub>
                      </m:oMath>
                    </m:oMathPara>
                  </a14:m>
                  <a:endParaRPr lang="en-US" sz="2400" b="1" dirty="0"/>
                </a:p>
              </p:txBody>
            </p:sp>
          </mc:Choice>
          <mc:Fallback xmlns="">
            <p:sp>
              <p:nvSpPr>
                <p:cNvPr id="39" name="文本框 38">
                  <a:extLst>
                    <a:ext uri="{FF2B5EF4-FFF2-40B4-BE49-F238E27FC236}">
                      <a16:creationId xmlns:a16="http://schemas.microsoft.com/office/drawing/2014/main" id="{318DF0E9-3104-493C-94DB-196856033706}"/>
                    </a:ext>
                  </a:extLst>
                </p:cNvPr>
                <p:cNvSpPr txBox="1">
                  <a:spLocks noRot="1" noChangeAspect="1" noMove="1" noResize="1" noEditPoints="1" noAdjustHandles="1" noChangeArrowheads="1" noChangeShapeType="1" noTextEdit="1"/>
                </p:cNvSpPr>
                <p:nvPr/>
              </p:nvSpPr>
              <p:spPr>
                <a:xfrm>
                  <a:off x="1302049" y="3562113"/>
                  <a:ext cx="495370" cy="428750"/>
                </a:xfrm>
                <a:prstGeom prst="rect">
                  <a:avLst/>
                </a:prstGeom>
                <a:blipFill>
                  <a:blip r:embed="rId22"/>
                  <a:stretch>
                    <a:fillRect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文本框 39">
                  <a:extLst>
                    <a:ext uri="{FF2B5EF4-FFF2-40B4-BE49-F238E27FC236}">
                      <a16:creationId xmlns:a16="http://schemas.microsoft.com/office/drawing/2014/main" id="{B89FE37E-7B24-49C0-AA7D-9E7BB3934BCB}"/>
                    </a:ext>
                  </a:extLst>
                </p:cNvPr>
                <p:cNvSpPr txBox="1"/>
                <p:nvPr/>
              </p:nvSpPr>
              <p:spPr>
                <a:xfrm>
                  <a:off x="3221609" y="3562114"/>
                  <a:ext cx="495370" cy="4287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𝒙</m:t>
                            </m:r>
                          </m:e>
                          <m:sub>
                            <m:r>
                              <a:rPr lang="en-US" altLang="zh-CN" sz="2400" b="1" i="1" smtClean="0">
                                <a:latin typeface="Cambria Math" panose="02040503050406030204" pitchFamily="18" charset="0"/>
                              </a:rPr>
                              <m:t>𝟏</m:t>
                            </m:r>
                          </m:sub>
                        </m:sSub>
                      </m:oMath>
                    </m:oMathPara>
                  </a14:m>
                  <a:endParaRPr lang="en-US" sz="2400" b="1" dirty="0"/>
                </a:p>
              </p:txBody>
            </p:sp>
          </mc:Choice>
          <mc:Fallback xmlns="">
            <p:sp>
              <p:nvSpPr>
                <p:cNvPr id="40" name="文本框 39">
                  <a:extLst>
                    <a:ext uri="{FF2B5EF4-FFF2-40B4-BE49-F238E27FC236}">
                      <a16:creationId xmlns:a16="http://schemas.microsoft.com/office/drawing/2014/main" id="{B89FE37E-7B24-49C0-AA7D-9E7BB3934BCB}"/>
                    </a:ext>
                  </a:extLst>
                </p:cNvPr>
                <p:cNvSpPr txBox="1">
                  <a:spLocks noRot="1" noChangeAspect="1" noMove="1" noResize="1" noEditPoints="1" noAdjustHandles="1" noChangeArrowheads="1" noChangeShapeType="1" noTextEdit="1"/>
                </p:cNvSpPr>
                <p:nvPr/>
              </p:nvSpPr>
              <p:spPr>
                <a:xfrm>
                  <a:off x="3221609" y="3562114"/>
                  <a:ext cx="495370" cy="428750"/>
                </a:xfrm>
                <a:prstGeom prst="rect">
                  <a:avLst/>
                </a:prstGeom>
                <a:blipFill>
                  <a:blip r:embed="rId23"/>
                  <a:stretch>
                    <a:fillRect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文本框 40">
                  <a:extLst>
                    <a:ext uri="{FF2B5EF4-FFF2-40B4-BE49-F238E27FC236}">
                      <a16:creationId xmlns:a16="http://schemas.microsoft.com/office/drawing/2014/main" id="{9F8511C6-75F0-4293-B8EB-CC669E67C7DE}"/>
                    </a:ext>
                  </a:extLst>
                </p:cNvPr>
                <p:cNvSpPr txBox="1"/>
                <p:nvPr/>
              </p:nvSpPr>
              <p:spPr>
                <a:xfrm>
                  <a:off x="5141169" y="3562114"/>
                  <a:ext cx="495370" cy="4287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𝒙</m:t>
                            </m:r>
                          </m:e>
                          <m:sub>
                            <m:r>
                              <a:rPr lang="en-US" altLang="zh-CN" sz="2400" b="1" i="1" smtClean="0">
                                <a:latin typeface="Cambria Math" panose="02040503050406030204" pitchFamily="18" charset="0"/>
                              </a:rPr>
                              <m:t>𝟐</m:t>
                            </m:r>
                          </m:sub>
                        </m:sSub>
                      </m:oMath>
                    </m:oMathPara>
                  </a14:m>
                  <a:endParaRPr lang="en-US" sz="2400" b="1" dirty="0"/>
                </a:p>
              </p:txBody>
            </p:sp>
          </mc:Choice>
          <mc:Fallback xmlns="">
            <p:sp>
              <p:nvSpPr>
                <p:cNvPr id="41" name="文本框 40">
                  <a:extLst>
                    <a:ext uri="{FF2B5EF4-FFF2-40B4-BE49-F238E27FC236}">
                      <a16:creationId xmlns:a16="http://schemas.microsoft.com/office/drawing/2014/main" id="{9F8511C6-75F0-4293-B8EB-CC669E67C7DE}"/>
                    </a:ext>
                  </a:extLst>
                </p:cNvPr>
                <p:cNvSpPr txBox="1">
                  <a:spLocks noRot="1" noChangeAspect="1" noMove="1" noResize="1" noEditPoints="1" noAdjustHandles="1" noChangeArrowheads="1" noChangeShapeType="1" noTextEdit="1"/>
                </p:cNvSpPr>
                <p:nvPr/>
              </p:nvSpPr>
              <p:spPr>
                <a:xfrm>
                  <a:off x="5141169" y="3562114"/>
                  <a:ext cx="495370" cy="428750"/>
                </a:xfrm>
                <a:prstGeom prst="rect">
                  <a:avLst/>
                </a:prstGeom>
                <a:blipFill>
                  <a:blip r:embed="rId24"/>
                  <a:stretch>
                    <a:fillRect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文本框 41">
                  <a:extLst>
                    <a:ext uri="{FF2B5EF4-FFF2-40B4-BE49-F238E27FC236}">
                      <a16:creationId xmlns:a16="http://schemas.microsoft.com/office/drawing/2014/main" id="{392ED983-0481-47F5-AC51-1887EC6157E1}"/>
                    </a:ext>
                  </a:extLst>
                </p:cNvPr>
                <p:cNvSpPr txBox="1"/>
                <p:nvPr/>
              </p:nvSpPr>
              <p:spPr>
                <a:xfrm>
                  <a:off x="3099500" y="5940831"/>
                  <a:ext cx="495370" cy="4287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𝒍</m:t>
                            </m:r>
                          </m:e>
                          <m:sub>
                            <m:r>
                              <a:rPr lang="en-US" altLang="zh-CN" sz="2400" b="1" i="1" smtClean="0">
                                <a:latin typeface="Cambria Math" panose="02040503050406030204" pitchFamily="18" charset="0"/>
                              </a:rPr>
                              <m:t>𝟎</m:t>
                            </m:r>
                          </m:sub>
                        </m:sSub>
                      </m:oMath>
                    </m:oMathPara>
                  </a14:m>
                  <a:endParaRPr lang="en-US" sz="2400" b="1" dirty="0"/>
                </a:p>
              </p:txBody>
            </p:sp>
          </mc:Choice>
          <mc:Fallback xmlns="">
            <p:sp>
              <p:nvSpPr>
                <p:cNvPr id="42" name="文本框 41">
                  <a:extLst>
                    <a:ext uri="{FF2B5EF4-FFF2-40B4-BE49-F238E27FC236}">
                      <a16:creationId xmlns:a16="http://schemas.microsoft.com/office/drawing/2014/main" id="{392ED983-0481-47F5-AC51-1887EC6157E1}"/>
                    </a:ext>
                  </a:extLst>
                </p:cNvPr>
                <p:cNvSpPr txBox="1">
                  <a:spLocks noRot="1" noChangeAspect="1" noMove="1" noResize="1" noEditPoints="1" noAdjustHandles="1" noChangeArrowheads="1" noChangeShapeType="1" noTextEdit="1"/>
                </p:cNvSpPr>
                <p:nvPr/>
              </p:nvSpPr>
              <p:spPr>
                <a:xfrm>
                  <a:off x="3099500" y="5940831"/>
                  <a:ext cx="495370" cy="428750"/>
                </a:xfrm>
                <a:prstGeom prst="rect">
                  <a:avLst/>
                </a:prstGeom>
                <a:blipFill>
                  <a:blip r:embed="rId25"/>
                  <a:stretch>
                    <a:fillRect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文本框 42">
                  <a:extLst>
                    <a:ext uri="{FF2B5EF4-FFF2-40B4-BE49-F238E27FC236}">
                      <a16:creationId xmlns:a16="http://schemas.microsoft.com/office/drawing/2014/main" id="{35EB2C3F-7142-474C-9360-92C56BCA7F81}"/>
                    </a:ext>
                  </a:extLst>
                </p:cNvPr>
                <p:cNvSpPr txBox="1"/>
                <p:nvPr/>
              </p:nvSpPr>
              <p:spPr>
                <a:xfrm>
                  <a:off x="1924567" y="3891202"/>
                  <a:ext cx="1173155"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600" b="1" i="1" smtClean="0">
                                <a:latin typeface="Cambria Math" panose="02040503050406030204" pitchFamily="18" charset="0"/>
                              </a:rPr>
                            </m:ctrlPr>
                          </m:sSubPr>
                          <m:e>
                            <m:r>
                              <a:rPr lang="en-US" altLang="zh-CN" sz="1600" b="1" i="1" smtClean="0">
                                <a:latin typeface="Cambria Math" panose="02040503050406030204" pitchFamily="18" charset="0"/>
                              </a:rPr>
                              <m:t>𝒖</m:t>
                            </m:r>
                          </m:e>
                          <m:sub>
                            <m:r>
                              <a:rPr lang="en-US" altLang="zh-CN" sz="1600" b="1" i="1" smtClean="0">
                                <a:latin typeface="Cambria Math" panose="02040503050406030204" pitchFamily="18" charset="0"/>
                              </a:rPr>
                              <m:t>𝟎𝟏</m:t>
                            </m:r>
                          </m:sub>
                        </m:sSub>
                        <m:r>
                          <a:rPr lang="en-US" altLang="zh-CN" sz="1600" b="1" i="1" smtClean="0">
                            <a:latin typeface="Cambria Math" panose="02040503050406030204" pitchFamily="18" charset="0"/>
                          </a:rPr>
                          <m:t>=</m:t>
                        </m:r>
                        <m:r>
                          <a:rPr lang="en-US" altLang="zh-CN" sz="1600" b="1" i="1" smtClean="0">
                            <a:latin typeface="Cambria Math" panose="02040503050406030204" pitchFamily="18" charset="0"/>
                          </a:rPr>
                          <m:t>𝟏𝟎</m:t>
                        </m:r>
                      </m:oMath>
                    </m:oMathPara>
                  </a14:m>
                  <a:endParaRPr lang="en-US" sz="1600" b="1" dirty="0"/>
                </a:p>
              </p:txBody>
            </p:sp>
          </mc:Choice>
          <mc:Fallback xmlns="">
            <p:sp>
              <p:nvSpPr>
                <p:cNvPr id="43" name="文本框 42">
                  <a:extLst>
                    <a:ext uri="{FF2B5EF4-FFF2-40B4-BE49-F238E27FC236}">
                      <a16:creationId xmlns:a16="http://schemas.microsoft.com/office/drawing/2014/main" id="{35EB2C3F-7142-474C-9360-92C56BCA7F81}"/>
                    </a:ext>
                  </a:extLst>
                </p:cNvPr>
                <p:cNvSpPr txBox="1">
                  <a:spLocks noRot="1" noChangeAspect="1" noMove="1" noResize="1" noEditPoints="1" noAdjustHandles="1" noChangeArrowheads="1" noChangeShapeType="1" noTextEdit="1"/>
                </p:cNvSpPr>
                <p:nvPr/>
              </p:nvSpPr>
              <p:spPr>
                <a:xfrm>
                  <a:off x="1924567" y="3891202"/>
                  <a:ext cx="1173155" cy="338554"/>
                </a:xfrm>
                <a:prstGeom prst="rect">
                  <a:avLst/>
                </a:prstGeom>
                <a:blipFill>
                  <a:blip r:embed="rId2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文本框 43">
                  <a:extLst>
                    <a:ext uri="{FF2B5EF4-FFF2-40B4-BE49-F238E27FC236}">
                      <a16:creationId xmlns:a16="http://schemas.microsoft.com/office/drawing/2014/main" id="{E0DB3499-94B5-4021-A212-380E7A3ED332}"/>
                    </a:ext>
                  </a:extLst>
                </p:cNvPr>
                <p:cNvSpPr txBox="1"/>
                <p:nvPr/>
              </p:nvSpPr>
              <p:spPr>
                <a:xfrm>
                  <a:off x="804778" y="4908274"/>
                  <a:ext cx="161690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𝒎</m:t>
                            </m:r>
                          </m:e>
                          <m:sub>
                            <m:r>
                              <a:rPr lang="en-US" altLang="zh-CN" b="1" i="1" smtClean="0">
                                <a:latin typeface="Cambria Math" panose="02040503050406030204" pitchFamily="18" charset="0"/>
                              </a:rPr>
                              <m:t>𝟎𝟎</m:t>
                            </m:r>
                          </m:sub>
                        </m:sSub>
                        <m:r>
                          <a:rPr lang="en-US" altLang="zh-CN" b="1" i="1" smtClean="0">
                            <a:latin typeface="Cambria Math" panose="02040503050406030204" pitchFamily="18" charset="0"/>
                          </a:rPr>
                          <m:t>=</m:t>
                        </m:r>
                        <m:r>
                          <a:rPr lang="en-US" altLang="zh-CN" b="1" i="1" smtClean="0">
                            <a:latin typeface="Cambria Math" panose="02040503050406030204" pitchFamily="18" charset="0"/>
                          </a:rPr>
                          <m:t>𝟏𝟓</m:t>
                        </m:r>
                      </m:oMath>
                    </m:oMathPara>
                  </a14:m>
                  <a:endParaRPr lang="en-US" b="1" dirty="0"/>
                </a:p>
              </p:txBody>
            </p:sp>
          </mc:Choice>
          <mc:Fallback xmlns="">
            <p:sp>
              <p:nvSpPr>
                <p:cNvPr id="44" name="文本框 43">
                  <a:extLst>
                    <a:ext uri="{FF2B5EF4-FFF2-40B4-BE49-F238E27FC236}">
                      <a16:creationId xmlns:a16="http://schemas.microsoft.com/office/drawing/2014/main" id="{E0DB3499-94B5-4021-A212-380E7A3ED332}"/>
                    </a:ext>
                  </a:extLst>
                </p:cNvPr>
                <p:cNvSpPr txBox="1">
                  <a:spLocks noRot="1" noChangeAspect="1" noMove="1" noResize="1" noEditPoints="1" noAdjustHandles="1" noChangeArrowheads="1" noChangeShapeType="1" noTextEdit="1"/>
                </p:cNvSpPr>
                <p:nvPr/>
              </p:nvSpPr>
              <p:spPr>
                <a:xfrm>
                  <a:off x="804778" y="4908274"/>
                  <a:ext cx="1616905" cy="369332"/>
                </a:xfrm>
                <a:prstGeom prst="rect">
                  <a:avLst/>
                </a:prstGeom>
                <a:blipFill>
                  <a:blip r:embed="rId2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文本框 44">
                  <a:extLst>
                    <a:ext uri="{FF2B5EF4-FFF2-40B4-BE49-F238E27FC236}">
                      <a16:creationId xmlns:a16="http://schemas.microsoft.com/office/drawing/2014/main" id="{27E41F15-AD6E-4851-A23F-EC758ECFC60A}"/>
                    </a:ext>
                  </a:extLst>
                </p:cNvPr>
                <p:cNvSpPr txBox="1"/>
                <p:nvPr/>
              </p:nvSpPr>
              <p:spPr>
                <a:xfrm>
                  <a:off x="2478666" y="4852376"/>
                  <a:ext cx="1611254"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600" b="1" i="1" smtClean="0">
                                <a:latin typeface="Cambria Math" panose="02040503050406030204" pitchFamily="18" charset="0"/>
                              </a:rPr>
                            </m:ctrlPr>
                          </m:sSubPr>
                          <m:e>
                            <m:r>
                              <a:rPr lang="en-US" altLang="zh-CN" sz="1600" b="1" i="1" smtClean="0">
                                <a:latin typeface="Cambria Math" panose="02040503050406030204" pitchFamily="18" charset="0"/>
                              </a:rPr>
                              <m:t>𝒎</m:t>
                            </m:r>
                          </m:e>
                          <m:sub>
                            <m:r>
                              <a:rPr lang="en-US" altLang="zh-CN" sz="1600" b="1" i="1" smtClean="0">
                                <a:latin typeface="Cambria Math" panose="02040503050406030204" pitchFamily="18" charset="0"/>
                              </a:rPr>
                              <m:t>𝟏𝟎</m:t>
                            </m:r>
                          </m:sub>
                        </m:sSub>
                        <m:r>
                          <a:rPr lang="en-US" altLang="zh-CN" sz="1600" b="1" i="1" smtClean="0">
                            <a:latin typeface="Cambria Math" panose="02040503050406030204" pitchFamily="18" charset="0"/>
                          </a:rPr>
                          <m:t>=</m:t>
                        </m:r>
                        <m:r>
                          <a:rPr lang="en-US" altLang="zh-CN" sz="1600" b="1" i="1" smtClean="0">
                            <a:latin typeface="Cambria Math" panose="02040503050406030204" pitchFamily="18" charset="0"/>
                          </a:rPr>
                          <m:t>𝟓</m:t>
                        </m:r>
                      </m:oMath>
                    </m:oMathPara>
                  </a14:m>
                  <a:endParaRPr lang="en-US" sz="2400" b="1" dirty="0"/>
                </a:p>
              </p:txBody>
            </p:sp>
          </mc:Choice>
          <mc:Fallback xmlns="">
            <p:sp>
              <p:nvSpPr>
                <p:cNvPr id="45" name="文本框 44">
                  <a:extLst>
                    <a:ext uri="{FF2B5EF4-FFF2-40B4-BE49-F238E27FC236}">
                      <a16:creationId xmlns:a16="http://schemas.microsoft.com/office/drawing/2014/main" id="{27E41F15-AD6E-4851-A23F-EC758ECFC60A}"/>
                    </a:ext>
                  </a:extLst>
                </p:cNvPr>
                <p:cNvSpPr txBox="1">
                  <a:spLocks noRot="1" noChangeAspect="1" noMove="1" noResize="1" noEditPoints="1" noAdjustHandles="1" noChangeArrowheads="1" noChangeShapeType="1" noTextEdit="1"/>
                </p:cNvSpPr>
                <p:nvPr/>
              </p:nvSpPr>
              <p:spPr>
                <a:xfrm>
                  <a:off x="2478666" y="4852376"/>
                  <a:ext cx="1611254" cy="338554"/>
                </a:xfrm>
                <a:prstGeom prst="rect">
                  <a:avLst/>
                </a:prstGeom>
                <a:blipFill>
                  <a:blip r:embed="rId2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文本框 45">
                  <a:extLst>
                    <a:ext uri="{FF2B5EF4-FFF2-40B4-BE49-F238E27FC236}">
                      <a16:creationId xmlns:a16="http://schemas.microsoft.com/office/drawing/2014/main" id="{D4C6537C-FD91-47B4-9CDB-517792354242}"/>
                    </a:ext>
                  </a:extLst>
                </p:cNvPr>
                <p:cNvSpPr txBox="1"/>
                <p:nvPr/>
              </p:nvSpPr>
              <p:spPr>
                <a:xfrm>
                  <a:off x="4304295" y="5001401"/>
                  <a:ext cx="1611253" cy="369332"/>
                </a:xfrm>
                <a:prstGeom prst="rect">
                  <a:avLst/>
                </a:prstGeom>
                <a:noFill/>
              </p:spPr>
              <p:txBody>
                <a:bodyPr wrap="square" rtlCol="0">
                  <a:spAutoFit/>
                </a:bodyPr>
                <a:lstStyle/>
                <a:p>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𝒎</m:t>
                          </m:r>
                        </m:e>
                        <m:sub>
                          <m:r>
                            <a:rPr lang="en-US" altLang="zh-CN" b="1" i="1" smtClean="0">
                              <a:latin typeface="Cambria Math" panose="02040503050406030204" pitchFamily="18" charset="0"/>
                            </a:rPr>
                            <m:t>𝟐𝟎</m:t>
                          </m:r>
                        </m:sub>
                      </m:sSub>
                    </m:oMath>
                  </a14:m>
                  <a:r>
                    <a:rPr lang="en-US" b="1" dirty="0"/>
                    <a:t>=8</a:t>
                  </a:r>
                  <a:endParaRPr lang="en-US" sz="2400" b="1" dirty="0"/>
                </a:p>
              </p:txBody>
            </p:sp>
          </mc:Choice>
          <mc:Fallback xmlns="">
            <p:sp>
              <p:nvSpPr>
                <p:cNvPr id="46" name="文本框 45">
                  <a:extLst>
                    <a:ext uri="{FF2B5EF4-FFF2-40B4-BE49-F238E27FC236}">
                      <a16:creationId xmlns:a16="http://schemas.microsoft.com/office/drawing/2014/main" id="{D4C6537C-FD91-47B4-9CDB-517792354242}"/>
                    </a:ext>
                  </a:extLst>
                </p:cNvPr>
                <p:cNvSpPr txBox="1">
                  <a:spLocks noRot="1" noChangeAspect="1" noMove="1" noResize="1" noEditPoints="1" noAdjustHandles="1" noChangeArrowheads="1" noChangeShapeType="1" noTextEdit="1"/>
                </p:cNvSpPr>
                <p:nvPr/>
              </p:nvSpPr>
              <p:spPr>
                <a:xfrm>
                  <a:off x="4304295" y="5001401"/>
                  <a:ext cx="1611253" cy="369332"/>
                </a:xfrm>
                <a:prstGeom prst="rect">
                  <a:avLst/>
                </a:prstGeom>
                <a:blipFill>
                  <a:blip r:embed="rId29"/>
                  <a:stretch>
                    <a:fillRect t="-10000" b="-26667"/>
                  </a:stretch>
                </a:blipFill>
              </p:spPr>
              <p:txBody>
                <a:bodyPr/>
                <a:lstStyle/>
                <a:p>
                  <a:r>
                    <a:rPr lang="en-US">
                      <a:noFill/>
                    </a:rPr>
                    <a:t> </a:t>
                  </a:r>
                </a:p>
              </p:txBody>
            </p:sp>
          </mc:Fallback>
        </mc:AlternateContent>
        <p:sp>
          <p:nvSpPr>
            <p:cNvPr id="47" name="椭圆 46">
              <a:extLst>
                <a:ext uri="{FF2B5EF4-FFF2-40B4-BE49-F238E27FC236}">
                  <a16:creationId xmlns:a16="http://schemas.microsoft.com/office/drawing/2014/main" id="{8B7F00DE-DD8E-4E36-B5A3-C976A2FEFDB5}"/>
                </a:ext>
              </a:extLst>
            </p:cNvPr>
            <p:cNvSpPr/>
            <p:nvPr/>
          </p:nvSpPr>
          <p:spPr>
            <a:xfrm>
              <a:off x="1385851" y="4122636"/>
              <a:ext cx="428750" cy="428750"/>
            </a:xfrm>
            <a:prstGeom prst="ellipse">
              <a:avLst/>
            </a:prstGeom>
            <a:solidFill>
              <a:srgbClr val="FF0000"/>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椭圆 47">
              <a:extLst>
                <a:ext uri="{FF2B5EF4-FFF2-40B4-BE49-F238E27FC236}">
                  <a16:creationId xmlns:a16="http://schemas.microsoft.com/office/drawing/2014/main" id="{C9A9944A-30F9-4EA4-A647-E43BDA1F2689}"/>
                </a:ext>
              </a:extLst>
            </p:cNvPr>
            <p:cNvSpPr/>
            <p:nvPr/>
          </p:nvSpPr>
          <p:spPr>
            <a:xfrm>
              <a:off x="3221609" y="4122636"/>
              <a:ext cx="428750" cy="428750"/>
            </a:xfrm>
            <a:prstGeom prst="ellipse">
              <a:avLst/>
            </a:prstGeom>
            <a:solidFill>
              <a:srgbClr val="FF0000"/>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椭圆 48">
              <a:extLst>
                <a:ext uri="{FF2B5EF4-FFF2-40B4-BE49-F238E27FC236}">
                  <a16:creationId xmlns:a16="http://schemas.microsoft.com/office/drawing/2014/main" id="{01D391B4-856F-43D7-A8CC-C8634110C153}"/>
                </a:ext>
              </a:extLst>
            </p:cNvPr>
            <p:cNvSpPr/>
            <p:nvPr/>
          </p:nvSpPr>
          <p:spPr>
            <a:xfrm>
              <a:off x="5353779" y="4122636"/>
              <a:ext cx="428750" cy="428750"/>
            </a:xfrm>
            <a:prstGeom prst="ellipse">
              <a:avLst/>
            </a:prstGeom>
            <a:solidFill>
              <a:srgbClr val="FF0000"/>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椭圆 49">
              <a:extLst>
                <a:ext uri="{FF2B5EF4-FFF2-40B4-BE49-F238E27FC236}">
                  <a16:creationId xmlns:a16="http://schemas.microsoft.com/office/drawing/2014/main" id="{32848CB0-596F-4DEE-A093-A97233389BF5}"/>
                </a:ext>
              </a:extLst>
            </p:cNvPr>
            <p:cNvSpPr/>
            <p:nvPr/>
          </p:nvSpPr>
          <p:spPr>
            <a:xfrm>
              <a:off x="3070022" y="5491921"/>
              <a:ext cx="428750" cy="428750"/>
            </a:xfrm>
            <a:prstGeom prst="ellipse">
              <a:avLst/>
            </a:prstGeom>
            <a:solidFill>
              <a:srgbClr val="00B050"/>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1" name="直接箭头连接符 50">
              <a:extLst>
                <a:ext uri="{FF2B5EF4-FFF2-40B4-BE49-F238E27FC236}">
                  <a16:creationId xmlns:a16="http://schemas.microsoft.com/office/drawing/2014/main" id="{2D29DBFC-FF06-45C5-9C8E-22F32B52BE79}"/>
                </a:ext>
              </a:extLst>
            </p:cNvPr>
            <p:cNvCxnSpPr>
              <a:cxnSpLocks/>
              <a:stCxn id="47" idx="6"/>
              <a:endCxn id="48" idx="2"/>
            </p:cNvCxnSpPr>
            <p:nvPr/>
          </p:nvCxnSpPr>
          <p:spPr>
            <a:xfrm>
              <a:off x="1814600" y="4337011"/>
              <a:ext cx="140700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直接箭头连接符 51">
              <a:extLst>
                <a:ext uri="{FF2B5EF4-FFF2-40B4-BE49-F238E27FC236}">
                  <a16:creationId xmlns:a16="http://schemas.microsoft.com/office/drawing/2014/main" id="{00E62D57-CFBE-4879-873E-3611A5AB01C9}"/>
                </a:ext>
              </a:extLst>
            </p:cNvPr>
            <p:cNvCxnSpPr>
              <a:cxnSpLocks/>
              <a:stCxn id="48" idx="6"/>
              <a:endCxn id="49" idx="2"/>
            </p:cNvCxnSpPr>
            <p:nvPr/>
          </p:nvCxnSpPr>
          <p:spPr>
            <a:xfrm>
              <a:off x="3650359" y="4337011"/>
              <a:ext cx="170342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直接箭头连接符 52">
              <a:extLst>
                <a:ext uri="{FF2B5EF4-FFF2-40B4-BE49-F238E27FC236}">
                  <a16:creationId xmlns:a16="http://schemas.microsoft.com/office/drawing/2014/main" id="{3F86909D-9BC4-4B12-A3E3-31DC0B145B3A}"/>
                </a:ext>
              </a:extLst>
            </p:cNvPr>
            <p:cNvCxnSpPr>
              <a:cxnSpLocks/>
              <a:stCxn id="47" idx="5"/>
              <a:endCxn id="50" idx="1"/>
            </p:cNvCxnSpPr>
            <p:nvPr/>
          </p:nvCxnSpPr>
          <p:spPr>
            <a:xfrm>
              <a:off x="1751812" y="4488597"/>
              <a:ext cx="1380999" cy="106611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直接箭头连接符 53">
              <a:extLst>
                <a:ext uri="{FF2B5EF4-FFF2-40B4-BE49-F238E27FC236}">
                  <a16:creationId xmlns:a16="http://schemas.microsoft.com/office/drawing/2014/main" id="{115AA395-BA70-46BD-961A-562E7307C2F0}"/>
                </a:ext>
              </a:extLst>
            </p:cNvPr>
            <p:cNvCxnSpPr>
              <a:cxnSpLocks/>
              <a:stCxn id="48" idx="4"/>
              <a:endCxn id="50" idx="7"/>
            </p:cNvCxnSpPr>
            <p:nvPr/>
          </p:nvCxnSpPr>
          <p:spPr>
            <a:xfrm flipH="1">
              <a:off x="3435984" y="4551386"/>
              <a:ext cx="1" cy="100332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直接箭头连接符 54">
              <a:extLst>
                <a:ext uri="{FF2B5EF4-FFF2-40B4-BE49-F238E27FC236}">
                  <a16:creationId xmlns:a16="http://schemas.microsoft.com/office/drawing/2014/main" id="{2711ECC9-2382-4FB5-BFF9-C25B7F8F4146}"/>
                </a:ext>
              </a:extLst>
            </p:cNvPr>
            <p:cNvCxnSpPr>
              <a:cxnSpLocks/>
              <a:stCxn id="49" idx="3"/>
              <a:endCxn id="50" idx="6"/>
            </p:cNvCxnSpPr>
            <p:nvPr/>
          </p:nvCxnSpPr>
          <p:spPr>
            <a:xfrm flipH="1">
              <a:off x="3498772" y="4488597"/>
              <a:ext cx="1917796" cy="121769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直接连接符 55">
              <a:extLst>
                <a:ext uri="{FF2B5EF4-FFF2-40B4-BE49-F238E27FC236}">
                  <a16:creationId xmlns:a16="http://schemas.microsoft.com/office/drawing/2014/main" id="{5EF5D3F6-1F46-4CC3-8558-726FA3DD45DC}"/>
                </a:ext>
              </a:extLst>
            </p:cNvPr>
            <p:cNvCxnSpPr>
              <a:endCxn id="47" idx="2"/>
            </p:cNvCxnSpPr>
            <p:nvPr/>
          </p:nvCxnSpPr>
          <p:spPr>
            <a:xfrm>
              <a:off x="967244" y="4337011"/>
              <a:ext cx="41860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文本框 56">
                  <a:extLst>
                    <a:ext uri="{FF2B5EF4-FFF2-40B4-BE49-F238E27FC236}">
                      <a16:creationId xmlns:a16="http://schemas.microsoft.com/office/drawing/2014/main" id="{3A2AD821-3DD7-41EF-A735-543A33921285}"/>
                    </a:ext>
                  </a:extLst>
                </p:cNvPr>
                <p:cNvSpPr txBox="1"/>
                <p:nvPr/>
              </p:nvSpPr>
              <p:spPr>
                <a:xfrm>
                  <a:off x="260144" y="3857343"/>
                  <a:ext cx="953107"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600" b="1" i="1" smtClean="0">
                                <a:latin typeface="Cambria Math" panose="02040503050406030204" pitchFamily="18" charset="0"/>
                              </a:rPr>
                            </m:ctrlPr>
                          </m:sSubPr>
                          <m:e>
                            <m:r>
                              <a:rPr lang="en-US" altLang="zh-CN" sz="1600" b="1" i="1" smtClean="0">
                                <a:latin typeface="Cambria Math" panose="02040503050406030204" pitchFamily="18" charset="0"/>
                              </a:rPr>
                              <m:t>𝒖</m:t>
                            </m:r>
                          </m:e>
                          <m:sub>
                            <m:r>
                              <a:rPr lang="en-US" altLang="zh-CN" sz="1600" b="1" i="1" smtClean="0">
                                <a:latin typeface="Cambria Math" panose="02040503050406030204" pitchFamily="18" charset="0"/>
                              </a:rPr>
                              <m:t>𝟎</m:t>
                            </m:r>
                          </m:sub>
                        </m:sSub>
                        <m:r>
                          <a:rPr lang="en-US" altLang="zh-CN" sz="1600" b="1" i="1" smtClean="0">
                            <a:latin typeface="Cambria Math" panose="02040503050406030204" pitchFamily="18" charset="0"/>
                          </a:rPr>
                          <m:t>=−</m:t>
                        </m:r>
                        <m:r>
                          <a:rPr lang="en-US" altLang="zh-CN" sz="1600" b="1" i="1" smtClean="0">
                            <a:latin typeface="Cambria Math" panose="02040503050406030204" pitchFamily="18" charset="0"/>
                          </a:rPr>
                          <m:t>𝟐</m:t>
                        </m:r>
                      </m:oMath>
                    </m:oMathPara>
                  </a14:m>
                  <a:endParaRPr lang="en-US" sz="1600" b="1" dirty="0"/>
                </a:p>
              </p:txBody>
            </p:sp>
          </mc:Choice>
          <mc:Fallback xmlns="">
            <p:sp>
              <p:nvSpPr>
                <p:cNvPr id="57" name="文本框 56">
                  <a:extLst>
                    <a:ext uri="{FF2B5EF4-FFF2-40B4-BE49-F238E27FC236}">
                      <a16:creationId xmlns:a16="http://schemas.microsoft.com/office/drawing/2014/main" id="{3A2AD821-3DD7-41EF-A735-543A33921285}"/>
                    </a:ext>
                  </a:extLst>
                </p:cNvPr>
                <p:cNvSpPr txBox="1">
                  <a:spLocks noRot="1" noChangeAspect="1" noMove="1" noResize="1" noEditPoints="1" noAdjustHandles="1" noChangeArrowheads="1" noChangeShapeType="1" noTextEdit="1"/>
                </p:cNvSpPr>
                <p:nvPr/>
              </p:nvSpPr>
              <p:spPr>
                <a:xfrm>
                  <a:off x="260144" y="3857343"/>
                  <a:ext cx="953107" cy="338554"/>
                </a:xfrm>
                <a:prstGeom prst="rect">
                  <a:avLst/>
                </a:prstGeom>
                <a:blipFill>
                  <a:blip r:embed="rId3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文本框 57">
                  <a:extLst>
                    <a:ext uri="{FF2B5EF4-FFF2-40B4-BE49-F238E27FC236}">
                      <a16:creationId xmlns:a16="http://schemas.microsoft.com/office/drawing/2014/main" id="{1C64A32D-CFE8-402A-B95D-CC0BE28B1DAE}"/>
                    </a:ext>
                  </a:extLst>
                </p:cNvPr>
                <p:cNvSpPr txBox="1"/>
                <p:nvPr/>
              </p:nvSpPr>
              <p:spPr>
                <a:xfrm>
                  <a:off x="3805777" y="3913478"/>
                  <a:ext cx="1173155"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600" b="1" i="1" smtClean="0">
                                <a:latin typeface="Cambria Math" panose="02040503050406030204" pitchFamily="18" charset="0"/>
                              </a:rPr>
                            </m:ctrlPr>
                          </m:sSubPr>
                          <m:e>
                            <m:r>
                              <a:rPr lang="en-US" altLang="zh-CN" sz="1600" b="1" i="1" smtClean="0">
                                <a:latin typeface="Cambria Math" panose="02040503050406030204" pitchFamily="18" charset="0"/>
                              </a:rPr>
                              <m:t>𝒖</m:t>
                            </m:r>
                          </m:e>
                          <m:sub>
                            <m:r>
                              <a:rPr lang="en-US" altLang="zh-CN" sz="1600" b="1" i="1" smtClean="0">
                                <a:latin typeface="Cambria Math" panose="02040503050406030204" pitchFamily="18" charset="0"/>
                              </a:rPr>
                              <m:t>𝟏𝟐</m:t>
                            </m:r>
                          </m:sub>
                        </m:sSub>
                        <m:r>
                          <a:rPr lang="en-US" altLang="zh-CN" sz="1600" b="1" i="1" smtClean="0">
                            <a:latin typeface="Cambria Math" panose="02040503050406030204" pitchFamily="18" charset="0"/>
                          </a:rPr>
                          <m:t>=−</m:t>
                        </m:r>
                        <m:r>
                          <a:rPr lang="en-US" altLang="zh-CN" sz="1600" b="1" i="1" smtClean="0">
                            <a:latin typeface="Cambria Math" panose="02040503050406030204" pitchFamily="18" charset="0"/>
                          </a:rPr>
                          <m:t>𝟑</m:t>
                        </m:r>
                      </m:oMath>
                    </m:oMathPara>
                  </a14:m>
                  <a:endParaRPr lang="en-US" sz="1600" b="1" dirty="0"/>
                </a:p>
              </p:txBody>
            </p:sp>
          </mc:Choice>
          <mc:Fallback xmlns="">
            <p:sp>
              <p:nvSpPr>
                <p:cNvPr id="58" name="文本框 57">
                  <a:extLst>
                    <a:ext uri="{FF2B5EF4-FFF2-40B4-BE49-F238E27FC236}">
                      <a16:creationId xmlns:a16="http://schemas.microsoft.com/office/drawing/2014/main" id="{1C64A32D-CFE8-402A-B95D-CC0BE28B1DAE}"/>
                    </a:ext>
                  </a:extLst>
                </p:cNvPr>
                <p:cNvSpPr txBox="1">
                  <a:spLocks noRot="1" noChangeAspect="1" noMove="1" noResize="1" noEditPoints="1" noAdjustHandles="1" noChangeArrowheads="1" noChangeShapeType="1" noTextEdit="1"/>
                </p:cNvSpPr>
                <p:nvPr/>
              </p:nvSpPr>
              <p:spPr>
                <a:xfrm>
                  <a:off x="3805777" y="3913478"/>
                  <a:ext cx="1173155" cy="338554"/>
                </a:xfrm>
                <a:prstGeom prst="rect">
                  <a:avLst/>
                </a:prstGeom>
                <a:blipFill>
                  <a:blip r:embed="rId31"/>
                  <a:stretch>
                    <a:fillRect/>
                  </a:stretch>
                </a:blipFill>
              </p:spPr>
              <p:txBody>
                <a:bodyPr/>
                <a:lstStyle/>
                <a:p>
                  <a:r>
                    <a:rPr lang="en-US">
                      <a:noFill/>
                    </a:rPr>
                    <a:t> </a:t>
                  </a:r>
                </a:p>
              </p:txBody>
            </p:sp>
          </mc:Fallback>
        </mc:AlternateContent>
      </p:grpSp>
      <p:grpSp>
        <p:nvGrpSpPr>
          <p:cNvPr id="36" name="组合 2">
            <a:extLst>
              <a:ext uri="{FF2B5EF4-FFF2-40B4-BE49-F238E27FC236}">
                <a16:creationId xmlns:a16="http://schemas.microsoft.com/office/drawing/2014/main" id="{80DFF06D-ECEA-4FF3-9468-E5D9A358C8BB}"/>
              </a:ext>
            </a:extLst>
          </p:cNvPr>
          <p:cNvGrpSpPr/>
          <p:nvPr/>
        </p:nvGrpSpPr>
        <p:grpSpPr>
          <a:xfrm>
            <a:off x="7546364" y="3037297"/>
            <a:ext cx="4038418" cy="2926086"/>
            <a:chOff x="7520684" y="3147265"/>
            <a:chExt cx="4038418" cy="2926086"/>
          </a:xfrm>
        </p:grpSpPr>
        <mc:AlternateContent xmlns:mc="http://schemas.openxmlformats.org/markup-compatibility/2006" xmlns:a14="http://schemas.microsoft.com/office/drawing/2010/main">
          <mc:Choice Requires="a14">
            <p:sp>
              <p:nvSpPr>
                <p:cNvPr id="59" name="文本框 15">
                  <a:extLst>
                    <a:ext uri="{FF2B5EF4-FFF2-40B4-BE49-F238E27FC236}">
                      <a16:creationId xmlns:a16="http://schemas.microsoft.com/office/drawing/2014/main" id="{6CEEE7DD-C855-4D74-8213-DE15F3763237}"/>
                    </a:ext>
                  </a:extLst>
                </p:cNvPr>
                <p:cNvSpPr txBox="1"/>
                <p:nvPr/>
              </p:nvSpPr>
              <p:spPr>
                <a:xfrm>
                  <a:off x="7520684" y="3147265"/>
                  <a:ext cx="3866133"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𝒖</m:t>
                            </m:r>
                          </m:e>
                          <m:sub>
                            <m:r>
                              <a:rPr lang="en-US" altLang="zh-CN" sz="2400" b="1" i="1" smtClean="0">
                                <a:latin typeface="Cambria Math" panose="02040503050406030204" pitchFamily="18" charset="0"/>
                              </a:rPr>
                              <m:t>𝟎𝟏</m:t>
                            </m:r>
                          </m:sub>
                        </m:sSub>
                        <m:r>
                          <a:rPr lang="en-US" altLang="zh-CN" sz="2400" b="1" i="1" smtClean="0">
                            <a:latin typeface="Cambria Math" panose="02040503050406030204" pitchFamily="18" charset="0"/>
                          </a:rPr>
                          <m:t>: </m:t>
                        </m:r>
                        <m:sSub>
                          <m:sSubPr>
                            <m:ctrlPr>
                              <a:rPr lang="en-US" altLang="zh-CN" sz="2400" b="1" i="1" smtClean="0">
                                <a:latin typeface="Cambria Math" panose="02040503050406030204" pitchFamily="18" charset="0"/>
                              </a:rPr>
                            </m:ctrlPr>
                          </m:sSubPr>
                          <m:e>
                            <m:r>
                              <a:rPr lang="en-US" altLang="zh-CN" sz="2400" b="1" i="1">
                                <a:latin typeface="Cambria Math" panose="02040503050406030204" pitchFamily="18" charset="0"/>
                              </a:rPr>
                              <m:t>𝒙</m:t>
                            </m:r>
                          </m:e>
                          <m:sub>
                            <m:r>
                              <a:rPr lang="en-US" altLang="zh-CN" sz="2400" b="1" i="1">
                                <a:latin typeface="Cambria Math" panose="02040503050406030204" pitchFamily="18" charset="0"/>
                              </a:rPr>
                              <m:t>𝟏</m:t>
                            </m:r>
                          </m:sub>
                        </m:sSub>
                        <m:r>
                          <a:rPr lang="en-US" altLang="zh-CN" sz="2400" b="0" i="1" smtClean="0">
                            <a:latin typeface="Cambria Math" panose="02040503050406030204" pitchFamily="18" charset="0"/>
                          </a:rPr>
                          <m:t>−</m:t>
                        </m:r>
                        <m:sSub>
                          <m:sSubPr>
                            <m:ctrlPr>
                              <a:rPr lang="en-US" altLang="zh-CN" sz="2400" b="1" i="1">
                                <a:latin typeface="Cambria Math" panose="02040503050406030204" pitchFamily="18" charset="0"/>
                              </a:rPr>
                            </m:ctrlPr>
                          </m:sSubPr>
                          <m:e>
                            <m:r>
                              <a:rPr lang="en-US" altLang="zh-CN" sz="2400" b="1" i="1">
                                <a:latin typeface="Cambria Math" panose="02040503050406030204" pitchFamily="18" charset="0"/>
                              </a:rPr>
                              <m:t>𝒙</m:t>
                            </m:r>
                          </m:e>
                          <m:sub>
                            <m:r>
                              <a:rPr lang="en-US" altLang="zh-CN" sz="2400" b="1" i="1">
                                <a:latin typeface="Cambria Math" panose="02040503050406030204" pitchFamily="18" charset="0"/>
                              </a:rPr>
                              <m:t>𝟎</m:t>
                            </m:r>
                          </m:sub>
                        </m:sSub>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𝟏𝟎</m:t>
                        </m:r>
                      </m:oMath>
                    </m:oMathPara>
                  </a14:m>
                  <a:endParaRPr lang="en-US" sz="2400" b="1" dirty="0"/>
                </a:p>
              </p:txBody>
            </p:sp>
          </mc:Choice>
          <mc:Fallback xmlns="">
            <p:sp>
              <p:nvSpPr>
                <p:cNvPr id="59" name="文本框 15">
                  <a:extLst>
                    <a:ext uri="{FF2B5EF4-FFF2-40B4-BE49-F238E27FC236}">
                      <a16:creationId xmlns:a16="http://schemas.microsoft.com/office/drawing/2014/main" id="{6CEEE7DD-C855-4D74-8213-DE15F3763237}"/>
                    </a:ext>
                  </a:extLst>
                </p:cNvPr>
                <p:cNvSpPr txBox="1">
                  <a:spLocks noRot="1" noChangeAspect="1" noMove="1" noResize="1" noEditPoints="1" noAdjustHandles="1" noChangeArrowheads="1" noChangeShapeType="1" noTextEdit="1"/>
                </p:cNvSpPr>
                <p:nvPr/>
              </p:nvSpPr>
              <p:spPr>
                <a:xfrm>
                  <a:off x="7520684" y="3147265"/>
                  <a:ext cx="3866133" cy="461665"/>
                </a:xfrm>
                <a:prstGeom prst="rect">
                  <a:avLst/>
                </a:prstGeom>
                <a:blipFill>
                  <a:blip r:embed="rId32"/>
                  <a:stretch>
                    <a:fillRect b="-26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文本框 16">
                  <a:extLst>
                    <a:ext uri="{FF2B5EF4-FFF2-40B4-BE49-F238E27FC236}">
                      <a16:creationId xmlns:a16="http://schemas.microsoft.com/office/drawing/2014/main" id="{B87EC476-A0DE-4217-8112-AC1024743CDE}"/>
                    </a:ext>
                  </a:extLst>
                </p:cNvPr>
                <p:cNvSpPr txBox="1"/>
                <p:nvPr/>
              </p:nvSpPr>
              <p:spPr>
                <a:xfrm>
                  <a:off x="7879785" y="3629772"/>
                  <a:ext cx="3147932"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𝒖</m:t>
                            </m:r>
                          </m:e>
                          <m:sub>
                            <m:r>
                              <a:rPr lang="en-US" altLang="zh-CN" sz="2400" b="1" i="1" smtClean="0">
                                <a:latin typeface="Cambria Math" panose="02040503050406030204" pitchFamily="18" charset="0"/>
                              </a:rPr>
                              <m:t>𝟏𝟐</m:t>
                            </m:r>
                          </m:sub>
                        </m:sSub>
                        <m:r>
                          <a:rPr lang="en-US" altLang="zh-CN" sz="2400" b="1" i="1" smtClean="0">
                            <a:latin typeface="Cambria Math" panose="02040503050406030204" pitchFamily="18" charset="0"/>
                          </a:rPr>
                          <m:t>: </m:t>
                        </m:r>
                        <m:sSub>
                          <m:sSubPr>
                            <m:ctrlPr>
                              <a:rPr lang="en-US" altLang="zh-CN" sz="2400" b="1" i="1" smtClean="0">
                                <a:latin typeface="Cambria Math" panose="02040503050406030204" pitchFamily="18" charset="0"/>
                              </a:rPr>
                            </m:ctrlPr>
                          </m:sSubPr>
                          <m:e>
                            <m:r>
                              <a:rPr lang="en-US" altLang="zh-CN" sz="2400" b="1" i="1">
                                <a:latin typeface="Cambria Math" panose="02040503050406030204" pitchFamily="18" charset="0"/>
                              </a:rPr>
                              <m:t>𝒙</m:t>
                            </m:r>
                          </m:e>
                          <m:sub>
                            <m:r>
                              <a:rPr lang="en-US" altLang="zh-CN" sz="2400" b="1" i="1" smtClean="0">
                                <a:latin typeface="Cambria Math" panose="02040503050406030204" pitchFamily="18" charset="0"/>
                              </a:rPr>
                              <m:t>𝟐</m:t>
                            </m:r>
                          </m:sub>
                        </m:sSub>
                        <m:r>
                          <a:rPr lang="en-US" altLang="zh-CN" sz="2400" b="0" i="1" smtClean="0">
                            <a:latin typeface="Cambria Math" panose="02040503050406030204" pitchFamily="18" charset="0"/>
                          </a:rPr>
                          <m:t>−</m:t>
                        </m:r>
                        <m:sSub>
                          <m:sSubPr>
                            <m:ctrlPr>
                              <a:rPr lang="en-US" altLang="zh-CN" sz="2400" b="1" i="1">
                                <a:latin typeface="Cambria Math" panose="02040503050406030204" pitchFamily="18" charset="0"/>
                              </a:rPr>
                            </m:ctrlPr>
                          </m:sSubPr>
                          <m:e>
                            <m:r>
                              <a:rPr lang="en-US" altLang="zh-CN" sz="2400" b="1" i="1">
                                <a:latin typeface="Cambria Math" panose="02040503050406030204" pitchFamily="18" charset="0"/>
                              </a:rPr>
                              <m:t>𝒙</m:t>
                            </m:r>
                          </m:e>
                          <m:sub>
                            <m:r>
                              <a:rPr lang="en-US" altLang="zh-CN" sz="2400" b="1" i="1" smtClean="0">
                                <a:latin typeface="Cambria Math" panose="02040503050406030204" pitchFamily="18" charset="0"/>
                              </a:rPr>
                              <m:t>𝟏</m:t>
                            </m:r>
                          </m:sub>
                        </m:sSub>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𝟑</m:t>
                        </m:r>
                      </m:oMath>
                    </m:oMathPara>
                  </a14:m>
                  <a:endParaRPr lang="en-US" sz="2400" b="1" dirty="0"/>
                </a:p>
              </p:txBody>
            </p:sp>
          </mc:Choice>
          <mc:Fallback xmlns="">
            <p:sp>
              <p:nvSpPr>
                <p:cNvPr id="60" name="文本框 16">
                  <a:extLst>
                    <a:ext uri="{FF2B5EF4-FFF2-40B4-BE49-F238E27FC236}">
                      <a16:creationId xmlns:a16="http://schemas.microsoft.com/office/drawing/2014/main" id="{B87EC476-A0DE-4217-8112-AC1024743CDE}"/>
                    </a:ext>
                  </a:extLst>
                </p:cNvPr>
                <p:cNvSpPr txBox="1">
                  <a:spLocks noRot="1" noChangeAspect="1" noMove="1" noResize="1" noEditPoints="1" noAdjustHandles="1" noChangeArrowheads="1" noChangeShapeType="1" noTextEdit="1"/>
                </p:cNvSpPr>
                <p:nvPr/>
              </p:nvSpPr>
              <p:spPr>
                <a:xfrm>
                  <a:off x="7879785" y="3629772"/>
                  <a:ext cx="3147932" cy="461665"/>
                </a:xfrm>
                <a:prstGeom prst="rect">
                  <a:avLst/>
                </a:prstGeom>
                <a:blipFill>
                  <a:blip r:embed="rId33"/>
                  <a:stretch>
                    <a:fillRect b="-26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文本框 17">
                  <a:extLst>
                    <a:ext uri="{FF2B5EF4-FFF2-40B4-BE49-F238E27FC236}">
                      <a16:creationId xmlns:a16="http://schemas.microsoft.com/office/drawing/2014/main" id="{A1D51A23-8260-4E0B-A571-8AEF4D7FEE0A}"/>
                    </a:ext>
                  </a:extLst>
                </p:cNvPr>
                <p:cNvSpPr txBox="1"/>
                <p:nvPr/>
              </p:nvSpPr>
              <p:spPr>
                <a:xfrm>
                  <a:off x="7692969" y="4101858"/>
                  <a:ext cx="3866133"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𝒎</m:t>
                            </m:r>
                          </m:e>
                          <m:sub>
                            <m:r>
                              <a:rPr lang="en-US" altLang="zh-CN" sz="2400" b="1" i="1" smtClean="0">
                                <a:latin typeface="Cambria Math" panose="02040503050406030204" pitchFamily="18" charset="0"/>
                              </a:rPr>
                              <m:t>𝟎𝟎</m:t>
                            </m:r>
                          </m:sub>
                        </m:sSub>
                        <m:r>
                          <a:rPr lang="en-US" altLang="zh-CN" sz="2400" b="1" i="1" smtClean="0">
                            <a:latin typeface="Cambria Math" panose="02040503050406030204" pitchFamily="18" charset="0"/>
                          </a:rPr>
                          <m:t>: </m:t>
                        </m:r>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𝒍</m:t>
                            </m:r>
                          </m:e>
                          <m:sub>
                            <m:r>
                              <a:rPr lang="en-US" altLang="zh-CN" sz="2400" b="1" i="1" smtClean="0">
                                <a:latin typeface="Cambria Math" panose="02040503050406030204" pitchFamily="18" charset="0"/>
                              </a:rPr>
                              <m:t>𝟎</m:t>
                            </m:r>
                          </m:sub>
                        </m:sSub>
                        <m:r>
                          <a:rPr lang="en-US" altLang="zh-CN" sz="2400" i="1">
                            <a:latin typeface="Cambria Math" panose="02040503050406030204" pitchFamily="18" charset="0"/>
                          </a:rPr>
                          <m:t>−</m:t>
                        </m:r>
                        <m:sSub>
                          <m:sSubPr>
                            <m:ctrlPr>
                              <a:rPr lang="en-US" altLang="zh-CN" sz="2400" b="1" i="1">
                                <a:latin typeface="Cambria Math" panose="02040503050406030204" pitchFamily="18" charset="0"/>
                              </a:rPr>
                            </m:ctrlPr>
                          </m:sSubPr>
                          <m:e>
                            <m:r>
                              <a:rPr lang="en-US" altLang="zh-CN" sz="2400" b="1" i="1">
                                <a:latin typeface="Cambria Math" panose="02040503050406030204" pitchFamily="18" charset="0"/>
                              </a:rPr>
                              <m:t>𝒙</m:t>
                            </m:r>
                          </m:e>
                          <m:sub>
                            <m:r>
                              <a:rPr lang="en-US" altLang="zh-CN" sz="2400" b="1" i="1">
                                <a:latin typeface="Cambria Math" panose="02040503050406030204" pitchFamily="18" charset="0"/>
                              </a:rPr>
                              <m:t>𝟎</m:t>
                            </m:r>
                          </m:sub>
                        </m:sSub>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𝟏𝟓</m:t>
                        </m:r>
                      </m:oMath>
                    </m:oMathPara>
                  </a14:m>
                  <a:endParaRPr lang="en-US" sz="2400" b="1" dirty="0"/>
                </a:p>
              </p:txBody>
            </p:sp>
          </mc:Choice>
          <mc:Fallback xmlns="">
            <p:sp>
              <p:nvSpPr>
                <p:cNvPr id="61" name="文本框 17">
                  <a:extLst>
                    <a:ext uri="{FF2B5EF4-FFF2-40B4-BE49-F238E27FC236}">
                      <a16:creationId xmlns:a16="http://schemas.microsoft.com/office/drawing/2014/main" id="{A1D51A23-8260-4E0B-A571-8AEF4D7FEE0A}"/>
                    </a:ext>
                  </a:extLst>
                </p:cNvPr>
                <p:cNvSpPr txBox="1">
                  <a:spLocks noRot="1" noChangeAspect="1" noMove="1" noResize="1" noEditPoints="1" noAdjustHandles="1" noChangeArrowheads="1" noChangeShapeType="1" noTextEdit="1"/>
                </p:cNvSpPr>
                <p:nvPr/>
              </p:nvSpPr>
              <p:spPr>
                <a:xfrm>
                  <a:off x="7692969" y="4101858"/>
                  <a:ext cx="3866133" cy="461665"/>
                </a:xfrm>
                <a:prstGeom prst="rect">
                  <a:avLst/>
                </a:prstGeom>
                <a:blipFill>
                  <a:blip r:embed="rId34"/>
                  <a:stretch>
                    <a:fillRect b="-13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2" name="文本框 18">
                  <a:extLst>
                    <a:ext uri="{FF2B5EF4-FFF2-40B4-BE49-F238E27FC236}">
                      <a16:creationId xmlns:a16="http://schemas.microsoft.com/office/drawing/2014/main" id="{66775025-138A-4DDC-8F14-59D8C5D38A59}"/>
                    </a:ext>
                  </a:extLst>
                </p:cNvPr>
                <p:cNvSpPr txBox="1"/>
                <p:nvPr/>
              </p:nvSpPr>
              <p:spPr>
                <a:xfrm>
                  <a:off x="7863526" y="4573944"/>
                  <a:ext cx="3271063"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𝒎</m:t>
                            </m:r>
                          </m:e>
                          <m:sub>
                            <m:r>
                              <a:rPr lang="en-US" altLang="zh-CN" sz="2400" b="1" i="1" smtClean="0">
                                <a:latin typeface="Cambria Math" panose="02040503050406030204" pitchFamily="18" charset="0"/>
                              </a:rPr>
                              <m:t>𝟏𝟎</m:t>
                            </m:r>
                          </m:sub>
                        </m:sSub>
                        <m:r>
                          <a:rPr lang="en-US" altLang="zh-CN" sz="2400" b="1" i="1" smtClean="0">
                            <a:latin typeface="Cambria Math" panose="02040503050406030204" pitchFamily="18" charset="0"/>
                          </a:rPr>
                          <m:t>: </m:t>
                        </m:r>
                        <m:sSub>
                          <m:sSubPr>
                            <m:ctrlPr>
                              <a:rPr lang="en-US" altLang="zh-CN" sz="2400" b="1" i="1">
                                <a:latin typeface="Cambria Math" panose="02040503050406030204" pitchFamily="18" charset="0"/>
                              </a:rPr>
                            </m:ctrlPr>
                          </m:sSubPr>
                          <m:e>
                            <m:r>
                              <a:rPr lang="en-US" altLang="zh-CN" sz="2400" b="1" i="1">
                                <a:latin typeface="Cambria Math" panose="02040503050406030204" pitchFamily="18" charset="0"/>
                              </a:rPr>
                              <m:t>𝒍</m:t>
                            </m:r>
                          </m:e>
                          <m:sub>
                            <m:r>
                              <a:rPr lang="en-US" altLang="zh-CN" sz="2400" b="1" i="1">
                                <a:latin typeface="Cambria Math" panose="02040503050406030204" pitchFamily="18" charset="0"/>
                              </a:rPr>
                              <m:t>𝟎</m:t>
                            </m:r>
                          </m:sub>
                        </m:sSub>
                        <m:r>
                          <a:rPr lang="en-US" altLang="zh-CN" sz="2400" i="1">
                            <a:latin typeface="Cambria Math" panose="02040503050406030204" pitchFamily="18" charset="0"/>
                          </a:rPr>
                          <m:t>−</m:t>
                        </m:r>
                        <m:sSub>
                          <m:sSubPr>
                            <m:ctrlPr>
                              <a:rPr lang="en-US" altLang="zh-CN" sz="2400" b="1" i="1">
                                <a:latin typeface="Cambria Math" panose="02040503050406030204" pitchFamily="18" charset="0"/>
                              </a:rPr>
                            </m:ctrlPr>
                          </m:sSubPr>
                          <m:e>
                            <m:r>
                              <a:rPr lang="en-US" altLang="zh-CN" sz="2400" b="1" i="1">
                                <a:latin typeface="Cambria Math" panose="02040503050406030204" pitchFamily="18" charset="0"/>
                              </a:rPr>
                              <m:t>𝒙</m:t>
                            </m:r>
                          </m:e>
                          <m:sub>
                            <m:r>
                              <a:rPr lang="en-US" altLang="zh-CN" sz="2400" b="1" i="1" smtClean="0">
                                <a:latin typeface="Cambria Math" panose="02040503050406030204" pitchFamily="18" charset="0"/>
                              </a:rPr>
                              <m:t>𝟏</m:t>
                            </m:r>
                          </m:sub>
                        </m:sSub>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𝟓</m:t>
                        </m:r>
                      </m:oMath>
                    </m:oMathPara>
                  </a14:m>
                  <a:endParaRPr lang="en-US" sz="2400" b="1" dirty="0"/>
                </a:p>
              </p:txBody>
            </p:sp>
          </mc:Choice>
          <mc:Fallback xmlns="">
            <p:sp>
              <p:nvSpPr>
                <p:cNvPr id="62" name="文本框 18">
                  <a:extLst>
                    <a:ext uri="{FF2B5EF4-FFF2-40B4-BE49-F238E27FC236}">
                      <a16:creationId xmlns:a16="http://schemas.microsoft.com/office/drawing/2014/main" id="{66775025-138A-4DDC-8F14-59D8C5D38A59}"/>
                    </a:ext>
                  </a:extLst>
                </p:cNvPr>
                <p:cNvSpPr txBox="1">
                  <a:spLocks noRot="1" noChangeAspect="1" noMove="1" noResize="1" noEditPoints="1" noAdjustHandles="1" noChangeArrowheads="1" noChangeShapeType="1" noTextEdit="1"/>
                </p:cNvSpPr>
                <p:nvPr/>
              </p:nvSpPr>
              <p:spPr>
                <a:xfrm>
                  <a:off x="7863526" y="4573944"/>
                  <a:ext cx="3271063" cy="461665"/>
                </a:xfrm>
                <a:prstGeom prst="rect">
                  <a:avLst/>
                </a:prstGeom>
                <a:blipFill>
                  <a:blip r:embed="rId35"/>
                  <a:stretch>
                    <a:fillRect b="-26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3" name="文本框 24">
                  <a:extLst>
                    <a:ext uri="{FF2B5EF4-FFF2-40B4-BE49-F238E27FC236}">
                      <a16:creationId xmlns:a16="http://schemas.microsoft.com/office/drawing/2014/main" id="{A6771814-6959-48F0-9FD2-A88F2EC4D919}"/>
                    </a:ext>
                  </a:extLst>
                </p:cNvPr>
                <p:cNvSpPr txBox="1"/>
                <p:nvPr/>
              </p:nvSpPr>
              <p:spPr>
                <a:xfrm>
                  <a:off x="8115755" y="5046030"/>
                  <a:ext cx="3271062" cy="461665"/>
                </a:xfrm>
                <a:prstGeom prst="rect">
                  <a:avLst/>
                </a:prstGeom>
                <a:noFill/>
              </p:spPr>
              <p:txBody>
                <a:bodyPr wrap="square" rtlCol="0">
                  <a:spAutoFit/>
                </a:bodyPr>
                <a:lstStyle/>
                <a:p>
                  <a14:m>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𝒎</m:t>
                          </m:r>
                        </m:e>
                        <m:sub>
                          <m:r>
                            <a:rPr lang="en-US" altLang="zh-CN" sz="2400" b="1" i="1" smtClean="0">
                              <a:latin typeface="Cambria Math" panose="02040503050406030204" pitchFamily="18" charset="0"/>
                            </a:rPr>
                            <m:t>𝟐𝟎</m:t>
                          </m:r>
                        </m:sub>
                      </m:sSub>
                      <m:r>
                        <a:rPr lang="en-US" altLang="zh-CN" sz="2400" b="1" i="1" smtClean="0">
                          <a:latin typeface="Cambria Math" panose="02040503050406030204" pitchFamily="18" charset="0"/>
                        </a:rPr>
                        <m:t>: </m:t>
                      </m:r>
                      <m:sSub>
                        <m:sSubPr>
                          <m:ctrlPr>
                            <a:rPr lang="en-US" altLang="zh-CN" sz="2400" b="1" i="1">
                              <a:latin typeface="Cambria Math" panose="02040503050406030204" pitchFamily="18" charset="0"/>
                            </a:rPr>
                          </m:ctrlPr>
                        </m:sSubPr>
                        <m:e>
                          <m:r>
                            <a:rPr lang="en-US" altLang="zh-CN" sz="2400" b="1" i="1">
                              <a:latin typeface="Cambria Math" panose="02040503050406030204" pitchFamily="18" charset="0"/>
                            </a:rPr>
                            <m:t>𝒍</m:t>
                          </m:r>
                        </m:e>
                        <m:sub>
                          <m:r>
                            <a:rPr lang="en-US" altLang="zh-CN" sz="2400" b="1" i="1">
                              <a:latin typeface="Cambria Math" panose="02040503050406030204" pitchFamily="18" charset="0"/>
                            </a:rPr>
                            <m:t>𝟎</m:t>
                          </m:r>
                        </m:sub>
                      </m:sSub>
                      <m:r>
                        <a:rPr lang="en-US" altLang="zh-CN" sz="2400" i="1">
                          <a:latin typeface="Cambria Math" panose="02040503050406030204" pitchFamily="18" charset="0"/>
                        </a:rPr>
                        <m:t>−</m:t>
                      </m:r>
                      <m:sSub>
                        <m:sSubPr>
                          <m:ctrlPr>
                            <a:rPr lang="en-US" altLang="zh-CN" sz="2400" b="1" i="1">
                              <a:latin typeface="Cambria Math" panose="02040503050406030204" pitchFamily="18" charset="0"/>
                            </a:rPr>
                          </m:ctrlPr>
                        </m:sSubPr>
                        <m:e>
                          <m:r>
                            <a:rPr lang="en-US" altLang="zh-CN" sz="2400" b="1" i="1">
                              <a:latin typeface="Cambria Math" panose="02040503050406030204" pitchFamily="18" charset="0"/>
                            </a:rPr>
                            <m:t>𝒙</m:t>
                          </m:r>
                        </m:e>
                        <m:sub>
                          <m:r>
                            <a:rPr lang="en-US" altLang="zh-CN" sz="2400" b="1" i="1" smtClean="0">
                              <a:latin typeface="Cambria Math" panose="02040503050406030204" pitchFamily="18" charset="0"/>
                            </a:rPr>
                            <m:t>𝟐</m:t>
                          </m:r>
                        </m:sub>
                      </m:sSub>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𝟖</m:t>
                      </m:r>
                    </m:oMath>
                  </a14:m>
                  <a:r>
                    <a:rPr lang="en-US" sz="2400" b="1" dirty="0"/>
                    <a:t> </a:t>
                  </a:r>
                </a:p>
              </p:txBody>
            </p:sp>
          </mc:Choice>
          <mc:Fallback xmlns="">
            <p:sp>
              <p:nvSpPr>
                <p:cNvPr id="63" name="文本框 24">
                  <a:extLst>
                    <a:ext uri="{FF2B5EF4-FFF2-40B4-BE49-F238E27FC236}">
                      <a16:creationId xmlns:a16="http://schemas.microsoft.com/office/drawing/2014/main" id="{A6771814-6959-48F0-9FD2-A88F2EC4D919}"/>
                    </a:ext>
                  </a:extLst>
                </p:cNvPr>
                <p:cNvSpPr txBox="1">
                  <a:spLocks noRot="1" noChangeAspect="1" noMove="1" noResize="1" noEditPoints="1" noAdjustHandles="1" noChangeArrowheads="1" noChangeShapeType="1" noTextEdit="1"/>
                </p:cNvSpPr>
                <p:nvPr/>
              </p:nvSpPr>
              <p:spPr>
                <a:xfrm>
                  <a:off x="8115755" y="5046030"/>
                  <a:ext cx="3271062" cy="461665"/>
                </a:xfrm>
                <a:prstGeom prst="rect">
                  <a:avLst/>
                </a:prstGeom>
                <a:blipFill>
                  <a:blip r:embed="rId36"/>
                  <a:stretch>
                    <a:fillRect b="-2667"/>
                  </a:stretch>
                </a:blipFill>
              </p:spPr>
              <p:txBody>
                <a:bodyPr/>
                <a:lstStyle/>
                <a:p>
                  <a:r>
                    <a:rPr lang="en-US">
                      <a:noFill/>
                    </a:rPr>
                    <a:t> </a:t>
                  </a:r>
                </a:p>
              </p:txBody>
            </p:sp>
          </mc:Fallback>
        </mc:AlternateContent>
        <p:sp>
          <p:nvSpPr>
            <p:cNvPr id="64" name="文本框 80">
              <a:extLst>
                <a:ext uri="{FF2B5EF4-FFF2-40B4-BE49-F238E27FC236}">
                  <a16:creationId xmlns:a16="http://schemas.microsoft.com/office/drawing/2014/main" id="{B8BD93F6-E60E-4EA5-B62E-99ADE3560ACA}"/>
                </a:ext>
              </a:extLst>
            </p:cNvPr>
            <p:cNvSpPr txBox="1"/>
            <p:nvPr/>
          </p:nvSpPr>
          <p:spPr>
            <a:xfrm>
              <a:off x="8115754" y="5611686"/>
              <a:ext cx="2766327" cy="461665"/>
            </a:xfrm>
            <a:prstGeom prst="rect">
              <a:avLst/>
            </a:prstGeom>
            <a:noFill/>
          </p:spPr>
          <p:txBody>
            <a:bodyPr wrap="square" rtlCol="0">
              <a:spAutoFit/>
            </a:bodyPr>
            <a:lstStyle/>
            <a:p>
              <a:endParaRPr lang="en-US" sz="2400" b="1" dirty="0"/>
            </a:p>
          </p:txBody>
        </p:sp>
      </p:grpSp>
    </p:spTree>
    <p:extLst>
      <p:ext uri="{BB962C8B-B14F-4D97-AF65-F5344CB8AC3E}">
        <p14:creationId xmlns:p14="http://schemas.microsoft.com/office/powerpoint/2010/main" val="3374682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0"/>
                                        </p:tgtEl>
                                        <p:attrNameLst>
                                          <p:attrName>style.visibility</p:attrName>
                                        </p:attrNameLst>
                                      </p:cBhvr>
                                      <p:to>
                                        <p:strVal val="visible"/>
                                      </p:to>
                                    </p:set>
                                    <p:anim calcmode="lin" valueType="num">
                                      <p:cBhvr additive="base">
                                        <p:cTn id="7" dur="500" fill="hold"/>
                                        <p:tgtEl>
                                          <p:spTgt spid="80"/>
                                        </p:tgtEl>
                                        <p:attrNameLst>
                                          <p:attrName>ppt_x</p:attrName>
                                        </p:attrNameLst>
                                      </p:cBhvr>
                                      <p:tavLst>
                                        <p:tav tm="0">
                                          <p:val>
                                            <p:strVal val="#ppt_x"/>
                                          </p:val>
                                        </p:tav>
                                        <p:tav tm="100000">
                                          <p:val>
                                            <p:strVal val="#ppt_x"/>
                                          </p:val>
                                        </p:tav>
                                      </p:tavLst>
                                    </p:anim>
                                    <p:anim calcmode="lin" valueType="num">
                                      <p:cBhvr additive="base">
                                        <p:cTn id="8" dur="500" fill="hold"/>
                                        <p:tgtEl>
                                          <p:spTgt spid="8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7"/>
                                        </p:tgtEl>
                                        <p:attrNameLst>
                                          <p:attrName>style.visibility</p:attrName>
                                        </p:attrNameLst>
                                      </p:cBhvr>
                                      <p:to>
                                        <p:strVal val="visible"/>
                                      </p:to>
                                    </p:set>
                                    <p:anim calcmode="lin" valueType="num">
                                      <p:cBhvr additive="base">
                                        <p:cTn id="13" dur="500" fill="hold"/>
                                        <p:tgtEl>
                                          <p:spTgt spid="37"/>
                                        </p:tgtEl>
                                        <p:attrNameLst>
                                          <p:attrName>ppt_x</p:attrName>
                                        </p:attrNameLst>
                                      </p:cBhvr>
                                      <p:tavLst>
                                        <p:tav tm="0">
                                          <p:val>
                                            <p:strVal val="#ppt_x"/>
                                          </p:val>
                                        </p:tav>
                                        <p:tav tm="100000">
                                          <p:val>
                                            <p:strVal val="#ppt_x"/>
                                          </p:val>
                                        </p:tav>
                                      </p:tavLst>
                                    </p:anim>
                                    <p:anim calcmode="lin" valueType="num">
                                      <p:cBhvr additive="base">
                                        <p:cTn id="14"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p:bldP spid="37"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9">
            <a:extLst>
              <a:ext uri="{FF2B5EF4-FFF2-40B4-BE49-F238E27FC236}">
                <a16:creationId xmlns:a16="http://schemas.microsoft.com/office/drawing/2014/main" id="{C0B27210-D0CA-4654-B3E3-9ABB4F178E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E1F07A0A-84E9-4835-8436-EDC26847336D}"/>
              </a:ext>
            </a:extLst>
          </p:cNvPr>
          <p:cNvSpPr>
            <a:spLocks noGrp="1"/>
          </p:cNvSpPr>
          <p:nvPr>
            <p:ph type="ctrTitle"/>
          </p:nvPr>
        </p:nvSpPr>
        <p:spPr>
          <a:xfrm>
            <a:off x="6746628" y="1783959"/>
            <a:ext cx="4645250" cy="2889114"/>
          </a:xfrm>
        </p:spPr>
        <p:txBody>
          <a:bodyPr anchor="b">
            <a:normAutofit/>
          </a:bodyPr>
          <a:lstStyle/>
          <a:p>
            <a:pPr algn="l"/>
            <a:r>
              <a:rPr lang="en-US" dirty="0">
                <a:solidFill>
                  <a:schemeClr val="bg1"/>
                </a:solidFill>
              </a:rPr>
              <a:t>G</a:t>
            </a:r>
            <a:r>
              <a:rPr lang="en-US" altLang="zh-CN" dirty="0">
                <a:solidFill>
                  <a:schemeClr val="bg1"/>
                </a:solidFill>
              </a:rPr>
              <a:t>raph SLAM Introduction</a:t>
            </a:r>
            <a:endParaRPr lang="en-US" dirty="0">
              <a:solidFill>
                <a:schemeClr val="bg1"/>
              </a:solidFill>
            </a:endParaRPr>
          </a:p>
        </p:txBody>
      </p:sp>
      <p:sp>
        <p:nvSpPr>
          <p:cNvPr id="3" name="副标题 2">
            <a:extLst>
              <a:ext uri="{FF2B5EF4-FFF2-40B4-BE49-F238E27FC236}">
                <a16:creationId xmlns:a16="http://schemas.microsoft.com/office/drawing/2014/main" id="{871B7105-6588-4564-AB94-3207EEC4F0DE}"/>
              </a:ext>
            </a:extLst>
          </p:cNvPr>
          <p:cNvSpPr>
            <a:spLocks noGrp="1"/>
          </p:cNvSpPr>
          <p:nvPr>
            <p:ph type="subTitle" idx="1"/>
          </p:nvPr>
        </p:nvSpPr>
        <p:spPr>
          <a:xfrm>
            <a:off x="6746627" y="4750893"/>
            <a:ext cx="4645250" cy="1147863"/>
          </a:xfrm>
        </p:spPr>
        <p:txBody>
          <a:bodyPr anchor="t">
            <a:normAutofit/>
          </a:bodyPr>
          <a:lstStyle/>
          <a:p>
            <a:pPr algn="l"/>
            <a:r>
              <a:rPr lang="en-US" sz="2000" dirty="0">
                <a:solidFill>
                  <a:schemeClr val="bg1"/>
                </a:solidFill>
              </a:rPr>
              <a:t>H</a:t>
            </a:r>
            <a:r>
              <a:rPr lang="en-US" altLang="zh-CN" sz="2000" dirty="0">
                <a:solidFill>
                  <a:schemeClr val="bg1"/>
                </a:solidFill>
              </a:rPr>
              <a:t>e (David)  Zhang</a:t>
            </a:r>
            <a:endParaRPr lang="en-US" sz="2000" dirty="0">
              <a:solidFill>
                <a:schemeClr val="bg1"/>
              </a:solidFill>
            </a:endParaRPr>
          </a:p>
        </p:txBody>
      </p:sp>
      <p:sp>
        <p:nvSpPr>
          <p:cNvPr id="21" name="Freeform: Shape 11">
            <a:extLst>
              <a:ext uri="{FF2B5EF4-FFF2-40B4-BE49-F238E27FC236}">
                <a16:creationId xmlns:a16="http://schemas.microsoft.com/office/drawing/2014/main" id="{1DB7C82F-AB7E-4F0C-B829-FA1B9C415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Freeform: Shape 13">
            <a:extLst>
              <a:ext uri="{FF2B5EF4-FFF2-40B4-BE49-F238E27FC236}">
                <a16:creationId xmlns:a16="http://schemas.microsoft.com/office/drawing/2014/main" id="{70B66945-4967-4040-926D-DCA44313CD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24154" cy="685800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图片 4">
            <a:extLst>
              <a:ext uri="{FF2B5EF4-FFF2-40B4-BE49-F238E27FC236}">
                <a16:creationId xmlns:a16="http://schemas.microsoft.com/office/drawing/2014/main" id="{08D45194-2D60-4719-8E80-EF14EE2ACF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3694" y="383876"/>
            <a:ext cx="5090524" cy="3624453"/>
          </a:xfrm>
          <a:prstGeom prst="rect">
            <a:avLst/>
          </a:prstGeom>
        </p:spPr>
      </p:pic>
    </p:spTree>
    <p:extLst>
      <p:ext uri="{BB962C8B-B14F-4D97-AF65-F5344CB8AC3E}">
        <p14:creationId xmlns:p14="http://schemas.microsoft.com/office/powerpoint/2010/main" val="35354147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29FCAB-85DD-4F80-AA8C-A8035A2F3ED0}"/>
              </a:ext>
            </a:extLst>
          </p:cNvPr>
          <p:cNvSpPr>
            <a:spLocks noGrp="1"/>
          </p:cNvSpPr>
          <p:nvPr>
            <p:ph type="title"/>
          </p:nvPr>
        </p:nvSpPr>
        <p:spPr>
          <a:xfrm>
            <a:off x="838200" y="365125"/>
            <a:ext cx="3762627" cy="1325563"/>
          </a:xfrm>
        </p:spPr>
        <p:txBody>
          <a:bodyPr/>
          <a:lstStyle/>
          <a:p>
            <a:r>
              <a:rPr lang="en-US" dirty="0"/>
              <a:t>Example </a:t>
            </a:r>
          </a:p>
        </p:txBody>
      </p:sp>
      <mc:AlternateContent xmlns:mc="http://schemas.openxmlformats.org/markup-compatibility/2006" xmlns:a14="http://schemas.microsoft.com/office/drawing/2010/main">
        <mc:Choice Requires="a14">
          <p:graphicFrame>
            <p:nvGraphicFramePr>
              <p:cNvPr id="68" name="表格 67">
                <a:extLst>
                  <a:ext uri="{FF2B5EF4-FFF2-40B4-BE49-F238E27FC236}">
                    <a16:creationId xmlns:a16="http://schemas.microsoft.com/office/drawing/2014/main" id="{139300B6-F159-467E-81ED-137996C7BA84}"/>
                  </a:ext>
                </a:extLst>
              </p:cNvPr>
              <p:cNvGraphicFramePr>
                <a:graphicFrameLocks noGrp="1"/>
              </p:cNvGraphicFramePr>
              <p:nvPr>
                <p:extLst>
                  <p:ext uri="{D42A27DB-BD31-4B8C-83A1-F6EECF244321}">
                    <p14:modId xmlns:p14="http://schemas.microsoft.com/office/powerpoint/2010/main" val="2300549714"/>
                  </p:ext>
                </p:extLst>
              </p:nvPr>
            </p:nvGraphicFramePr>
            <p:xfrm>
              <a:off x="632898" y="2510807"/>
              <a:ext cx="4647715" cy="3161260"/>
            </p:xfrm>
            <a:graphic>
              <a:graphicData uri="http://schemas.openxmlformats.org/drawingml/2006/table">
                <a:tbl>
                  <a:tblPr firstRow="1" bandRow="1">
                    <a:tableStyleId>{5C22544A-7EE6-4342-B048-85BDC9FD1C3A}</a:tableStyleId>
                  </a:tblPr>
                  <a:tblGrid>
                    <a:gridCol w="929543">
                      <a:extLst>
                        <a:ext uri="{9D8B030D-6E8A-4147-A177-3AD203B41FA5}">
                          <a16:colId xmlns:a16="http://schemas.microsoft.com/office/drawing/2014/main" val="1865622969"/>
                        </a:ext>
                      </a:extLst>
                    </a:gridCol>
                    <a:gridCol w="929543">
                      <a:extLst>
                        <a:ext uri="{9D8B030D-6E8A-4147-A177-3AD203B41FA5}">
                          <a16:colId xmlns:a16="http://schemas.microsoft.com/office/drawing/2014/main" val="1008439255"/>
                        </a:ext>
                      </a:extLst>
                    </a:gridCol>
                    <a:gridCol w="929543">
                      <a:extLst>
                        <a:ext uri="{9D8B030D-6E8A-4147-A177-3AD203B41FA5}">
                          <a16:colId xmlns:a16="http://schemas.microsoft.com/office/drawing/2014/main" val="792926993"/>
                        </a:ext>
                      </a:extLst>
                    </a:gridCol>
                    <a:gridCol w="929543">
                      <a:extLst>
                        <a:ext uri="{9D8B030D-6E8A-4147-A177-3AD203B41FA5}">
                          <a16:colId xmlns:a16="http://schemas.microsoft.com/office/drawing/2014/main" val="930328449"/>
                        </a:ext>
                      </a:extLst>
                    </a:gridCol>
                    <a:gridCol w="929543">
                      <a:extLst>
                        <a:ext uri="{9D8B030D-6E8A-4147-A177-3AD203B41FA5}">
                          <a16:colId xmlns:a16="http://schemas.microsoft.com/office/drawing/2014/main" val="3391997160"/>
                        </a:ext>
                      </a:extLst>
                    </a:gridCol>
                  </a:tblGrid>
                  <a:tr h="632252">
                    <a:tc>
                      <a:txBody>
                        <a:bodyPr/>
                        <a:lstStyle/>
                        <a:p>
                          <a:pPr algn="ctr"/>
                          <a:endParaRPr lang="en-US" sz="2400" dirty="0"/>
                        </a:p>
                      </a:txBody>
                      <a:tcPr anchor="ct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a:latin typeface="Cambria Math" panose="02040503050406030204" pitchFamily="18" charset="0"/>
                                      </a:rPr>
                                      <m:t>𝒙</m:t>
                                    </m:r>
                                  </m:e>
                                  <m:sub>
                                    <m:r>
                                      <a:rPr lang="en-US" altLang="zh-CN" sz="2400" b="1" i="1">
                                        <a:latin typeface="Cambria Math" panose="02040503050406030204" pitchFamily="18" charset="0"/>
                                      </a:rPr>
                                      <m:t>𝟎</m:t>
                                    </m:r>
                                  </m:sub>
                                </m:sSub>
                              </m:oMath>
                            </m:oMathPara>
                          </a14:m>
                          <a:endParaRPr lang="en-US" sz="2400" dirty="0"/>
                        </a:p>
                      </a:txBody>
                      <a:tcPr anchor="ct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a:latin typeface="Cambria Math" panose="02040503050406030204" pitchFamily="18" charset="0"/>
                                      </a:rPr>
                                      <m:t>𝒙</m:t>
                                    </m:r>
                                  </m:e>
                                  <m:sub>
                                    <m:r>
                                      <a:rPr lang="en-US" altLang="zh-CN" sz="2400" b="1" i="1" smtClean="0">
                                        <a:latin typeface="Cambria Math" panose="02040503050406030204" pitchFamily="18" charset="0"/>
                                      </a:rPr>
                                      <m:t>𝟏</m:t>
                                    </m:r>
                                  </m:sub>
                                </m:sSub>
                              </m:oMath>
                            </m:oMathPara>
                          </a14:m>
                          <a:endParaRPr lang="en-US" sz="2400" dirty="0"/>
                        </a:p>
                      </a:txBody>
                      <a:tcPr anchor="ct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a:latin typeface="Cambria Math" panose="02040503050406030204" pitchFamily="18" charset="0"/>
                                      </a:rPr>
                                      <m:t>𝒙</m:t>
                                    </m:r>
                                  </m:e>
                                  <m:sub>
                                    <m:r>
                                      <a:rPr lang="en-US" altLang="zh-CN" sz="2400" b="1" i="1" smtClean="0">
                                        <a:latin typeface="Cambria Math" panose="02040503050406030204" pitchFamily="18" charset="0"/>
                                      </a:rPr>
                                      <m:t>𝟐</m:t>
                                    </m:r>
                                  </m:sub>
                                </m:sSub>
                              </m:oMath>
                            </m:oMathPara>
                          </a14:m>
                          <a:endParaRPr lang="en-US" sz="2400" dirty="0"/>
                        </a:p>
                      </a:txBody>
                      <a:tcPr anchor="ct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𝒍</m:t>
                                    </m:r>
                                  </m:e>
                                  <m:sub>
                                    <m:r>
                                      <a:rPr lang="en-US" altLang="zh-CN" sz="2400" b="1" i="1">
                                        <a:latin typeface="Cambria Math" panose="02040503050406030204" pitchFamily="18" charset="0"/>
                                      </a:rPr>
                                      <m:t>𝟎</m:t>
                                    </m:r>
                                  </m:sub>
                                </m:sSub>
                              </m:oMath>
                            </m:oMathPara>
                          </a14:m>
                          <a:endParaRPr lang="en-US" sz="2400" dirty="0"/>
                        </a:p>
                      </a:txBody>
                      <a:tcPr anchor="ctr"/>
                    </a:tc>
                    <a:extLst>
                      <a:ext uri="{0D108BD9-81ED-4DB2-BD59-A6C34878D82A}">
                        <a16:rowId xmlns:a16="http://schemas.microsoft.com/office/drawing/2014/main" val="2320912197"/>
                      </a:ext>
                    </a:extLst>
                  </a:tr>
                  <a:tr h="632252">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a:latin typeface="Cambria Math" panose="02040503050406030204" pitchFamily="18" charset="0"/>
                                      </a:rPr>
                                      <m:t>𝒙</m:t>
                                    </m:r>
                                  </m:e>
                                  <m:sub>
                                    <m:r>
                                      <a:rPr lang="en-US" altLang="zh-CN" sz="2400" b="1" i="1">
                                        <a:latin typeface="Cambria Math" panose="02040503050406030204" pitchFamily="18" charset="0"/>
                                      </a:rPr>
                                      <m:t>𝟎</m:t>
                                    </m:r>
                                  </m:sub>
                                </m:sSub>
                              </m:oMath>
                            </m:oMathPara>
                          </a14:m>
                          <a:endParaRPr lang="en-US" sz="2400" dirty="0"/>
                        </a:p>
                      </a:txBody>
                      <a:tcPr anchor="ctr"/>
                    </a:tc>
                    <a:tc>
                      <a:txBody>
                        <a:bodyPr/>
                        <a:lstStyle/>
                        <a:p>
                          <a:pPr algn="ctr"/>
                          <a:r>
                            <a:rPr lang="en-US" sz="2400" b="1" dirty="0">
                              <a:solidFill>
                                <a:srgbClr val="FF0000"/>
                              </a:solidFill>
                            </a:rPr>
                            <a:t>3</a:t>
                          </a:r>
                        </a:p>
                      </a:txBody>
                      <a:tcPr anchor="ctr"/>
                    </a:tc>
                    <a:tc>
                      <a:txBody>
                        <a:bodyPr/>
                        <a:lstStyle/>
                        <a:p>
                          <a:pPr algn="ctr"/>
                          <a:r>
                            <a:rPr lang="en-US" sz="2400" dirty="0"/>
                            <a:t>-1</a:t>
                          </a:r>
                        </a:p>
                      </a:txBody>
                      <a:tcPr anchor="ctr"/>
                    </a:tc>
                    <a:tc>
                      <a:txBody>
                        <a:bodyPr/>
                        <a:lstStyle/>
                        <a:p>
                          <a:pPr algn="ctr"/>
                          <a:r>
                            <a:rPr lang="en-US" sz="2400" dirty="0"/>
                            <a:t>0</a:t>
                          </a:r>
                        </a:p>
                      </a:txBody>
                      <a:tcPr anchor="ctr"/>
                    </a:tc>
                    <a:tc>
                      <a:txBody>
                        <a:bodyPr/>
                        <a:lstStyle/>
                        <a:p>
                          <a:pPr algn="ctr"/>
                          <a:r>
                            <a:rPr lang="en-US" sz="2400" dirty="0"/>
                            <a:t>-1</a:t>
                          </a:r>
                        </a:p>
                      </a:txBody>
                      <a:tcPr anchor="ctr"/>
                    </a:tc>
                    <a:extLst>
                      <a:ext uri="{0D108BD9-81ED-4DB2-BD59-A6C34878D82A}">
                        <a16:rowId xmlns:a16="http://schemas.microsoft.com/office/drawing/2014/main" val="3985265763"/>
                      </a:ext>
                    </a:extLst>
                  </a:tr>
                  <a:tr h="632252">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a:latin typeface="Cambria Math" panose="02040503050406030204" pitchFamily="18" charset="0"/>
                                      </a:rPr>
                                      <m:t>𝒙</m:t>
                                    </m:r>
                                  </m:e>
                                  <m:sub>
                                    <m:r>
                                      <a:rPr lang="en-US" altLang="zh-CN" sz="2400" b="1" i="1" smtClean="0">
                                        <a:latin typeface="Cambria Math" panose="02040503050406030204" pitchFamily="18" charset="0"/>
                                      </a:rPr>
                                      <m:t>𝟏</m:t>
                                    </m:r>
                                  </m:sub>
                                </m:sSub>
                              </m:oMath>
                            </m:oMathPara>
                          </a14:m>
                          <a:endParaRPr lang="en-US" sz="2400" dirty="0"/>
                        </a:p>
                      </a:txBody>
                      <a:tcPr anchor="ctr"/>
                    </a:tc>
                    <a:tc>
                      <a:txBody>
                        <a:bodyPr/>
                        <a:lstStyle/>
                        <a:p>
                          <a:pPr algn="ctr"/>
                          <a:r>
                            <a:rPr lang="en-US" sz="2400" dirty="0"/>
                            <a:t>-1</a:t>
                          </a:r>
                        </a:p>
                      </a:txBody>
                      <a:tcPr anchor="ctr"/>
                    </a:tc>
                    <a:tc>
                      <a:txBody>
                        <a:bodyPr/>
                        <a:lstStyle/>
                        <a:p>
                          <a:pPr algn="ctr"/>
                          <a:r>
                            <a:rPr lang="en-US" sz="2400" dirty="0"/>
                            <a:t>3</a:t>
                          </a:r>
                        </a:p>
                      </a:txBody>
                      <a:tcPr anchor="ctr"/>
                    </a:tc>
                    <a:tc>
                      <a:txBody>
                        <a:bodyPr/>
                        <a:lstStyle/>
                        <a:p>
                          <a:pPr algn="ctr"/>
                          <a:r>
                            <a:rPr lang="en-US" sz="2400" dirty="0"/>
                            <a:t>-1</a:t>
                          </a:r>
                        </a:p>
                      </a:txBody>
                      <a:tcPr anchor="ctr"/>
                    </a:tc>
                    <a:tc>
                      <a:txBody>
                        <a:bodyPr/>
                        <a:lstStyle/>
                        <a:p>
                          <a:pPr algn="ctr"/>
                          <a:r>
                            <a:rPr lang="en-US" sz="2400" dirty="0"/>
                            <a:t>-1</a:t>
                          </a:r>
                        </a:p>
                      </a:txBody>
                      <a:tcPr anchor="ctr"/>
                    </a:tc>
                    <a:extLst>
                      <a:ext uri="{0D108BD9-81ED-4DB2-BD59-A6C34878D82A}">
                        <a16:rowId xmlns:a16="http://schemas.microsoft.com/office/drawing/2014/main" val="1389871965"/>
                      </a:ext>
                    </a:extLst>
                  </a:tr>
                  <a:tr h="632252">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a:latin typeface="Cambria Math" panose="02040503050406030204" pitchFamily="18" charset="0"/>
                                      </a:rPr>
                                      <m:t>𝒙</m:t>
                                    </m:r>
                                  </m:e>
                                  <m:sub>
                                    <m:r>
                                      <a:rPr lang="en-US" altLang="zh-CN" sz="2400" b="1" i="1" smtClean="0">
                                        <a:latin typeface="Cambria Math" panose="02040503050406030204" pitchFamily="18" charset="0"/>
                                      </a:rPr>
                                      <m:t>𝟐</m:t>
                                    </m:r>
                                  </m:sub>
                                </m:sSub>
                              </m:oMath>
                            </m:oMathPara>
                          </a14:m>
                          <a:endParaRPr lang="en-US" sz="2400" dirty="0"/>
                        </a:p>
                      </a:txBody>
                      <a:tcPr anchor="ctr"/>
                    </a:tc>
                    <a:tc>
                      <a:txBody>
                        <a:bodyPr/>
                        <a:lstStyle/>
                        <a:p>
                          <a:pPr algn="ctr"/>
                          <a:r>
                            <a:rPr lang="en-US" sz="2400" dirty="0"/>
                            <a:t>0</a:t>
                          </a:r>
                        </a:p>
                      </a:txBody>
                      <a:tcPr anchor="ctr"/>
                    </a:tc>
                    <a:tc>
                      <a:txBody>
                        <a:bodyPr/>
                        <a:lstStyle/>
                        <a:p>
                          <a:pPr algn="ctr"/>
                          <a:r>
                            <a:rPr lang="en-US" sz="2400" dirty="0"/>
                            <a:t>-1</a:t>
                          </a:r>
                        </a:p>
                      </a:txBody>
                      <a:tcPr anchor="ctr"/>
                    </a:tc>
                    <a:tc>
                      <a:txBody>
                        <a:bodyPr/>
                        <a:lstStyle/>
                        <a:p>
                          <a:pPr algn="ctr"/>
                          <a:r>
                            <a:rPr lang="en-US" sz="2400" dirty="0"/>
                            <a:t>2</a:t>
                          </a:r>
                        </a:p>
                      </a:txBody>
                      <a:tcPr anchor="ctr"/>
                    </a:tc>
                    <a:tc>
                      <a:txBody>
                        <a:bodyPr/>
                        <a:lstStyle/>
                        <a:p>
                          <a:pPr algn="ctr"/>
                          <a:r>
                            <a:rPr lang="en-US" sz="2400" dirty="0"/>
                            <a:t>-1</a:t>
                          </a:r>
                        </a:p>
                      </a:txBody>
                      <a:tcPr anchor="ctr"/>
                    </a:tc>
                    <a:extLst>
                      <a:ext uri="{0D108BD9-81ED-4DB2-BD59-A6C34878D82A}">
                        <a16:rowId xmlns:a16="http://schemas.microsoft.com/office/drawing/2014/main" val="945526181"/>
                      </a:ext>
                    </a:extLst>
                  </a:tr>
                  <a:tr h="632252">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𝒍</m:t>
                                    </m:r>
                                  </m:e>
                                  <m:sub>
                                    <m:r>
                                      <a:rPr lang="en-US" altLang="zh-CN" sz="2400" b="1" i="1">
                                        <a:latin typeface="Cambria Math" panose="02040503050406030204" pitchFamily="18" charset="0"/>
                                      </a:rPr>
                                      <m:t>𝟎</m:t>
                                    </m:r>
                                  </m:sub>
                                </m:sSub>
                              </m:oMath>
                            </m:oMathPara>
                          </a14:m>
                          <a:endParaRPr lang="en-US" sz="2400" dirty="0"/>
                        </a:p>
                      </a:txBody>
                      <a:tcPr anchor="ctr"/>
                    </a:tc>
                    <a:tc>
                      <a:txBody>
                        <a:bodyPr/>
                        <a:lstStyle/>
                        <a:p>
                          <a:pPr algn="ctr"/>
                          <a:r>
                            <a:rPr lang="en-US" sz="2400" dirty="0"/>
                            <a:t>-1</a:t>
                          </a:r>
                        </a:p>
                      </a:txBody>
                      <a:tcPr anchor="ctr"/>
                    </a:tc>
                    <a:tc>
                      <a:txBody>
                        <a:bodyPr/>
                        <a:lstStyle/>
                        <a:p>
                          <a:pPr algn="ctr"/>
                          <a:r>
                            <a:rPr lang="en-US" sz="2400" dirty="0"/>
                            <a:t>-1</a:t>
                          </a:r>
                        </a:p>
                      </a:txBody>
                      <a:tcPr anchor="ctr"/>
                    </a:tc>
                    <a:tc>
                      <a:txBody>
                        <a:bodyPr/>
                        <a:lstStyle/>
                        <a:p>
                          <a:pPr algn="ctr"/>
                          <a:r>
                            <a:rPr lang="en-US" sz="2400" dirty="0"/>
                            <a:t>-1</a:t>
                          </a:r>
                        </a:p>
                      </a:txBody>
                      <a:tcPr anchor="ctr"/>
                    </a:tc>
                    <a:tc>
                      <a:txBody>
                        <a:bodyPr/>
                        <a:lstStyle/>
                        <a:p>
                          <a:pPr algn="ctr"/>
                          <a:r>
                            <a:rPr lang="en-US" sz="2400" dirty="0"/>
                            <a:t>3</a:t>
                          </a:r>
                        </a:p>
                      </a:txBody>
                      <a:tcPr anchor="ctr"/>
                    </a:tc>
                    <a:extLst>
                      <a:ext uri="{0D108BD9-81ED-4DB2-BD59-A6C34878D82A}">
                        <a16:rowId xmlns:a16="http://schemas.microsoft.com/office/drawing/2014/main" val="2839597485"/>
                      </a:ext>
                    </a:extLst>
                  </a:tr>
                </a:tbl>
              </a:graphicData>
            </a:graphic>
          </p:graphicFrame>
        </mc:Choice>
        <mc:Fallback xmlns="">
          <p:graphicFrame>
            <p:nvGraphicFramePr>
              <p:cNvPr id="68" name="表格 67">
                <a:extLst>
                  <a:ext uri="{FF2B5EF4-FFF2-40B4-BE49-F238E27FC236}">
                    <a16:creationId xmlns:a16="http://schemas.microsoft.com/office/drawing/2014/main" id="{139300B6-F159-467E-81ED-137996C7BA84}"/>
                  </a:ext>
                </a:extLst>
              </p:cNvPr>
              <p:cNvGraphicFramePr>
                <a:graphicFrameLocks noGrp="1"/>
              </p:cNvGraphicFramePr>
              <p:nvPr>
                <p:extLst>
                  <p:ext uri="{D42A27DB-BD31-4B8C-83A1-F6EECF244321}">
                    <p14:modId xmlns:p14="http://schemas.microsoft.com/office/powerpoint/2010/main" val="2300549714"/>
                  </p:ext>
                </p:extLst>
              </p:nvPr>
            </p:nvGraphicFramePr>
            <p:xfrm>
              <a:off x="632898" y="2510807"/>
              <a:ext cx="4647715" cy="3161260"/>
            </p:xfrm>
            <a:graphic>
              <a:graphicData uri="http://schemas.openxmlformats.org/drawingml/2006/table">
                <a:tbl>
                  <a:tblPr firstRow="1" bandRow="1">
                    <a:tableStyleId>{5C22544A-7EE6-4342-B048-85BDC9FD1C3A}</a:tableStyleId>
                  </a:tblPr>
                  <a:tblGrid>
                    <a:gridCol w="929543">
                      <a:extLst>
                        <a:ext uri="{9D8B030D-6E8A-4147-A177-3AD203B41FA5}">
                          <a16:colId xmlns:a16="http://schemas.microsoft.com/office/drawing/2014/main" val="1865622969"/>
                        </a:ext>
                      </a:extLst>
                    </a:gridCol>
                    <a:gridCol w="929543">
                      <a:extLst>
                        <a:ext uri="{9D8B030D-6E8A-4147-A177-3AD203B41FA5}">
                          <a16:colId xmlns:a16="http://schemas.microsoft.com/office/drawing/2014/main" val="1008439255"/>
                        </a:ext>
                      </a:extLst>
                    </a:gridCol>
                    <a:gridCol w="929543">
                      <a:extLst>
                        <a:ext uri="{9D8B030D-6E8A-4147-A177-3AD203B41FA5}">
                          <a16:colId xmlns:a16="http://schemas.microsoft.com/office/drawing/2014/main" val="792926993"/>
                        </a:ext>
                      </a:extLst>
                    </a:gridCol>
                    <a:gridCol w="929543">
                      <a:extLst>
                        <a:ext uri="{9D8B030D-6E8A-4147-A177-3AD203B41FA5}">
                          <a16:colId xmlns:a16="http://schemas.microsoft.com/office/drawing/2014/main" val="930328449"/>
                        </a:ext>
                      </a:extLst>
                    </a:gridCol>
                    <a:gridCol w="929543">
                      <a:extLst>
                        <a:ext uri="{9D8B030D-6E8A-4147-A177-3AD203B41FA5}">
                          <a16:colId xmlns:a16="http://schemas.microsoft.com/office/drawing/2014/main" val="3391997160"/>
                        </a:ext>
                      </a:extLst>
                    </a:gridCol>
                  </a:tblGrid>
                  <a:tr h="632252">
                    <a:tc>
                      <a:txBody>
                        <a:bodyPr/>
                        <a:lstStyle/>
                        <a:p>
                          <a:pPr algn="ctr"/>
                          <a:endParaRPr lang="en-US" sz="2400" dirty="0"/>
                        </a:p>
                      </a:txBody>
                      <a:tcPr anchor="ctr"/>
                    </a:tc>
                    <a:tc>
                      <a:txBody>
                        <a:bodyPr/>
                        <a:lstStyle/>
                        <a:p>
                          <a:endParaRPr lang="en-US"/>
                        </a:p>
                      </a:txBody>
                      <a:tcPr anchor="ctr">
                        <a:blipFill>
                          <a:blip r:embed="rId13"/>
                          <a:stretch>
                            <a:fillRect l="-100654" t="-962" r="-301961" b="-407692"/>
                          </a:stretch>
                        </a:blipFill>
                      </a:tcPr>
                    </a:tc>
                    <a:tc>
                      <a:txBody>
                        <a:bodyPr/>
                        <a:lstStyle/>
                        <a:p>
                          <a:endParaRPr lang="en-US"/>
                        </a:p>
                      </a:txBody>
                      <a:tcPr anchor="ctr">
                        <a:blipFill>
                          <a:blip r:embed="rId13"/>
                          <a:stretch>
                            <a:fillRect l="-201974" t="-962" r="-203947" b="-407692"/>
                          </a:stretch>
                        </a:blipFill>
                      </a:tcPr>
                    </a:tc>
                    <a:tc>
                      <a:txBody>
                        <a:bodyPr/>
                        <a:lstStyle/>
                        <a:p>
                          <a:endParaRPr lang="en-US"/>
                        </a:p>
                      </a:txBody>
                      <a:tcPr anchor="ctr">
                        <a:blipFill>
                          <a:blip r:embed="rId13"/>
                          <a:stretch>
                            <a:fillRect l="-300000" t="-962" r="-102614" b="-407692"/>
                          </a:stretch>
                        </a:blipFill>
                      </a:tcPr>
                    </a:tc>
                    <a:tc>
                      <a:txBody>
                        <a:bodyPr/>
                        <a:lstStyle/>
                        <a:p>
                          <a:endParaRPr lang="en-US"/>
                        </a:p>
                      </a:txBody>
                      <a:tcPr anchor="ctr">
                        <a:blipFill>
                          <a:blip r:embed="rId13"/>
                          <a:stretch>
                            <a:fillRect l="-400000" t="-962" r="-2614" b="-407692"/>
                          </a:stretch>
                        </a:blipFill>
                      </a:tcPr>
                    </a:tc>
                    <a:extLst>
                      <a:ext uri="{0D108BD9-81ED-4DB2-BD59-A6C34878D82A}">
                        <a16:rowId xmlns:a16="http://schemas.microsoft.com/office/drawing/2014/main" val="2320912197"/>
                      </a:ext>
                    </a:extLst>
                  </a:tr>
                  <a:tr h="632252">
                    <a:tc>
                      <a:txBody>
                        <a:bodyPr/>
                        <a:lstStyle/>
                        <a:p>
                          <a:endParaRPr lang="en-US"/>
                        </a:p>
                      </a:txBody>
                      <a:tcPr anchor="ctr">
                        <a:blipFill>
                          <a:blip r:embed="rId13"/>
                          <a:stretch>
                            <a:fillRect l="-654" t="-100962" r="-401961" b="-307692"/>
                          </a:stretch>
                        </a:blipFill>
                      </a:tcPr>
                    </a:tc>
                    <a:tc>
                      <a:txBody>
                        <a:bodyPr/>
                        <a:lstStyle/>
                        <a:p>
                          <a:pPr algn="ctr"/>
                          <a:r>
                            <a:rPr lang="en-US" sz="2400" b="1" dirty="0">
                              <a:solidFill>
                                <a:srgbClr val="FF0000"/>
                              </a:solidFill>
                            </a:rPr>
                            <a:t>3</a:t>
                          </a:r>
                        </a:p>
                      </a:txBody>
                      <a:tcPr anchor="ctr"/>
                    </a:tc>
                    <a:tc>
                      <a:txBody>
                        <a:bodyPr/>
                        <a:lstStyle/>
                        <a:p>
                          <a:pPr algn="ctr"/>
                          <a:r>
                            <a:rPr lang="en-US" sz="2400" dirty="0"/>
                            <a:t>-1</a:t>
                          </a:r>
                        </a:p>
                      </a:txBody>
                      <a:tcPr anchor="ctr"/>
                    </a:tc>
                    <a:tc>
                      <a:txBody>
                        <a:bodyPr/>
                        <a:lstStyle/>
                        <a:p>
                          <a:pPr algn="ctr"/>
                          <a:r>
                            <a:rPr lang="en-US" sz="2400" dirty="0"/>
                            <a:t>0</a:t>
                          </a:r>
                        </a:p>
                      </a:txBody>
                      <a:tcPr anchor="ctr"/>
                    </a:tc>
                    <a:tc>
                      <a:txBody>
                        <a:bodyPr/>
                        <a:lstStyle/>
                        <a:p>
                          <a:pPr algn="ctr"/>
                          <a:r>
                            <a:rPr lang="en-US" sz="2400" dirty="0"/>
                            <a:t>-1</a:t>
                          </a:r>
                        </a:p>
                      </a:txBody>
                      <a:tcPr anchor="ctr"/>
                    </a:tc>
                    <a:extLst>
                      <a:ext uri="{0D108BD9-81ED-4DB2-BD59-A6C34878D82A}">
                        <a16:rowId xmlns:a16="http://schemas.microsoft.com/office/drawing/2014/main" val="3985265763"/>
                      </a:ext>
                    </a:extLst>
                  </a:tr>
                  <a:tr h="632252">
                    <a:tc>
                      <a:txBody>
                        <a:bodyPr/>
                        <a:lstStyle/>
                        <a:p>
                          <a:endParaRPr lang="en-US"/>
                        </a:p>
                      </a:txBody>
                      <a:tcPr anchor="ctr">
                        <a:blipFill>
                          <a:blip r:embed="rId13"/>
                          <a:stretch>
                            <a:fillRect l="-654" t="-200962" r="-401961" b="-207692"/>
                          </a:stretch>
                        </a:blipFill>
                      </a:tcPr>
                    </a:tc>
                    <a:tc>
                      <a:txBody>
                        <a:bodyPr/>
                        <a:lstStyle/>
                        <a:p>
                          <a:pPr algn="ctr"/>
                          <a:r>
                            <a:rPr lang="en-US" sz="2400" dirty="0"/>
                            <a:t>-1</a:t>
                          </a:r>
                        </a:p>
                      </a:txBody>
                      <a:tcPr anchor="ctr"/>
                    </a:tc>
                    <a:tc>
                      <a:txBody>
                        <a:bodyPr/>
                        <a:lstStyle/>
                        <a:p>
                          <a:pPr algn="ctr"/>
                          <a:r>
                            <a:rPr lang="en-US" sz="2400" dirty="0"/>
                            <a:t>3</a:t>
                          </a:r>
                        </a:p>
                      </a:txBody>
                      <a:tcPr anchor="ctr"/>
                    </a:tc>
                    <a:tc>
                      <a:txBody>
                        <a:bodyPr/>
                        <a:lstStyle/>
                        <a:p>
                          <a:pPr algn="ctr"/>
                          <a:r>
                            <a:rPr lang="en-US" sz="2400" dirty="0"/>
                            <a:t>-1</a:t>
                          </a:r>
                        </a:p>
                      </a:txBody>
                      <a:tcPr anchor="ctr"/>
                    </a:tc>
                    <a:tc>
                      <a:txBody>
                        <a:bodyPr/>
                        <a:lstStyle/>
                        <a:p>
                          <a:pPr algn="ctr"/>
                          <a:r>
                            <a:rPr lang="en-US" sz="2400" dirty="0"/>
                            <a:t>-1</a:t>
                          </a:r>
                        </a:p>
                      </a:txBody>
                      <a:tcPr anchor="ctr"/>
                    </a:tc>
                    <a:extLst>
                      <a:ext uri="{0D108BD9-81ED-4DB2-BD59-A6C34878D82A}">
                        <a16:rowId xmlns:a16="http://schemas.microsoft.com/office/drawing/2014/main" val="1389871965"/>
                      </a:ext>
                    </a:extLst>
                  </a:tr>
                  <a:tr h="632252">
                    <a:tc>
                      <a:txBody>
                        <a:bodyPr/>
                        <a:lstStyle/>
                        <a:p>
                          <a:endParaRPr lang="en-US"/>
                        </a:p>
                      </a:txBody>
                      <a:tcPr anchor="ctr">
                        <a:blipFill>
                          <a:blip r:embed="rId13"/>
                          <a:stretch>
                            <a:fillRect l="-654" t="-300962" r="-401961" b="-107692"/>
                          </a:stretch>
                        </a:blipFill>
                      </a:tcPr>
                    </a:tc>
                    <a:tc>
                      <a:txBody>
                        <a:bodyPr/>
                        <a:lstStyle/>
                        <a:p>
                          <a:pPr algn="ctr"/>
                          <a:r>
                            <a:rPr lang="en-US" sz="2400" dirty="0"/>
                            <a:t>0</a:t>
                          </a:r>
                        </a:p>
                      </a:txBody>
                      <a:tcPr anchor="ctr"/>
                    </a:tc>
                    <a:tc>
                      <a:txBody>
                        <a:bodyPr/>
                        <a:lstStyle/>
                        <a:p>
                          <a:pPr algn="ctr"/>
                          <a:r>
                            <a:rPr lang="en-US" sz="2400" dirty="0"/>
                            <a:t>-1</a:t>
                          </a:r>
                        </a:p>
                      </a:txBody>
                      <a:tcPr anchor="ctr"/>
                    </a:tc>
                    <a:tc>
                      <a:txBody>
                        <a:bodyPr/>
                        <a:lstStyle/>
                        <a:p>
                          <a:pPr algn="ctr"/>
                          <a:r>
                            <a:rPr lang="en-US" sz="2400" dirty="0"/>
                            <a:t>2</a:t>
                          </a:r>
                        </a:p>
                      </a:txBody>
                      <a:tcPr anchor="ctr"/>
                    </a:tc>
                    <a:tc>
                      <a:txBody>
                        <a:bodyPr/>
                        <a:lstStyle/>
                        <a:p>
                          <a:pPr algn="ctr"/>
                          <a:r>
                            <a:rPr lang="en-US" sz="2400" dirty="0"/>
                            <a:t>-1</a:t>
                          </a:r>
                        </a:p>
                      </a:txBody>
                      <a:tcPr anchor="ctr"/>
                    </a:tc>
                    <a:extLst>
                      <a:ext uri="{0D108BD9-81ED-4DB2-BD59-A6C34878D82A}">
                        <a16:rowId xmlns:a16="http://schemas.microsoft.com/office/drawing/2014/main" val="945526181"/>
                      </a:ext>
                    </a:extLst>
                  </a:tr>
                  <a:tr h="632252">
                    <a:tc>
                      <a:txBody>
                        <a:bodyPr/>
                        <a:lstStyle/>
                        <a:p>
                          <a:endParaRPr lang="en-US"/>
                        </a:p>
                      </a:txBody>
                      <a:tcPr anchor="ctr">
                        <a:blipFill>
                          <a:blip r:embed="rId13"/>
                          <a:stretch>
                            <a:fillRect l="-654" t="-400962" r="-401961" b="-7692"/>
                          </a:stretch>
                        </a:blipFill>
                      </a:tcPr>
                    </a:tc>
                    <a:tc>
                      <a:txBody>
                        <a:bodyPr/>
                        <a:lstStyle/>
                        <a:p>
                          <a:pPr algn="ctr"/>
                          <a:r>
                            <a:rPr lang="en-US" sz="2400" dirty="0"/>
                            <a:t>-1</a:t>
                          </a:r>
                        </a:p>
                      </a:txBody>
                      <a:tcPr anchor="ctr"/>
                    </a:tc>
                    <a:tc>
                      <a:txBody>
                        <a:bodyPr/>
                        <a:lstStyle/>
                        <a:p>
                          <a:pPr algn="ctr"/>
                          <a:r>
                            <a:rPr lang="en-US" sz="2400" dirty="0"/>
                            <a:t>-1</a:t>
                          </a:r>
                        </a:p>
                      </a:txBody>
                      <a:tcPr anchor="ctr"/>
                    </a:tc>
                    <a:tc>
                      <a:txBody>
                        <a:bodyPr/>
                        <a:lstStyle/>
                        <a:p>
                          <a:pPr algn="ctr"/>
                          <a:r>
                            <a:rPr lang="en-US" sz="2400" dirty="0"/>
                            <a:t>-1</a:t>
                          </a:r>
                        </a:p>
                      </a:txBody>
                      <a:tcPr anchor="ctr"/>
                    </a:tc>
                    <a:tc>
                      <a:txBody>
                        <a:bodyPr/>
                        <a:lstStyle/>
                        <a:p>
                          <a:pPr algn="ctr"/>
                          <a:r>
                            <a:rPr lang="en-US" sz="2400" dirty="0"/>
                            <a:t>3</a:t>
                          </a:r>
                        </a:p>
                      </a:txBody>
                      <a:tcPr anchor="ctr"/>
                    </a:tc>
                    <a:extLst>
                      <a:ext uri="{0D108BD9-81ED-4DB2-BD59-A6C34878D82A}">
                        <a16:rowId xmlns:a16="http://schemas.microsoft.com/office/drawing/2014/main" val="2839597485"/>
                      </a:ext>
                    </a:extLst>
                  </a:tr>
                </a:tbl>
              </a:graphicData>
            </a:graphic>
          </p:graphicFrame>
        </mc:Fallback>
      </mc:AlternateContent>
      <p:graphicFrame>
        <p:nvGraphicFramePr>
          <p:cNvPr id="69" name="表格 68">
            <a:extLst>
              <a:ext uri="{FF2B5EF4-FFF2-40B4-BE49-F238E27FC236}">
                <a16:creationId xmlns:a16="http://schemas.microsoft.com/office/drawing/2014/main" id="{6551319D-5671-4230-8B56-27A0DF7D8854}"/>
              </a:ext>
            </a:extLst>
          </p:cNvPr>
          <p:cNvGraphicFramePr>
            <a:graphicFrameLocks noGrp="1"/>
          </p:cNvGraphicFramePr>
          <p:nvPr>
            <p:extLst>
              <p:ext uri="{D42A27DB-BD31-4B8C-83A1-F6EECF244321}">
                <p14:modId xmlns:p14="http://schemas.microsoft.com/office/powerpoint/2010/main" val="247633129"/>
              </p:ext>
            </p:extLst>
          </p:nvPr>
        </p:nvGraphicFramePr>
        <p:xfrm>
          <a:off x="5750203" y="2510807"/>
          <a:ext cx="821866" cy="3161260"/>
        </p:xfrm>
        <a:graphic>
          <a:graphicData uri="http://schemas.openxmlformats.org/drawingml/2006/table">
            <a:tbl>
              <a:tblPr firstRow="1" bandRow="1">
                <a:tableStyleId>{5C22544A-7EE6-4342-B048-85BDC9FD1C3A}</a:tableStyleId>
              </a:tblPr>
              <a:tblGrid>
                <a:gridCol w="821866">
                  <a:extLst>
                    <a:ext uri="{9D8B030D-6E8A-4147-A177-3AD203B41FA5}">
                      <a16:colId xmlns:a16="http://schemas.microsoft.com/office/drawing/2014/main" val="2220708536"/>
                    </a:ext>
                  </a:extLst>
                </a:gridCol>
              </a:tblGrid>
              <a:tr h="632252">
                <a:tc>
                  <a:txBody>
                    <a:bodyPr/>
                    <a:lstStyle/>
                    <a:p>
                      <a:pPr algn="ctr"/>
                      <a:endParaRPr lang="en-US" dirty="0"/>
                    </a:p>
                  </a:txBody>
                  <a:tcPr anchor="ctr"/>
                </a:tc>
                <a:extLst>
                  <a:ext uri="{0D108BD9-81ED-4DB2-BD59-A6C34878D82A}">
                    <a16:rowId xmlns:a16="http://schemas.microsoft.com/office/drawing/2014/main" val="2663439589"/>
                  </a:ext>
                </a:extLst>
              </a:tr>
              <a:tr h="632252">
                <a:tc>
                  <a:txBody>
                    <a:bodyPr/>
                    <a:lstStyle/>
                    <a:p>
                      <a:pPr algn="ctr"/>
                      <a:r>
                        <a:rPr lang="en-US" b="1" dirty="0">
                          <a:solidFill>
                            <a:srgbClr val="FF0000"/>
                          </a:solidFill>
                        </a:rPr>
                        <a:t>-27</a:t>
                      </a:r>
                    </a:p>
                  </a:txBody>
                  <a:tcPr anchor="ctr"/>
                </a:tc>
                <a:extLst>
                  <a:ext uri="{0D108BD9-81ED-4DB2-BD59-A6C34878D82A}">
                    <a16:rowId xmlns:a16="http://schemas.microsoft.com/office/drawing/2014/main" val="4244977417"/>
                  </a:ext>
                </a:extLst>
              </a:tr>
              <a:tr h="632252">
                <a:tc>
                  <a:txBody>
                    <a:bodyPr/>
                    <a:lstStyle/>
                    <a:p>
                      <a:pPr algn="ctr"/>
                      <a:r>
                        <a:rPr lang="en-US" dirty="0"/>
                        <a:t>8</a:t>
                      </a:r>
                    </a:p>
                  </a:txBody>
                  <a:tcPr anchor="ctr"/>
                </a:tc>
                <a:extLst>
                  <a:ext uri="{0D108BD9-81ED-4DB2-BD59-A6C34878D82A}">
                    <a16:rowId xmlns:a16="http://schemas.microsoft.com/office/drawing/2014/main" val="2724588774"/>
                  </a:ext>
                </a:extLst>
              </a:tr>
              <a:tr h="632252">
                <a:tc>
                  <a:txBody>
                    <a:bodyPr/>
                    <a:lstStyle/>
                    <a:p>
                      <a:pPr algn="ctr"/>
                      <a:r>
                        <a:rPr lang="en-US" dirty="0"/>
                        <a:t>-11</a:t>
                      </a:r>
                    </a:p>
                  </a:txBody>
                  <a:tcPr anchor="ctr"/>
                </a:tc>
                <a:extLst>
                  <a:ext uri="{0D108BD9-81ED-4DB2-BD59-A6C34878D82A}">
                    <a16:rowId xmlns:a16="http://schemas.microsoft.com/office/drawing/2014/main" val="3539016618"/>
                  </a:ext>
                </a:extLst>
              </a:tr>
              <a:tr h="632252">
                <a:tc>
                  <a:txBody>
                    <a:bodyPr/>
                    <a:lstStyle/>
                    <a:p>
                      <a:pPr algn="ctr"/>
                      <a:r>
                        <a:rPr lang="en-US" dirty="0"/>
                        <a:t>28</a:t>
                      </a:r>
                    </a:p>
                  </a:txBody>
                  <a:tcPr anchor="ctr"/>
                </a:tc>
                <a:extLst>
                  <a:ext uri="{0D108BD9-81ED-4DB2-BD59-A6C34878D82A}">
                    <a16:rowId xmlns:a16="http://schemas.microsoft.com/office/drawing/2014/main" val="2206547451"/>
                  </a:ext>
                </a:extLst>
              </a:tr>
            </a:tbl>
          </a:graphicData>
        </a:graphic>
      </p:graphicFrame>
      <p:sp>
        <p:nvSpPr>
          <p:cNvPr id="70" name="文本框 69">
            <a:extLst>
              <a:ext uri="{FF2B5EF4-FFF2-40B4-BE49-F238E27FC236}">
                <a16:creationId xmlns:a16="http://schemas.microsoft.com/office/drawing/2014/main" id="{ACE1510C-451D-4A1F-BAC9-FBFEA3FE3286}"/>
              </a:ext>
            </a:extLst>
          </p:cNvPr>
          <p:cNvSpPr txBox="1"/>
          <p:nvPr/>
        </p:nvSpPr>
        <p:spPr>
          <a:xfrm>
            <a:off x="2108310" y="1916081"/>
            <a:ext cx="2289357" cy="369332"/>
          </a:xfrm>
          <a:prstGeom prst="rect">
            <a:avLst/>
          </a:prstGeom>
          <a:noFill/>
        </p:spPr>
        <p:txBody>
          <a:bodyPr wrap="square" rtlCol="0">
            <a:spAutoFit/>
          </a:bodyPr>
          <a:lstStyle/>
          <a:p>
            <a:r>
              <a:rPr lang="en-US" dirty="0"/>
              <a:t>Matrix </a:t>
            </a:r>
            <a:r>
              <a:rPr lang="en-US" b="1" i="1" dirty="0"/>
              <a:t>A</a:t>
            </a:r>
          </a:p>
        </p:txBody>
      </p:sp>
      <p:sp>
        <p:nvSpPr>
          <p:cNvPr id="71" name="文本框 70">
            <a:extLst>
              <a:ext uri="{FF2B5EF4-FFF2-40B4-BE49-F238E27FC236}">
                <a16:creationId xmlns:a16="http://schemas.microsoft.com/office/drawing/2014/main" id="{922F2AEA-6D4A-4691-9F38-D97A1DBA04FA}"/>
              </a:ext>
            </a:extLst>
          </p:cNvPr>
          <p:cNvSpPr txBox="1"/>
          <p:nvPr/>
        </p:nvSpPr>
        <p:spPr>
          <a:xfrm>
            <a:off x="5689723" y="1925680"/>
            <a:ext cx="2289357" cy="369332"/>
          </a:xfrm>
          <a:prstGeom prst="rect">
            <a:avLst/>
          </a:prstGeom>
          <a:noFill/>
        </p:spPr>
        <p:txBody>
          <a:bodyPr wrap="square" rtlCol="0">
            <a:spAutoFit/>
          </a:bodyPr>
          <a:lstStyle/>
          <a:p>
            <a:r>
              <a:rPr lang="en-US" dirty="0"/>
              <a:t>Vector </a:t>
            </a:r>
            <a:r>
              <a:rPr lang="en-US" b="1" i="1" dirty="0"/>
              <a:t>b</a:t>
            </a:r>
          </a:p>
        </p:txBody>
      </p:sp>
      <mc:AlternateContent xmlns:mc="http://schemas.openxmlformats.org/markup-compatibility/2006" xmlns:a14="http://schemas.microsoft.com/office/drawing/2010/main">
        <mc:Choice Requires="a14">
          <p:sp>
            <p:nvSpPr>
              <p:cNvPr id="79" name="文本框 78">
                <a:extLst>
                  <a:ext uri="{FF2B5EF4-FFF2-40B4-BE49-F238E27FC236}">
                    <a16:creationId xmlns:a16="http://schemas.microsoft.com/office/drawing/2014/main" id="{A6C6DAAB-5F10-4E68-BF8B-22BD66DDE99C}"/>
                  </a:ext>
                </a:extLst>
              </p:cNvPr>
              <p:cNvSpPr txBox="1"/>
              <p:nvPr/>
            </p:nvSpPr>
            <p:spPr>
              <a:xfrm>
                <a:off x="632897" y="5852660"/>
                <a:ext cx="5056825" cy="37555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ea typeface="Cambria Math" panose="02040503050406030204" pitchFamily="18" charset="0"/>
                        </a:rPr>
                        <m:t>𝝁</m:t>
                      </m:r>
                      <m:r>
                        <a:rPr lang="en-US" b="1" i="1" smtClean="0">
                          <a:latin typeface="Cambria Math" panose="02040503050406030204" pitchFamily="18" charset="0"/>
                          <a:ea typeface="Cambria Math" panose="02040503050406030204" pitchFamily="18" charset="0"/>
                        </a:rPr>
                        <m:t>=</m:t>
                      </m:r>
                      <m:sSup>
                        <m:sSupPr>
                          <m:ctrlPr>
                            <a:rPr lang="en-US" b="1" i="1" smtClean="0">
                              <a:latin typeface="Cambria Math" panose="02040503050406030204" pitchFamily="18" charset="0"/>
                              <a:ea typeface="Cambria Math" panose="02040503050406030204" pitchFamily="18" charset="0"/>
                            </a:rPr>
                          </m:ctrlPr>
                        </m:sSupPr>
                        <m:e>
                          <m:r>
                            <a:rPr lang="en-US" b="1" i="1" smtClean="0">
                              <a:latin typeface="Cambria Math" panose="02040503050406030204" pitchFamily="18" charset="0"/>
                              <a:ea typeface="Cambria Math" panose="02040503050406030204" pitchFamily="18" charset="0"/>
                            </a:rPr>
                            <m:t>𝑨</m:t>
                          </m:r>
                        </m:e>
                        <m:sup>
                          <m:r>
                            <a:rPr lang="en-US" b="1"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𝟏</m:t>
                          </m:r>
                        </m:sup>
                      </m:sSup>
                      <m:r>
                        <a:rPr lang="en-US" b="1"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𝒃</m:t>
                      </m:r>
                    </m:oMath>
                  </m:oMathPara>
                </a14:m>
                <a:endParaRPr lang="en-US" b="1" dirty="0"/>
              </a:p>
            </p:txBody>
          </p:sp>
        </mc:Choice>
        <mc:Fallback xmlns="">
          <p:sp>
            <p:nvSpPr>
              <p:cNvPr id="79" name="文本框 78">
                <a:extLst>
                  <a:ext uri="{FF2B5EF4-FFF2-40B4-BE49-F238E27FC236}">
                    <a16:creationId xmlns:a16="http://schemas.microsoft.com/office/drawing/2014/main" id="{A6C6DAAB-5F10-4E68-BF8B-22BD66DDE99C}"/>
                  </a:ext>
                </a:extLst>
              </p:cNvPr>
              <p:cNvSpPr txBox="1">
                <a:spLocks noRot="1" noChangeAspect="1" noMove="1" noResize="1" noEditPoints="1" noAdjustHandles="1" noChangeArrowheads="1" noChangeShapeType="1" noTextEdit="1"/>
              </p:cNvSpPr>
              <p:nvPr/>
            </p:nvSpPr>
            <p:spPr>
              <a:xfrm>
                <a:off x="632897" y="5852660"/>
                <a:ext cx="5056825" cy="375552"/>
              </a:xfrm>
              <a:prstGeom prst="rect">
                <a:avLst/>
              </a:prstGeom>
              <a:blipFill>
                <a:blip r:embed="rId14"/>
                <a:stretch>
                  <a:fillRect b="-3226"/>
                </a:stretch>
              </a:blipFill>
            </p:spPr>
            <p:txBody>
              <a:bodyPr/>
              <a:lstStyle/>
              <a:p>
                <a:r>
                  <a:rPr lang="en-US">
                    <a:noFill/>
                  </a:rPr>
                  <a:t> </a:t>
                </a:r>
              </a:p>
            </p:txBody>
          </p:sp>
        </mc:Fallback>
      </mc:AlternateContent>
      <p:grpSp>
        <p:nvGrpSpPr>
          <p:cNvPr id="3" name="组合 2">
            <a:extLst>
              <a:ext uri="{FF2B5EF4-FFF2-40B4-BE49-F238E27FC236}">
                <a16:creationId xmlns:a16="http://schemas.microsoft.com/office/drawing/2014/main" id="{BE72FFA1-D509-43D2-826A-09D375DF9B5F}"/>
              </a:ext>
            </a:extLst>
          </p:cNvPr>
          <p:cNvGrpSpPr/>
          <p:nvPr/>
        </p:nvGrpSpPr>
        <p:grpSpPr>
          <a:xfrm>
            <a:off x="7520684" y="3147265"/>
            <a:ext cx="4038418" cy="2926086"/>
            <a:chOff x="7520684" y="3147265"/>
            <a:chExt cx="4038418" cy="2926086"/>
          </a:xfrm>
        </p:grpSpPr>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64128B11-4DCF-493B-9BD6-A4657CE1E0B3}"/>
                    </a:ext>
                  </a:extLst>
                </p:cNvPr>
                <p:cNvSpPr txBox="1"/>
                <p:nvPr/>
              </p:nvSpPr>
              <p:spPr>
                <a:xfrm>
                  <a:off x="7520684" y="3147265"/>
                  <a:ext cx="3866133"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𝒖</m:t>
                            </m:r>
                          </m:e>
                          <m:sub>
                            <m:r>
                              <a:rPr lang="en-US" altLang="zh-CN" sz="2400" b="1" i="1" smtClean="0">
                                <a:latin typeface="Cambria Math" panose="02040503050406030204" pitchFamily="18" charset="0"/>
                              </a:rPr>
                              <m:t>𝟎𝟏</m:t>
                            </m:r>
                          </m:sub>
                        </m:sSub>
                        <m:r>
                          <a:rPr lang="en-US" altLang="zh-CN" sz="2400" b="1" i="1" smtClean="0">
                            <a:latin typeface="Cambria Math" panose="02040503050406030204" pitchFamily="18" charset="0"/>
                          </a:rPr>
                          <m:t>: </m:t>
                        </m:r>
                        <m:sSub>
                          <m:sSubPr>
                            <m:ctrlPr>
                              <a:rPr lang="en-US" altLang="zh-CN" sz="2400" b="1" i="1" smtClean="0">
                                <a:latin typeface="Cambria Math" panose="02040503050406030204" pitchFamily="18" charset="0"/>
                              </a:rPr>
                            </m:ctrlPr>
                          </m:sSubPr>
                          <m:e>
                            <m:r>
                              <a:rPr lang="en-US" altLang="zh-CN" sz="2400" b="1" i="1">
                                <a:latin typeface="Cambria Math" panose="02040503050406030204" pitchFamily="18" charset="0"/>
                              </a:rPr>
                              <m:t>𝒙</m:t>
                            </m:r>
                          </m:e>
                          <m:sub>
                            <m:r>
                              <a:rPr lang="en-US" altLang="zh-CN" sz="2400" b="1" i="1">
                                <a:latin typeface="Cambria Math" panose="02040503050406030204" pitchFamily="18" charset="0"/>
                              </a:rPr>
                              <m:t>𝟏</m:t>
                            </m:r>
                          </m:sub>
                        </m:sSub>
                        <m:r>
                          <a:rPr lang="en-US" altLang="zh-CN" sz="2400" b="0" i="1" smtClean="0">
                            <a:latin typeface="Cambria Math" panose="02040503050406030204" pitchFamily="18" charset="0"/>
                          </a:rPr>
                          <m:t>−</m:t>
                        </m:r>
                        <m:sSub>
                          <m:sSubPr>
                            <m:ctrlPr>
                              <a:rPr lang="en-US" altLang="zh-CN" sz="2400" b="1" i="1">
                                <a:latin typeface="Cambria Math" panose="02040503050406030204" pitchFamily="18" charset="0"/>
                              </a:rPr>
                            </m:ctrlPr>
                          </m:sSubPr>
                          <m:e>
                            <m:r>
                              <a:rPr lang="en-US" altLang="zh-CN" sz="2400" b="1" i="1">
                                <a:latin typeface="Cambria Math" panose="02040503050406030204" pitchFamily="18" charset="0"/>
                              </a:rPr>
                              <m:t>𝒙</m:t>
                            </m:r>
                          </m:e>
                          <m:sub>
                            <m:r>
                              <a:rPr lang="en-US" altLang="zh-CN" sz="2400" b="1" i="1">
                                <a:latin typeface="Cambria Math" panose="02040503050406030204" pitchFamily="18" charset="0"/>
                              </a:rPr>
                              <m:t>𝟎</m:t>
                            </m:r>
                          </m:sub>
                        </m:sSub>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𝟏𝟎</m:t>
                        </m:r>
                      </m:oMath>
                    </m:oMathPara>
                  </a14:m>
                  <a:endParaRPr lang="en-US" sz="2400" b="1" dirty="0"/>
                </a:p>
              </p:txBody>
            </p:sp>
          </mc:Choice>
          <mc:Fallback xmlns="">
            <p:sp>
              <p:nvSpPr>
                <p:cNvPr id="16" name="文本框 15">
                  <a:extLst>
                    <a:ext uri="{FF2B5EF4-FFF2-40B4-BE49-F238E27FC236}">
                      <a16:creationId xmlns:a16="http://schemas.microsoft.com/office/drawing/2014/main" id="{64128B11-4DCF-493B-9BD6-A4657CE1E0B3}"/>
                    </a:ext>
                  </a:extLst>
                </p:cNvPr>
                <p:cNvSpPr txBox="1">
                  <a:spLocks noRot="1" noChangeAspect="1" noMove="1" noResize="1" noEditPoints="1" noAdjustHandles="1" noChangeArrowheads="1" noChangeShapeType="1" noTextEdit="1"/>
                </p:cNvSpPr>
                <p:nvPr/>
              </p:nvSpPr>
              <p:spPr>
                <a:xfrm>
                  <a:off x="7520684" y="3147265"/>
                  <a:ext cx="3866133" cy="461665"/>
                </a:xfrm>
                <a:prstGeom prst="rect">
                  <a:avLst/>
                </a:prstGeom>
                <a:blipFill>
                  <a:blip r:embed="rId15"/>
                  <a:stretch>
                    <a:fillRect b="-26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F7559387-057E-4CE1-AAB5-6ABBD884CE1C}"/>
                    </a:ext>
                  </a:extLst>
                </p:cNvPr>
                <p:cNvSpPr txBox="1"/>
                <p:nvPr/>
              </p:nvSpPr>
              <p:spPr>
                <a:xfrm>
                  <a:off x="7879785" y="3629772"/>
                  <a:ext cx="3147932"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𝒖</m:t>
                            </m:r>
                          </m:e>
                          <m:sub>
                            <m:r>
                              <a:rPr lang="en-US" altLang="zh-CN" sz="2400" b="1" i="1" smtClean="0">
                                <a:latin typeface="Cambria Math" panose="02040503050406030204" pitchFamily="18" charset="0"/>
                              </a:rPr>
                              <m:t>𝟏𝟐</m:t>
                            </m:r>
                          </m:sub>
                        </m:sSub>
                        <m:r>
                          <a:rPr lang="en-US" altLang="zh-CN" sz="2400" b="1" i="1" smtClean="0">
                            <a:latin typeface="Cambria Math" panose="02040503050406030204" pitchFamily="18" charset="0"/>
                          </a:rPr>
                          <m:t>: </m:t>
                        </m:r>
                        <m:sSub>
                          <m:sSubPr>
                            <m:ctrlPr>
                              <a:rPr lang="en-US" altLang="zh-CN" sz="2400" b="1" i="1" smtClean="0">
                                <a:latin typeface="Cambria Math" panose="02040503050406030204" pitchFamily="18" charset="0"/>
                              </a:rPr>
                            </m:ctrlPr>
                          </m:sSubPr>
                          <m:e>
                            <m:r>
                              <a:rPr lang="en-US" altLang="zh-CN" sz="2400" b="1" i="1">
                                <a:latin typeface="Cambria Math" panose="02040503050406030204" pitchFamily="18" charset="0"/>
                              </a:rPr>
                              <m:t>𝒙</m:t>
                            </m:r>
                          </m:e>
                          <m:sub>
                            <m:r>
                              <a:rPr lang="en-US" altLang="zh-CN" sz="2400" b="1" i="1" smtClean="0">
                                <a:latin typeface="Cambria Math" panose="02040503050406030204" pitchFamily="18" charset="0"/>
                              </a:rPr>
                              <m:t>𝟐</m:t>
                            </m:r>
                          </m:sub>
                        </m:sSub>
                        <m:r>
                          <a:rPr lang="en-US" altLang="zh-CN" sz="2400" b="0" i="1" smtClean="0">
                            <a:latin typeface="Cambria Math" panose="02040503050406030204" pitchFamily="18" charset="0"/>
                          </a:rPr>
                          <m:t>−</m:t>
                        </m:r>
                        <m:sSub>
                          <m:sSubPr>
                            <m:ctrlPr>
                              <a:rPr lang="en-US" altLang="zh-CN" sz="2400" b="1" i="1">
                                <a:latin typeface="Cambria Math" panose="02040503050406030204" pitchFamily="18" charset="0"/>
                              </a:rPr>
                            </m:ctrlPr>
                          </m:sSubPr>
                          <m:e>
                            <m:r>
                              <a:rPr lang="en-US" altLang="zh-CN" sz="2400" b="1" i="1">
                                <a:latin typeface="Cambria Math" panose="02040503050406030204" pitchFamily="18" charset="0"/>
                              </a:rPr>
                              <m:t>𝒙</m:t>
                            </m:r>
                          </m:e>
                          <m:sub>
                            <m:r>
                              <a:rPr lang="en-US" altLang="zh-CN" sz="2400" b="1" i="1" smtClean="0">
                                <a:latin typeface="Cambria Math" panose="02040503050406030204" pitchFamily="18" charset="0"/>
                              </a:rPr>
                              <m:t>𝟏</m:t>
                            </m:r>
                          </m:sub>
                        </m:sSub>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𝟑</m:t>
                        </m:r>
                      </m:oMath>
                    </m:oMathPara>
                  </a14:m>
                  <a:endParaRPr lang="en-US" sz="2400" b="1" dirty="0"/>
                </a:p>
              </p:txBody>
            </p:sp>
          </mc:Choice>
          <mc:Fallback xmlns="">
            <p:sp>
              <p:nvSpPr>
                <p:cNvPr id="17" name="文本框 16">
                  <a:extLst>
                    <a:ext uri="{FF2B5EF4-FFF2-40B4-BE49-F238E27FC236}">
                      <a16:creationId xmlns:a16="http://schemas.microsoft.com/office/drawing/2014/main" id="{F7559387-057E-4CE1-AAB5-6ABBD884CE1C}"/>
                    </a:ext>
                  </a:extLst>
                </p:cNvPr>
                <p:cNvSpPr txBox="1">
                  <a:spLocks noRot="1" noChangeAspect="1" noMove="1" noResize="1" noEditPoints="1" noAdjustHandles="1" noChangeArrowheads="1" noChangeShapeType="1" noTextEdit="1"/>
                </p:cNvSpPr>
                <p:nvPr/>
              </p:nvSpPr>
              <p:spPr>
                <a:xfrm>
                  <a:off x="7879785" y="3629772"/>
                  <a:ext cx="3147932" cy="461665"/>
                </a:xfrm>
                <a:prstGeom prst="rect">
                  <a:avLst/>
                </a:prstGeom>
                <a:blipFill>
                  <a:blip r:embed="rId16"/>
                  <a:stretch>
                    <a:fillRect b="-26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41FB5BCB-B7CD-4FE9-8466-A345112E7959}"/>
                    </a:ext>
                  </a:extLst>
                </p:cNvPr>
                <p:cNvSpPr txBox="1"/>
                <p:nvPr/>
              </p:nvSpPr>
              <p:spPr>
                <a:xfrm>
                  <a:off x="7692969" y="4101858"/>
                  <a:ext cx="3866133"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𝒎</m:t>
                            </m:r>
                          </m:e>
                          <m:sub>
                            <m:r>
                              <a:rPr lang="en-US" altLang="zh-CN" sz="2400" b="1" i="1" smtClean="0">
                                <a:latin typeface="Cambria Math" panose="02040503050406030204" pitchFamily="18" charset="0"/>
                              </a:rPr>
                              <m:t>𝟎𝟎</m:t>
                            </m:r>
                          </m:sub>
                        </m:sSub>
                        <m:r>
                          <a:rPr lang="en-US" altLang="zh-CN" sz="2400" b="1" i="1" smtClean="0">
                            <a:latin typeface="Cambria Math" panose="02040503050406030204" pitchFamily="18" charset="0"/>
                          </a:rPr>
                          <m:t>: </m:t>
                        </m:r>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𝒍</m:t>
                            </m:r>
                          </m:e>
                          <m:sub>
                            <m:r>
                              <a:rPr lang="en-US" altLang="zh-CN" sz="2400" b="1" i="1" smtClean="0">
                                <a:latin typeface="Cambria Math" panose="02040503050406030204" pitchFamily="18" charset="0"/>
                              </a:rPr>
                              <m:t>𝟎</m:t>
                            </m:r>
                          </m:sub>
                        </m:sSub>
                        <m:r>
                          <a:rPr lang="en-US" altLang="zh-CN" sz="2400" i="1">
                            <a:latin typeface="Cambria Math" panose="02040503050406030204" pitchFamily="18" charset="0"/>
                          </a:rPr>
                          <m:t>−</m:t>
                        </m:r>
                        <m:sSub>
                          <m:sSubPr>
                            <m:ctrlPr>
                              <a:rPr lang="en-US" altLang="zh-CN" sz="2400" b="1" i="1">
                                <a:latin typeface="Cambria Math" panose="02040503050406030204" pitchFamily="18" charset="0"/>
                              </a:rPr>
                            </m:ctrlPr>
                          </m:sSubPr>
                          <m:e>
                            <m:r>
                              <a:rPr lang="en-US" altLang="zh-CN" sz="2400" b="1" i="1">
                                <a:latin typeface="Cambria Math" panose="02040503050406030204" pitchFamily="18" charset="0"/>
                              </a:rPr>
                              <m:t>𝒙</m:t>
                            </m:r>
                          </m:e>
                          <m:sub>
                            <m:r>
                              <a:rPr lang="en-US" altLang="zh-CN" sz="2400" b="1" i="1">
                                <a:latin typeface="Cambria Math" panose="02040503050406030204" pitchFamily="18" charset="0"/>
                              </a:rPr>
                              <m:t>𝟎</m:t>
                            </m:r>
                          </m:sub>
                        </m:sSub>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𝟏𝟓</m:t>
                        </m:r>
                      </m:oMath>
                    </m:oMathPara>
                  </a14:m>
                  <a:endParaRPr lang="en-US" sz="2400" b="1" dirty="0"/>
                </a:p>
              </p:txBody>
            </p:sp>
          </mc:Choice>
          <mc:Fallback xmlns="">
            <p:sp>
              <p:nvSpPr>
                <p:cNvPr id="18" name="文本框 17">
                  <a:extLst>
                    <a:ext uri="{FF2B5EF4-FFF2-40B4-BE49-F238E27FC236}">
                      <a16:creationId xmlns:a16="http://schemas.microsoft.com/office/drawing/2014/main" id="{41FB5BCB-B7CD-4FE9-8466-A345112E7959}"/>
                    </a:ext>
                  </a:extLst>
                </p:cNvPr>
                <p:cNvSpPr txBox="1">
                  <a:spLocks noRot="1" noChangeAspect="1" noMove="1" noResize="1" noEditPoints="1" noAdjustHandles="1" noChangeArrowheads="1" noChangeShapeType="1" noTextEdit="1"/>
                </p:cNvSpPr>
                <p:nvPr/>
              </p:nvSpPr>
              <p:spPr>
                <a:xfrm>
                  <a:off x="7692969" y="4101858"/>
                  <a:ext cx="3866133" cy="461665"/>
                </a:xfrm>
                <a:prstGeom prst="rect">
                  <a:avLst/>
                </a:prstGeom>
                <a:blipFill>
                  <a:blip r:embed="rId17"/>
                  <a:stretch>
                    <a:fillRect b="-13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BCBDDBC4-7D33-49BE-BBE0-72D2C8A56243}"/>
                    </a:ext>
                  </a:extLst>
                </p:cNvPr>
                <p:cNvSpPr txBox="1"/>
                <p:nvPr/>
              </p:nvSpPr>
              <p:spPr>
                <a:xfrm>
                  <a:off x="7863526" y="4573944"/>
                  <a:ext cx="3271063"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𝒎</m:t>
                            </m:r>
                          </m:e>
                          <m:sub>
                            <m:r>
                              <a:rPr lang="en-US" altLang="zh-CN" sz="2400" b="1" i="1" smtClean="0">
                                <a:latin typeface="Cambria Math" panose="02040503050406030204" pitchFamily="18" charset="0"/>
                              </a:rPr>
                              <m:t>𝟏𝟎</m:t>
                            </m:r>
                          </m:sub>
                        </m:sSub>
                        <m:r>
                          <a:rPr lang="en-US" altLang="zh-CN" sz="2400" b="1" i="1" smtClean="0">
                            <a:latin typeface="Cambria Math" panose="02040503050406030204" pitchFamily="18" charset="0"/>
                          </a:rPr>
                          <m:t>: </m:t>
                        </m:r>
                        <m:sSub>
                          <m:sSubPr>
                            <m:ctrlPr>
                              <a:rPr lang="en-US" altLang="zh-CN" sz="2400" b="1" i="1">
                                <a:latin typeface="Cambria Math" panose="02040503050406030204" pitchFamily="18" charset="0"/>
                              </a:rPr>
                            </m:ctrlPr>
                          </m:sSubPr>
                          <m:e>
                            <m:r>
                              <a:rPr lang="en-US" altLang="zh-CN" sz="2400" b="1" i="1">
                                <a:latin typeface="Cambria Math" panose="02040503050406030204" pitchFamily="18" charset="0"/>
                              </a:rPr>
                              <m:t>𝒍</m:t>
                            </m:r>
                          </m:e>
                          <m:sub>
                            <m:r>
                              <a:rPr lang="en-US" altLang="zh-CN" sz="2400" b="1" i="1">
                                <a:latin typeface="Cambria Math" panose="02040503050406030204" pitchFamily="18" charset="0"/>
                              </a:rPr>
                              <m:t>𝟎</m:t>
                            </m:r>
                          </m:sub>
                        </m:sSub>
                        <m:r>
                          <a:rPr lang="en-US" altLang="zh-CN" sz="2400" i="1">
                            <a:latin typeface="Cambria Math" panose="02040503050406030204" pitchFamily="18" charset="0"/>
                          </a:rPr>
                          <m:t>−</m:t>
                        </m:r>
                        <m:sSub>
                          <m:sSubPr>
                            <m:ctrlPr>
                              <a:rPr lang="en-US" altLang="zh-CN" sz="2400" b="1" i="1">
                                <a:latin typeface="Cambria Math" panose="02040503050406030204" pitchFamily="18" charset="0"/>
                              </a:rPr>
                            </m:ctrlPr>
                          </m:sSubPr>
                          <m:e>
                            <m:r>
                              <a:rPr lang="en-US" altLang="zh-CN" sz="2400" b="1" i="1">
                                <a:latin typeface="Cambria Math" panose="02040503050406030204" pitchFamily="18" charset="0"/>
                              </a:rPr>
                              <m:t>𝒙</m:t>
                            </m:r>
                          </m:e>
                          <m:sub>
                            <m:r>
                              <a:rPr lang="en-US" altLang="zh-CN" sz="2400" b="1" i="1" smtClean="0">
                                <a:latin typeface="Cambria Math" panose="02040503050406030204" pitchFamily="18" charset="0"/>
                              </a:rPr>
                              <m:t>𝟏</m:t>
                            </m:r>
                          </m:sub>
                        </m:sSub>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𝟓</m:t>
                        </m:r>
                      </m:oMath>
                    </m:oMathPara>
                  </a14:m>
                  <a:endParaRPr lang="en-US" sz="2400" b="1" dirty="0"/>
                </a:p>
              </p:txBody>
            </p:sp>
          </mc:Choice>
          <mc:Fallback xmlns="">
            <p:sp>
              <p:nvSpPr>
                <p:cNvPr id="19" name="文本框 18">
                  <a:extLst>
                    <a:ext uri="{FF2B5EF4-FFF2-40B4-BE49-F238E27FC236}">
                      <a16:creationId xmlns:a16="http://schemas.microsoft.com/office/drawing/2014/main" id="{BCBDDBC4-7D33-49BE-BBE0-72D2C8A56243}"/>
                    </a:ext>
                  </a:extLst>
                </p:cNvPr>
                <p:cNvSpPr txBox="1">
                  <a:spLocks noRot="1" noChangeAspect="1" noMove="1" noResize="1" noEditPoints="1" noAdjustHandles="1" noChangeArrowheads="1" noChangeShapeType="1" noTextEdit="1"/>
                </p:cNvSpPr>
                <p:nvPr/>
              </p:nvSpPr>
              <p:spPr>
                <a:xfrm>
                  <a:off x="7863526" y="4573944"/>
                  <a:ext cx="3271063" cy="461665"/>
                </a:xfrm>
                <a:prstGeom prst="rect">
                  <a:avLst/>
                </a:prstGeom>
                <a:blipFill>
                  <a:blip r:embed="rId18"/>
                  <a:stretch>
                    <a:fillRect b="-26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文本框 24">
                  <a:extLst>
                    <a:ext uri="{FF2B5EF4-FFF2-40B4-BE49-F238E27FC236}">
                      <a16:creationId xmlns:a16="http://schemas.microsoft.com/office/drawing/2014/main" id="{5D2FF37F-EF7A-43EF-85B7-0947F390D5EB}"/>
                    </a:ext>
                  </a:extLst>
                </p:cNvPr>
                <p:cNvSpPr txBox="1"/>
                <p:nvPr/>
              </p:nvSpPr>
              <p:spPr>
                <a:xfrm>
                  <a:off x="8115755" y="5046030"/>
                  <a:ext cx="3271062" cy="461665"/>
                </a:xfrm>
                <a:prstGeom prst="rect">
                  <a:avLst/>
                </a:prstGeom>
                <a:noFill/>
              </p:spPr>
              <p:txBody>
                <a:bodyPr wrap="square" rtlCol="0">
                  <a:spAutoFit/>
                </a:bodyPr>
                <a:lstStyle/>
                <a:p>
                  <a14:m>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𝒎</m:t>
                          </m:r>
                        </m:e>
                        <m:sub>
                          <m:r>
                            <a:rPr lang="en-US" altLang="zh-CN" sz="2400" b="1" i="1" smtClean="0">
                              <a:latin typeface="Cambria Math" panose="02040503050406030204" pitchFamily="18" charset="0"/>
                            </a:rPr>
                            <m:t>𝟐𝟎</m:t>
                          </m:r>
                        </m:sub>
                      </m:sSub>
                      <m:r>
                        <a:rPr lang="en-US" altLang="zh-CN" sz="2400" b="1" i="1" smtClean="0">
                          <a:latin typeface="Cambria Math" panose="02040503050406030204" pitchFamily="18" charset="0"/>
                        </a:rPr>
                        <m:t>: </m:t>
                      </m:r>
                      <m:sSub>
                        <m:sSubPr>
                          <m:ctrlPr>
                            <a:rPr lang="en-US" altLang="zh-CN" sz="2400" b="1" i="1">
                              <a:latin typeface="Cambria Math" panose="02040503050406030204" pitchFamily="18" charset="0"/>
                            </a:rPr>
                          </m:ctrlPr>
                        </m:sSubPr>
                        <m:e>
                          <m:r>
                            <a:rPr lang="en-US" altLang="zh-CN" sz="2400" b="1" i="1">
                              <a:latin typeface="Cambria Math" panose="02040503050406030204" pitchFamily="18" charset="0"/>
                            </a:rPr>
                            <m:t>𝒍</m:t>
                          </m:r>
                        </m:e>
                        <m:sub>
                          <m:r>
                            <a:rPr lang="en-US" altLang="zh-CN" sz="2400" b="1" i="1">
                              <a:latin typeface="Cambria Math" panose="02040503050406030204" pitchFamily="18" charset="0"/>
                            </a:rPr>
                            <m:t>𝟎</m:t>
                          </m:r>
                        </m:sub>
                      </m:sSub>
                      <m:r>
                        <a:rPr lang="en-US" altLang="zh-CN" sz="2400" i="1">
                          <a:latin typeface="Cambria Math" panose="02040503050406030204" pitchFamily="18" charset="0"/>
                        </a:rPr>
                        <m:t>−</m:t>
                      </m:r>
                      <m:sSub>
                        <m:sSubPr>
                          <m:ctrlPr>
                            <a:rPr lang="en-US" altLang="zh-CN" sz="2400" b="1" i="1">
                              <a:latin typeface="Cambria Math" panose="02040503050406030204" pitchFamily="18" charset="0"/>
                            </a:rPr>
                          </m:ctrlPr>
                        </m:sSubPr>
                        <m:e>
                          <m:r>
                            <a:rPr lang="en-US" altLang="zh-CN" sz="2400" b="1" i="1">
                              <a:latin typeface="Cambria Math" panose="02040503050406030204" pitchFamily="18" charset="0"/>
                            </a:rPr>
                            <m:t>𝒙</m:t>
                          </m:r>
                        </m:e>
                        <m:sub>
                          <m:r>
                            <a:rPr lang="en-US" altLang="zh-CN" sz="2400" b="1" i="1" smtClean="0">
                              <a:latin typeface="Cambria Math" panose="02040503050406030204" pitchFamily="18" charset="0"/>
                            </a:rPr>
                            <m:t>𝟐</m:t>
                          </m:r>
                        </m:sub>
                      </m:sSub>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𝟖</m:t>
                      </m:r>
                    </m:oMath>
                  </a14:m>
                  <a:r>
                    <a:rPr lang="en-US" sz="2400" b="1" dirty="0"/>
                    <a:t> </a:t>
                  </a:r>
                </a:p>
              </p:txBody>
            </p:sp>
          </mc:Choice>
          <mc:Fallback xmlns="">
            <p:sp>
              <p:nvSpPr>
                <p:cNvPr id="25" name="文本框 24">
                  <a:extLst>
                    <a:ext uri="{FF2B5EF4-FFF2-40B4-BE49-F238E27FC236}">
                      <a16:creationId xmlns:a16="http://schemas.microsoft.com/office/drawing/2014/main" id="{5D2FF37F-EF7A-43EF-85B7-0947F390D5EB}"/>
                    </a:ext>
                  </a:extLst>
                </p:cNvPr>
                <p:cNvSpPr txBox="1">
                  <a:spLocks noRot="1" noChangeAspect="1" noMove="1" noResize="1" noEditPoints="1" noAdjustHandles="1" noChangeArrowheads="1" noChangeShapeType="1" noTextEdit="1"/>
                </p:cNvSpPr>
                <p:nvPr/>
              </p:nvSpPr>
              <p:spPr>
                <a:xfrm>
                  <a:off x="8115755" y="5046030"/>
                  <a:ext cx="3271062" cy="461665"/>
                </a:xfrm>
                <a:prstGeom prst="rect">
                  <a:avLst/>
                </a:prstGeom>
                <a:blipFill>
                  <a:blip r:embed="rId19"/>
                  <a:stretch>
                    <a:fillRect b="-2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1" name="文本框 80">
                  <a:extLst>
                    <a:ext uri="{FF2B5EF4-FFF2-40B4-BE49-F238E27FC236}">
                      <a16:creationId xmlns:a16="http://schemas.microsoft.com/office/drawing/2014/main" id="{8CB12898-933B-4FC9-B2C1-3ED49E211DA2}"/>
                    </a:ext>
                  </a:extLst>
                </p:cNvPr>
                <p:cNvSpPr txBox="1"/>
                <p:nvPr/>
              </p:nvSpPr>
              <p:spPr>
                <a:xfrm>
                  <a:off x="8115754" y="5611686"/>
                  <a:ext cx="2766327"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𝒖</m:t>
                            </m:r>
                          </m:e>
                          <m:sub>
                            <m:r>
                              <a:rPr lang="en-US" altLang="zh-CN" sz="2400" b="1" i="1" smtClean="0">
                                <a:latin typeface="Cambria Math" panose="02040503050406030204" pitchFamily="18" charset="0"/>
                              </a:rPr>
                              <m:t>𝟎𝟎</m:t>
                            </m:r>
                          </m:sub>
                        </m:sSub>
                        <m:r>
                          <a:rPr lang="en-US" altLang="zh-CN" sz="2400" b="1" i="1" smtClean="0">
                            <a:latin typeface="Cambria Math" panose="02040503050406030204" pitchFamily="18" charset="0"/>
                          </a:rPr>
                          <m:t>: </m:t>
                        </m:r>
                        <m:sSub>
                          <m:sSubPr>
                            <m:ctrlPr>
                              <a:rPr lang="en-US" altLang="zh-CN" sz="2400" b="1" i="1" smtClean="0">
                                <a:latin typeface="Cambria Math" panose="02040503050406030204" pitchFamily="18" charset="0"/>
                              </a:rPr>
                            </m:ctrlPr>
                          </m:sSubPr>
                          <m:e>
                            <m:r>
                              <a:rPr lang="en-US" altLang="zh-CN" sz="2400" b="1" i="1">
                                <a:latin typeface="Cambria Math" panose="02040503050406030204" pitchFamily="18" charset="0"/>
                              </a:rPr>
                              <m:t>𝒙</m:t>
                            </m:r>
                          </m:e>
                          <m:sub>
                            <m:r>
                              <a:rPr lang="en-US" altLang="zh-CN" sz="2400" b="1" i="1">
                                <a:latin typeface="Cambria Math" panose="02040503050406030204" pitchFamily="18" charset="0"/>
                              </a:rPr>
                              <m:t>𝟎</m:t>
                            </m:r>
                          </m:sub>
                        </m:sSub>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𝟐</m:t>
                        </m:r>
                      </m:oMath>
                    </m:oMathPara>
                  </a14:m>
                  <a:endParaRPr lang="en-US" sz="2400" b="1" dirty="0"/>
                </a:p>
              </p:txBody>
            </p:sp>
          </mc:Choice>
          <mc:Fallback xmlns="">
            <p:sp>
              <p:nvSpPr>
                <p:cNvPr id="81" name="文本框 80">
                  <a:extLst>
                    <a:ext uri="{FF2B5EF4-FFF2-40B4-BE49-F238E27FC236}">
                      <a16:creationId xmlns:a16="http://schemas.microsoft.com/office/drawing/2014/main" id="{8CB12898-933B-4FC9-B2C1-3ED49E211DA2}"/>
                    </a:ext>
                  </a:extLst>
                </p:cNvPr>
                <p:cNvSpPr txBox="1">
                  <a:spLocks noRot="1" noChangeAspect="1" noMove="1" noResize="1" noEditPoints="1" noAdjustHandles="1" noChangeArrowheads="1" noChangeShapeType="1" noTextEdit="1"/>
                </p:cNvSpPr>
                <p:nvPr/>
              </p:nvSpPr>
              <p:spPr>
                <a:xfrm>
                  <a:off x="8115754" y="5611686"/>
                  <a:ext cx="2766327" cy="461665"/>
                </a:xfrm>
                <a:prstGeom prst="rect">
                  <a:avLst/>
                </a:prstGeom>
                <a:blipFill>
                  <a:blip r:embed="rId20"/>
                  <a:stretch>
                    <a:fillRect b="-2667"/>
                  </a:stretch>
                </a:blipFill>
              </p:spPr>
              <p:txBody>
                <a:bodyPr/>
                <a:lstStyle/>
                <a:p>
                  <a:r>
                    <a:rPr lang="en-US">
                      <a:noFill/>
                    </a:rPr>
                    <a:t> </a:t>
                  </a:r>
                </a:p>
              </p:txBody>
            </p:sp>
          </mc:Fallback>
        </mc:AlternateContent>
      </p:grpSp>
      <p:grpSp>
        <p:nvGrpSpPr>
          <p:cNvPr id="37" name="组合 36">
            <a:extLst>
              <a:ext uri="{FF2B5EF4-FFF2-40B4-BE49-F238E27FC236}">
                <a16:creationId xmlns:a16="http://schemas.microsoft.com/office/drawing/2014/main" id="{2BEF4AB1-C961-42DD-912F-E043482AB9D9}"/>
              </a:ext>
            </a:extLst>
          </p:cNvPr>
          <p:cNvGrpSpPr/>
          <p:nvPr/>
        </p:nvGrpSpPr>
        <p:grpSpPr>
          <a:xfrm>
            <a:off x="6491147" y="167793"/>
            <a:ext cx="5655404" cy="2807468"/>
            <a:chOff x="260144" y="3562113"/>
            <a:chExt cx="5655404" cy="2807468"/>
          </a:xfrm>
        </p:grpSpPr>
        <mc:AlternateContent xmlns:mc="http://schemas.openxmlformats.org/markup-compatibility/2006" xmlns:a14="http://schemas.microsoft.com/office/drawing/2010/main">
          <mc:Choice Requires="a14">
            <p:sp>
              <p:nvSpPr>
                <p:cNvPr id="38" name="文本框 37">
                  <a:extLst>
                    <a:ext uri="{FF2B5EF4-FFF2-40B4-BE49-F238E27FC236}">
                      <a16:creationId xmlns:a16="http://schemas.microsoft.com/office/drawing/2014/main" id="{A47A8028-DC3C-4679-8830-14DB9C3ADB6E}"/>
                    </a:ext>
                  </a:extLst>
                </p:cNvPr>
                <p:cNvSpPr txBox="1"/>
                <p:nvPr/>
              </p:nvSpPr>
              <p:spPr>
                <a:xfrm>
                  <a:off x="1302049" y="3562113"/>
                  <a:ext cx="495370" cy="4287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𝒙</m:t>
                            </m:r>
                          </m:e>
                          <m:sub>
                            <m:r>
                              <a:rPr lang="en-US" altLang="zh-CN" sz="2400" b="1" i="1" smtClean="0">
                                <a:latin typeface="Cambria Math" panose="02040503050406030204" pitchFamily="18" charset="0"/>
                              </a:rPr>
                              <m:t>𝟎</m:t>
                            </m:r>
                          </m:sub>
                        </m:sSub>
                      </m:oMath>
                    </m:oMathPara>
                  </a14:m>
                  <a:endParaRPr lang="en-US" sz="2400" b="1" dirty="0"/>
                </a:p>
              </p:txBody>
            </p:sp>
          </mc:Choice>
          <mc:Fallback xmlns="">
            <p:sp>
              <p:nvSpPr>
                <p:cNvPr id="38" name="文本框 37">
                  <a:extLst>
                    <a:ext uri="{FF2B5EF4-FFF2-40B4-BE49-F238E27FC236}">
                      <a16:creationId xmlns:a16="http://schemas.microsoft.com/office/drawing/2014/main" id="{A47A8028-DC3C-4679-8830-14DB9C3ADB6E}"/>
                    </a:ext>
                  </a:extLst>
                </p:cNvPr>
                <p:cNvSpPr txBox="1">
                  <a:spLocks noRot="1" noChangeAspect="1" noMove="1" noResize="1" noEditPoints="1" noAdjustHandles="1" noChangeArrowheads="1" noChangeShapeType="1" noTextEdit="1"/>
                </p:cNvSpPr>
                <p:nvPr/>
              </p:nvSpPr>
              <p:spPr>
                <a:xfrm>
                  <a:off x="1302049" y="3562113"/>
                  <a:ext cx="495370" cy="428750"/>
                </a:xfrm>
                <a:prstGeom prst="rect">
                  <a:avLst/>
                </a:prstGeom>
                <a:blipFill>
                  <a:blip r:embed="rId21"/>
                  <a:stretch>
                    <a:fillRect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文本框 38">
                  <a:extLst>
                    <a:ext uri="{FF2B5EF4-FFF2-40B4-BE49-F238E27FC236}">
                      <a16:creationId xmlns:a16="http://schemas.microsoft.com/office/drawing/2014/main" id="{F1A8A1C7-0659-47EB-8174-9BB5B74B1B0C}"/>
                    </a:ext>
                  </a:extLst>
                </p:cNvPr>
                <p:cNvSpPr txBox="1"/>
                <p:nvPr/>
              </p:nvSpPr>
              <p:spPr>
                <a:xfrm>
                  <a:off x="3221609" y="3562114"/>
                  <a:ext cx="495370" cy="4287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𝒙</m:t>
                            </m:r>
                          </m:e>
                          <m:sub>
                            <m:r>
                              <a:rPr lang="en-US" altLang="zh-CN" sz="2400" b="1" i="1" smtClean="0">
                                <a:latin typeface="Cambria Math" panose="02040503050406030204" pitchFamily="18" charset="0"/>
                              </a:rPr>
                              <m:t>𝟏</m:t>
                            </m:r>
                          </m:sub>
                        </m:sSub>
                      </m:oMath>
                    </m:oMathPara>
                  </a14:m>
                  <a:endParaRPr lang="en-US" sz="2400" b="1" dirty="0"/>
                </a:p>
              </p:txBody>
            </p:sp>
          </mc:Choice>
          <mc:Fallback xmlns="">
            <p:sp>
              <p:nvSpPr>
                <p:cNvPr id="39" name="文本框 38">
                  <a:extLst>
                    <a:ext uri="{FF2B5EF4-FFF2-40B4-BE49-F238E27FC236}">
                      <a16:creationId xmlns:a16="http://schemas.microsoft.com/office/drawing/2014/main" id="{F1A8A1C7-0659-47EB-8174-9BB5B74B1B0C}"/>
                    </a:ext>
                  </a:extLst>
                </p:cNvPr>
                <p:cNvSpPr txBox="1">
                  <a:spLocks noRot="1" noChangeAspect="1" noMove="1" noResize="1" noEditPoints="1" noAdjustHandles="1" noChangeArrowheads="1" noChangeShapeType="1" noTextEdit="1"/>
                </p:cNvSpPr>
                <p:nvPr/>
              </p:nvSpPr>
              <p:spPr>
                <a:xfrm>
                  <a:off x="3221609" y="3562114"/>
                  <a:ext cx="495370" cy="428750"/>
                </a:xfrm>
                <a:prstGeom prst="rect">
                  <a:avLst/>
                </a:prstGeom>
                <a:blipFill>
                  <a:blip r:embed="rId22"/>
                  <a:stretch>
                    <a:fillRect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文本框 39">
                  <a:extLst>
                    <a:ext uri="{FF2B5EF4-FFF2-40B4-BE49-F238E27FC236}">
                      <a16:creationId xmlns:a16="http://schemas.microsoft.com/office/drawing/2014/main" id="{D1F4A666-8958-4EA3-B3B1-12DE0B719239}"/>
                    </a:ext>
                  </a:extLst>
                </p:cNvPr>
                <p:cNvSpPr txBox="1"/>
                <p:nvPr/>
              </p:nvSpPr>
              <p:spPr>
                <a:xfrm>
                  <a:off x="5141169" y="3562114"/>
                  <a:ext cx="495370" cy="4287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𝒙</m:t>
                            </m:r>
                          </m:e>
                          <m:sub>
                            <m:r>
                              <a:rPr lang="en-US" altLang="zh-CN" sz="2400" b="1" i="1" smtClean="0">
                                <a:latin typeface="Cambria Math" panose="02040503050406030204" pitchFamily="18" charset="0"/>
                              </a:rPr>
                              <m:t>𝟐</m:t>
                            </m:r>
                          </m:sub>
                        </m:sSub>
                      </m:oMath>
                    </m:oMathPara>
                  </a14:m>
                  <a:endParaRPr lang="en-US" sz="2400" b="1" dirty="0"/>
                </a:p>
              </p:txBody>
            </p:sp>
          </mc:Choice>
          <mc:Fallback xmlns="">
            <p:sp>
              <p:nvSpPr>
                <p:cNvPr id="40" name="文本框 39">
                  <a:extLst>
                    <a:ext uri="{FF2B5EF4-FFF2-40B4-BE49-F238E27FC236}">
                      <a16:creationId xmlns:a16="http://schemas.microsoft.com/office/drawing/2014/main" id="{D1F4A666-8958-4EA3-B3B1-12DE0B719239}"/>
                    </a:ext>
                  </a:extLst>
                </p:cNvPr>
                <p:cNvSpPr txBox="1">
                  <a:spLocks noRot="1" noChangeAspect="1" noMove="1" noResize="1" noEditPoints="1" noAdjustHandles="1" noChangeArrowheads="1" noChangeShapeType="1" noTextEdit="1"/>
                </p:cNvSpPr>
                <p:nvPr/>
              </p:nvSpPr>
              <p:spPr>
                <a:xfrm>
                  <a:off x="5141169" y="3562114"/>
                  <a:ext cx="495370" cy="428750"/>
                </a:xfrm>
                <a:prstGeom prst="rect">
                  <a:avLst/>
                </a:prstGeom>
                <a:blipFill>
                  <a:blip r:embed="rId23"/>
                  <a:stretch>
                    <a:fillRect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文本框 40">
                  <a:extLst>
                    <a:ext uri="{FF2B5EF4-FFF2-40B4-BE49-F238E27FC236}">
                      <a16:creationId xmlns:a16="http://schemas.microsoft.com/office/drawing/2014/main" id="{F5D61947-72FA-4071-95A7-D6E12D140585}"/>
                    </a:ext>
                  </a:extLst>
                </p:cNvPr>
                <p:cNvSpPr txBox="1"/>
                <p:nvPr/>
              </p:nvSpPr>
              <p:spPr>
                <a:xfrm>
                  <a:off x="3099500" y="5940831"/>
                  <a:ext cx="495370" cy="4287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𝒍</m:t>
                            </m:r>
                          </m:e>
                          <m:sub>
                            <m:r>
                              <a:rPr lang="en-US" altLang="zh-CN" sz="2400" b="1" i="1" smtClean="0">
                                <a:latin typeface="Cambria Math" panose="02040503050406030204" pitchFamily="18" charset="0"/>
                              </a:rPr>
                              <m:t>𝟎</m:t>
                            </m:r>
                          </m:sub>
                        </m:sSub>
                      </m:oMath>
                    </m:oMathPara>
                  </a14:m>
                  <a:endParaRPr lang="en-US" sz="2400" b="1" dirty="0"/>
                </a:p>
              </p:txBody>
            </p:sp>
          </mc:Choice>
          <mc:Fallback xmlns="">
            <p:sp>
              <p:nvSpPr>
                <p:cNvPr id="41" name="文本框 40">
                  <a:extLst>
                    <a:ext uri="{FF2B5EF4-FFF2-40B4-BE49-F238E27FC236}">
                      <a16:creationId xmlns:a16="http://schemas.microsoft.com/office/drawing/2014/main" id="{F5D61947-72FA-4071-95A7-D6E12D140585}"/>
                    </a:ext>
                  </a:extLst>
                </p:cNvPr>
                <p:cNvSpPr txBox="1">
                  <a:spLocks noRot="1" noChangeAspect="1" noMove="1" noResize="1" noEditPoints="1" noAdjustHandles="1" noChangeArrowheads="1" noChangeShapeType="1" noTextEdit="1"/>
                </p:cNvSpPr>
                <p:nvPr/>
              </p:nvSpPr>
              <p:spPr>
                <a:xfrm>
                  <a:off x="3099500" y="5940831"/>
                  <a:ext cx="495370" cy="428750"/>
                </a:xfrm>
                <a:prstGeom prst="rect">
                  <a:avLst/>
                </a:prstGeom>
                <a:blipFill>
                  <a:blip r:embed="rId24"/>
                  <a:stretch>
                    <a:fillRect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文本框 41">
                  <a:extLst>
                    <a:ext uri="{FF2B5EF4-FFF2-40B4-BE49-F238E27FC236}">
                      <a16:creationId xmlns:a16="http://schemas.microsoft.com/office/drawing/2014/main" id="{9265CA28-05AD-4357-BC83-AD93E61393B2}"/>
                    </a:ext>
                  </a:extLst>
                </p:cNvPr>
                <p:cNvSpPr txBox="1"/>
                <p:nvPr/>
              </p:nvSpPr>
              <p:spPr>
                <a:xfrm>
                  <a:off x="1924567" y="3891202"/>
                  <a:ext cx="1173155"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600" b="1" i="1" smtClean="0">
                                <a:latin typeface="Cambria Math" panose="02040503050406030204" pitchFamily="18" charset="0"/>
                              </a:rPr>
                            </m:ctrlPr>
                          </m:sSubPr>
                          <m:e>
                            <m:r>
                              <a:rPr lang="en-US" altLang="zh-CN" sz="1600" b="1" i="1" smtClean="0">
                                <a:latin typeface="Cambria Math" panose="02040503050406030204" pitchFamily="18" charset="0"/>
                              </a:rPr>
                              <m:t>𝒖</m:t>
                            </m:r>
                          </m:e>
                          <m:sub>
                            <m:r>
                              <a:rPr lang="en-US" altLang="zh-CN" sz="1600" b="1" i="1" smtClean="0">
                                <a:latin typeface="Cambria Math" panose="02040503050406030204" pitchFamily="18" charset="0"/>
                              </a:rPr>
                              <m:t>𝟎𝟏</m:t>
                            </m:r>
                          </m:sub>
                        </m:sSub>
                        <m:r>
                          <a:rPr lang="en-US" altLang="zh-CN" sz="1600" b="1" i="1" smtClean="0">
                            <a:latin typeface="Cambria Math" panose="02040503050406030204" pitchFamily="18" charset="0"/>
                          </a:rPr>
                          <m:t>=</m:t>
                        </m:r>
                        <m:r>
                          <a:rPr lang="en-US" altLang="zh-CN" sz="1600" b="1" i="1" smtClean="0">
                            <a:latin typeface="Cambria Math" panose="02040503050406030204" pitchFamily="18" charset="0"/>
                          </a:rPr>
                          <m:t>𝟏𝟎</m:t>
                        </m:r>
                      </m:oMath>
                    </m:oMathPara>
                  </a14:m>
                  <a:endParaRPr lang="en-US" sz="1600" b="1" dirty="0"/>
                </a:p>
              </p:txBody>
            </p:sp>
          </mc:Choice>
          <mc:Fallback xmlns="">
            <p:sp>
              <p:nvSpPr>
                <p:cNvPr id="42" name="文本框 41">
                  <a:extLst>
                    <a:ext uri="{FF2B5EF4-FFF2-40B4-BE49-F238E27FC236}">
                      <a16:creationId xmlns:a16="http://schemas.microsoft.com/office/drawing/2014/main" id="{9265CA28-05AD-4357-BC83-AD93E61393B2}"/>
                    </a:ext>
                  </a:extLst>
                </p:cNvPr>
                <p:cNvSpPr txBox="1">
                  <a:spLocks noRot="1" noChangeAspect="1" noMove="1" noResize="1" noEditPoints="1" noAdjustHandles="1" noChangeArrowheads="1" noChangeShapeType="1" noTextEdit="1"/>
                </p:cNvSpPr>
                <p:nvPr/>
              </p:nvSpPr>
              <p:spPr>
                <a:xfrm>
                  <a:off x="1924567" y="3891202"/>
                  <a:ext cx="1173155" cy="338554"/>
                </a:xfrm>
                <a:prstGeom prst="rect">
                  <a:avLst/>
                </a:prstGeom>
                <a:blipFill>
                  <a:blip r:embed="rId2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文本框 42">
                  <a:extLst>
                    <a:ext uri="{FF2B5EF4-FFF2-40B4-BE49-F238E27FC236}">
                      <a16:creationId xmlns:a16="http://schemas.microsoft.com/office/drawing/2014/main" id="{87F313EF-C3EE-40EA-93B8-5223094BBD76}"/>
                    </a:ext>
                  </a:extLst>
                </p:cNvPr>
                <p:cNvSpPr txBox="1"/>
                <p:nvPr/>
              </p:nvSpPr>
              <p:spPr>
                <a:xfrm>
                  <a:off x="804778" y="4908274"/>
                  <a:ext cx="161690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𝒎</m:t>
                            </m:r>
                          </m:e>
                          <m:sub>
                            <m:r>
                              <a:rPr lang="en-US" altLang="zh-CN" b="1" i="1" smtClean="0">
                                <a:latin typeface="Cambria Math" panose="02040503050406030204" pitchFamily="18" charset="0"/>
                              </a:rPr>
                              <m:t>𝟎𝟎</m:t>
                            </m:r>
                          </m:sub>
                        </m:sSub>
                        <m:r>
                          <a:rPr lang="en-US" altLang="zh-CN" b="1" i="1" smtClean="0">
                            <a:latin typeface="Cambria Math" panose="02040503050406030204" pitchFamily="18" charset="0"/>
                          </a:rPr>
                          <m:t>=</m:t>
                        </m:r>
                        <m:r>
                          <a:rPr lang="en-US" altLang="zh-CN" b="1" i="1" smtClean="0">
                            <a:latin typeface="Cambria Math" panose="02040503050406030204" pitchFamily="18" charset="0"/>
                          </a:rPr>
                          <m:t>𝟏𝟓</m:t>
                        </m:r>
                      </m:oMath>
                    </m:oMathPara>
                  </a14:m>
                  <a:endParaRPr lang="en-US" b="1" dirty="0"/>
                </a:p>
              </p:txBody>
            </p:sp>
          </mc:Choice>
          <mc:Fallback xmlns="">
            <p:sp>
              <p:nvSpPr>
                <p:cNvPr id="43" name="文本框 42">
                  <a:extLst>
                    <a:ext uri="{FF2B5EF4-FFF2-40B4-BE49-F238E27FC236}">
                      <a16:creationId xmlns:a16="http://schemas.microsoft.com/office/drawing/2014/main" id="{87F313EF-C3EE-40EA-93B8-5223094BBD76}"/>
                    </a:ext>
                  </a:extLst>
                </p:cNvPr>
                <p:cNvSpPr txBox="1">
                  <a:spLocks noRot="1" noChangeAspect="1" noMove="1" noResize="1" noEditPoints="1" noAdjustHandles="1" noChangeArrowheads="1" noChangeShapeType="1" noTextEdit="1"/>
                </p:cNvSpPr>
                <p:nvPr/>
              </p:nvSpPr>
              <p:spPr>
                <a:xfrm>
                  <a:off x="804778" y="4908274"/>
                  <a:ext cx="1616905" cy="369332"/>
                </a:xfrm>
                <a:prstGeom prst="rect">
                  <a:avLst/>
                </a:prstGeom>
                <a:blipFill>
                  <a:blip r:embed="rId2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文本框 43">
                  <a:extLst>
                    <a:ext uri="{FF2B5EF4-FFF2-40B4-BE49-F238E27FC236}">
                      <a16:creationId xmlns:a16="http://schemas.microsoft.com/office/drawing/2014/main" id="{2CB85F71-E9AB-43DB-9DB6-9DEDEE84D9C0}"/>
                    </a:ext>
                  </a:extLst>
                </p:cNvPr>
                <p:cNvSpPr txBox="1"/>
                <p:nvPr/>
              </p:nvSpPr>
              <p:spPr>
                <a:xfrm>
                  <a:off x="2478666" y="4852376"/>
                  <a:ext cx="1611254"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600" b="1" i="1" smtClean="0">
                                <a:latin typeface="Cambria Math" panose="02040503050406030204" pitchFamily="18" charset="0"/>
                              </a:rPr>
                            </m:ctrlPr>
                          </m:sSubPr>
                          <m:e>
                            <m:r>
                              <a:rPr lang="en-US" altLang="zh-CN" sz="1600" b="1" i="1" smtClean="0">
                                <a:latin typeface="Cambria Math" panose="02040503050406030204" pitchFamily="18" charset="0"/>
                              </a:rPr>
                              <m:t>𝒎</m:t>
                            </m:r>
                          </m:e>
                          <m:sub>
                            <m:r>
                              <a:rPr lang="en-US" altLang="zh-CN" sz="1600" b="1" i="1" smtClean="0">
                                <a:latin typeface="Cambria Math" panose="02040503050406030204" pitchFamily="18" charset="0"/>
                              </a:rPr>
                              <m:t>𝟏𝟎</m:t>
                            </m:r>
                          </m:sub>
                        </m:sSub>
                        <m:r>
                          <a:rPr lang="en-US" altLang="zh-CN" sz="1600" b="1" i="1" smtClean="0">
                            <a:latin typeface="Cambria Math" panose="02040503050406030204" pitchFamily="18" charset="0"/>
                          </a:rPr>
                          <m:t>=</m:t>
                        </m:r>
                        <m:r>
                          <a:rPr lang="en-US" altLang="zh-CN" sz="1600" b="1" i="1" smtClean="0">
                            <a:latin typeface="Cambria Math" panose="02040503050406030204" pitchFamily="18" charset="0"/>
                          </a:rPr>
                          <m:t>𝟓</m:t>
                        </m:r>
                      </m:oMath>
                    </m:oMathPara>
                  </a14:m>
                  <a:endParaRPr lang="en-US" sz="2400" b="1" dirty="0"/>
                </a:p>
              </p:txBody>
            </p:sp>
          </mc:Choice>
          <mc:Fallback xmlns="">
            <p:sp>
              <p:nvSpPr>
                <p:cNvPr id="44" name="文本框 43">
                  <a:extLst>
                    <a:ext uri="{FF2B5EF4-FFF2-40B4-BE49-F238E27FC236}">
                      <a16:creationId xmlns:a16="http://schemas.microsoft.com/office/drawing/2014/main" id="{2CB85F71-E9AB-43DB-9DB6-9DEDEE84D9C0}"/>
                    </a:ext>
                  </a:extLst>
                </p:cNvPr>
                <p:cNvSpPr txBox="1">
                  <a:spLocks noRot="1" noChangeAspect="1" noMove="1" noResize="1" noEditPoints="1" noAdjustHandles="1" noChangeArrowheads="1" noChangeShapeType="1" noTextEdit="1"/>
                </p:cNvSpPr>
                <p:nvPr/>
              </p:nvSpPr>
              <p:spPr>
                <a:xfrm>
                  <a:off x="2478666" y="4852376"/>
                  <a:ext cx="1611254" cy="338554"/>
                </a:xfrm>
                <a:prstGeom prst="rect">
                  <a:avLst/>
                </a:prstGeom>
                <a:blipFill>
                  <a:blip r:embed="rId2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文本框 44">
                  <a:extLst>
                    <a:ext uri="{FF2B5EF4-FFF2-40B4-BE49-F238E27FC236}">
                      <a16:creationId xmlns:a16="http://schemas.microsoft.com/office/drawing/2014/main" id="{A423B9CD-2FD2-430E-A09C-D056D10E147F}"/>
                    </a:ext>
                  </a:extLst>
                </p:cNvPr>
                <p:cNvSpPr txBox="1"/>
                <p:nvPr/>
              </p:nvSpPr>
              <p:spPr>
                <a:xfrm>
                  <a:off x="4304295" y="5001401"/>
                  <a:ext cx="1611253" cy="369332"/>
                </a:xfrm>
                <a:prstGeom prst="rect">
                  <a:avLst/>
                </a:prstGeom>
                <a:noFill/>
              </p:spPr>
              <p:txBody>
                <a:bodyPr wrap="square" rtlCol="0">
                  <a:spAutoFit/>
                </a:bodyPr>
                <a:lstStyle/>
                <a:p>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𝒎</m:t>
                          </m:r>
                        </m:e>
                        <m:sub>
                          <m:r>
                            <a:rPr lang="en-US" altLang="zh-CN" b="1" i="1" smtClean="0">
                              <a:latin typeface="Cambria Math" panose="02040503050406030204" pitchFamily="18" charset="0"/>
                            </a:rPr>
                            <m:t>𝟐𝟎</m:t>
                          </m:r>
                        </m:sub>
                      </m:sSub>
                    </m:oMath>
                  </a14:m>
                  <a:r>
                    <a:rPr lang="en-US" b="1" dirty="0"/>
                    <a:t>= 8</a:t>
                  </a:r>
                  <a:endParaRPr lang="en-US" sz="2400" b="1" dirty="0"/>
                </a:p>
              </p:txBody>
            </p:sp>
          </mc:Choice>
          <mc:Fallback xmlns="">
            <p:sp>
              <p:nvSpPr>
                <p:cNvPr id="45" name="文本框 44">
                  <a:extLst>
                    <a:ext uri="{FF2B5EF4-FFF2-40B4-BE49-F238E27FC236}">
                      <a16:creationId xmlns:a16="http://schemas.microsoft.com/office/drawing/2014/main" id="{A423B9CD-2FD2-430E-A09C-D056D10E147F}"/>
                    </a:ext>
                  </a:extLst>
                </p:cNvPr>
                <p:cNvSpPr txBox="1">
                  <a:spLocks noRot="1" noChangeAspect="1" noMove="1" noResize="1" noEditPoints="1" noAdjustHandles="1" noChangeArrowheads="1" noChangeShapeType="1" noTextEdit="1"/>
                </p:cNvSpPr>
                <p:nvPr/>
              </p:nvSpPr>
              <p:spPr>
                <a:xfrm>
                  <a:off x="4304295" y="5001401"/>
                  <a:ext cx="1611253" cy="369332"/>
                </a:xfrm>
                <a:prstGeom prst="rect">
                  <a:avLst/>
                </a:prstGeom>
                <a:blipFill>
                  <a:blip r:embed="rId28"/>
                  <a:stretch>
                    <a:fillRect t="-10000" b="-26667"/>
                  </a:stretch>
                </a:blipFill>
              </p:spPr>
              <p:txBody>
                <a:bodyPr/>
                <a:lstStyle/>
                <a:p>
                  <a:r>
                    <a:rPr lang="en-US">
                      <a:noFill/>
                    </a:rPr>
                    <a:t> </a:t>
                  </a:r>
                </a:p>
              </p:txBody>
            </p:sp>
          </mc:Fallback>
        </mc:AlternateContent>
        <p:sp>
          <p:nvSpPr>
            <p:cNvPr id="72" name="椭圆 71">
              <a:extLst>
                <a:ext uri="{FF2B5EF4-FFF2-40B4-BE49-F238E27FC236}">
                  <a16:creationId xmlns:a16="http://schemas.microsoft.com/office/drawing/2014/main" id="{146C2EF7-A0A2-4E4A-A395-3197A187035E}"/>
                </a:ext>
              </a:extLst>
            </p:cNvPr>
            <p:cNvSpPr/>
            <p:nvPr/>
          </p:nvSpPr>
          <p:spPr>
            <a:xfrm>
              <a:off x="1385851" y="4122636"/>
              <a:ext cx="428750" cy="428750"/>
            </a:xfrm>
            <a:prstGeom prst="ellipse">
              <a:avLst/>
            </a:prstGeom>
            <a:solidFill>
              <a:srgbClr val="FF0000"/>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椭圆 72">
              <a:extLst>
                <a:ext uri="{FF2B5EF4-FFF2-40B4-BE49-F238E27FC236}">
                  <a16:creationId xmlns:a16="http://schemas.microsoft.com/office/drawing/2014/main" id="{E8CB09A1-29FA-4147-B800-809584BD9B75}"/>
                </a:ext>
              </a:extLst>
            </p:cNvPr>
            <p:cNvSpPr/>
            <p:nvPr/>
          </p:nvSpPr>
          <p:spPr>
            <a:xfrm>
              <a:off x="3221609" y="4122636"/>
              <a:ext cx="428750" cy="428750"/>
            </a:xfrm>
            <a:prstGeom prst="ellipse">
              <a:avLst/>
            </a:prstGeom>
            <a:solidFill>
              <a:srgbClr val="FF0000"/>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椭圆 73">
              <a:extLst>
                <a:ext uri="{FF2B5EF4-FFF2-40B4-BE49-F238E27FC236}">
                  <a16:creationId xmlns:a16="http://schemas.microsoft.com/office/drawing/2014/main" id="{A1789ADE-C4A9-4804-8BEA-006731ACB799}"/>
                </a:ext>
              </a:extLst>
            </p:cNvPr>
            <p:cNvSpPr/>
            <p:nvPr/>
          </p:nvSpPr>
          <p:spPr>
            <a:xfrm>
              <a:off x="5353779" y="4122636"/>
              <a:ext cx="428750" cy="428750"/>
            </a:xfrm>
            <a:prstGeom prst="ellipse">
              <a:avLst/>
            </a:prstGeom>
            <a:solidFill>
              <a:srgbClr val="FF0000"/>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椭圆 74">
              <a:extLst>
                <a:ext uri="{FF2B5EF4-FFF2-40B4-BE49-F238E27FC236}">
                  <a16:creationId xmlns:a16="http://schemas.microsoft.com/office/drawing/2014/main" id="{F440D7BE-5A65-432F-A6ED-29149BF7C919}"/>
                </a:ext>
              </a:extLst>
            </p:cNvPr>
            <p:cNvSpPr/>
            <p:nvPr/>
          </p:nvSpPr>
          <p:spPr>
            <a:xfrm>
              <a:off x="3070022" y="5491921"/>
              <a:ext cx="428750" cy="428750"/>
            </a:xfrm>
            <a:prstGeom prst="ellipse">
              <a:avLst/>
            </a:prstGeom>
            <a:solidFill>
              <a:srgbClr val="00B050"/>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6" name="直接箭头连接符 75">
              <a:extLst>
                <a:ext uri="{FF2B5EF4-FFF2-40B4-BE49-F238E27FC236}">
                  <a16:creationId xmlns:a16="http://schemas.microsoft.com/office/drawing/2014/main" id="{84174CA7-4562-4E11-9564-3285C5EC699E}"/>
                </a:ext>
              </a:extLst>
            </p:cNvPr>
            <p:cNvCxnSpPr>
              <a:cxnSpLocks/>
              <a:stCxn id="72" idx="6"/>
              <a:endCxn id="73" idx="2"/>
            </p:cNvCxnSpPr>
            <p:nvPr/>
          </p:nvCxnSpPr>
          <p:spPr>
            <a:xfrm>
              <a:off x="1814600" y="4337011"/>
              <a:ext cx="140700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直接箭头连接符 76">
              <a:extLst>
                <a:ext uri="{FF2B5EF4-FFF2-40B4-BE49-F238E27FC236}">
                  <a16:creationId xmlns:a16="http://schemas.microsoft.com/office/drawing/2014/main" id="{13028332-7E9D-4F8E-9769-126D2A9221F0}"/>
                </a:ext>
              </a:extLst>
            </p:cNvPr>
            <p:cNvCxnSpPr>
              <a:cxnSpLocks/>
              <a:stCxn id="73" idx="6"/>
              <a:endCxn id="74" idx="2"/>
            </p:cNvCxnSpPr>
            <p:nvPr/>
          </p:nvCxnSpPr>
          <p:spPr>
            <a:xfrm>
              <a:off x="3650359" y="4337011"/>
              <a:ext cx="170342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8" name="直接箭头连接符 77">
              <a:extLst>
                <a:ext uri="{FF2B5EF4-FFF2-40B4-BE49-F238E27FC236}">
                  <a16:creationId xmlns:a16="http://schemas.microsoft.com/office/drawing/2014/main" id="{61389DCC-F748-4999-B7CB-F6CB9DB9538E}"/>
                </a:ext>
              </a:extLst>
            </p:cNvPr>
            <p:cNvCxnSpPr>
              <a:cxnSpLocks/>
              <a:stCxn id="72" idx="5"/>
              <a:endCxn id="75" idx="1"/>
            </p:cNvCxnSpPr>
            <p:nvPr/>
          </p:nvCxnSpPr>
          <p:spPr>
            <a:xfrm>
              <a:off x="1751812" y="4488597"/>
              <a:ext cx="1380999" cy="106611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直接箭头连接符 79">
              <a:extLst>
                <a:ext uri="{FF2B5EF4-FFF2-40B4-BE49-F238E27FC236}">
                  <a16:creationId xmlns:a16="http://schemas.microsoft.com/office/drawing/2014/main" id="{E2E68FA2-025C-4562-AC5A-5988157B0C69}"/>
                </a:ext>
              </a:extLst>
            </p:cNvPr>
            <p:cNvCxnSpPr>
              <a:cxnSpLocks/>
              <a:stCxn id="73" idx="4"/>
              <a:endCxn id="75" idx="7"/>
            </p:cNvCxnSpPr>
            <p:nvPr/>
          </p:nvCxnSpPr>
          <p:spPr>
            <a:xfrm flipH="1">
              <a:off x="3435984" y="4551386"/>
              <a:ext cx="1" cy="100332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2" name="直接箭头连接符 81">
              <a:extLst>
                <a:ext uri="{FF2B5EF4-FFF2-40B4-BE49-F238E27FC236}">
                  <a16:creationId xmlns:a16="http://schemas.microsoft.com/office/drawing/2014/main" id="{4720A61E-92A4-4736-B012-D224201E7E54}"/>
                </a:ext>
              </a:extLst>
            </p:cNvPr>
            <p:cNvCxnSpPr>
              <a:cxnSpLocks/>
              <a:stCxn id="74" idx="3"/>
              <a:endCxn id="75" idx="6"/>
            </p:cNvCxnSpPr>
            <p:nvPr/>
          </p:nvCxnSpPr>
          <p:spPr>
            <a:xfrm flipH="1">
              <a:off x="3498772" y="4488597"/>
              <a:ext cx="1917796" cy="121769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3" name="直接连接符 82">
              <a:extLst>
                <a:ext uri="{FF2B5EF4-FFF2-40B4-BE49-F238E27FC236}">
                  <a16:creationId xmlns:a16="http://schemas.microsoft.com/office/drawing/2014/main" id="{E9BE0F74-3093-44D1-B6CC-CCA9A3066E2B}"/>
                </a:ext>
              </a:extLst>
            </p:cNvPr>
            <p:cNvCxnSpPr>
              <a:endCxn id="72" idx="2"/>
            </p:cNvCxnSpPr>
            <p:nvPr/>
          </p:nvCxnSpPr>
          <p:spPr>
            <a:xfrm>
              <a:off x="967244" y="4337011"/>
              <a:ext cx="41860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4" name="文本框 83">
                  <a:extLst>
                    <a:ext uri="{FF2B5EF4-FFF2-40B4-BE49-F238E27FC236}">
                      <a16:creationId xmlns:a16="http://schemas.microsoft.com/office/drawing/2014/main" id="{1D2FE496-8724-479A-BBEA-12C7D256007F}"/>
                    </a:ext>
                  </a:extLst>
                </p:cNvPr>
                <p:cNvSpPr txBox="1"/>
                <p:nvPr/>
              </p:nvSpPr>
              <p:spPr>
                <a:xfrm>
                  <a:off x="260144" y="3857343"/>
                  <a:ext cx="953107"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600" b="1" i="1" smtClean="0">
                                <a:latin typeface="Cambria Math" panose="02040503050406030204" pitchFamily="18" charset="0"/>
                              </a:rPr>
                            </m:ctrlPr>
                          </m:sSubPr>
                          <m:e>
                            <m:r>
                              <a:rPr lang="en-US" altLang="zh-CN" sz="1600" b="1" i="1" smtClean="0">
                                <a:latin typeface="Cambria Math" panose="02040503050406030204" pitchFamily="18" charset="0"/>
                              </a:rPr>
                              <m:t>𝒖</m:t>
                            </m:r>
                          </m:e>
                          <m:sub>
                            <m:r>
                              <a:rPr lang="en-US" altLang="zh-CN" sz="1600" b="1" i="1" smtClean="0">
                                <a:latin typeface="Cambria Math" panose="02040503050406030204" pitchFamily="18" charset="0"/>
                              </a:rPr>
                              <m:t>𝟎</m:t>
                            </m:r>
                          </m:sub>
                        </m:sSub>
                        <m:r>
                          <a:rPr lang="en-US" altLang="zh-CN" sz="1600" b="1" i="1" smtClean="0">
                            <a:latin typeface="Cambria Math" panose="02040503050406030204" pitchFamily="18" charset="0"/>
                          </a:rPr>
                          <m:t>=−</m:t>
                        </m:r>
                        <m:r>
                          <a:rPr lang="en-US" altLang="zh-CN" sz="1600" b="1" i="1" smtClean="0">
                            <a:latin typeface="Cambria Math" panose="02040503050406030204" pitchFamily="18" charset="0"/>
                          </a:rPr>
                          <m:t>𝟐</m:t>
                        </m:r>
                      </m:oMath>
                    </m:oMathPara>
                  </a14:m>
                  <a:endParaRPr lang="en-US" sz="1600" b="1" dirty="0"/>
                </a:p>
              </p:txBody>
            </p:sp>
          </mc:Choice>
          <mc:Fallback xmlns="">
            <p:sp>
              <p:nvSpPr>
                <p:cNvPr id="84" name="文本框 83">
                  <a:extLst>
                    <a:ext uri="{FF2B5EF4-FFF2-40B4-BE49-F238E27FC236}">
                      <a16:creationId xmlns:a16="http://schemas.microsoft.com/office/drawing/2014/main" id="{1D2FE496-8724-479A-BBEA-12C7D256007F}"/>
                    </a:ext>
                  </a:extLst>
                </p:cNvPr>
                <p:cNvSpPr txBox="1">
                  <a:spLocks noRot="1" noChangeAspect="1" noMove="1" noResize="1" noEditPoints="1" noAdjustHandles="1" noChangeArrowheads="1" noChangeShapeType="1" noTextEdit="1"/>
                </p:cNvSpPr>
                <p:nvPr/>
              </p:nvSpPr>
              <p:spPr>
                <a:xfrm>
                  <a:off x="260144" y="3857343"/>
                  <a:ext cx="953107" cy="338554"/>
                </a:xfrm>
                <a:prstGeom prst="rect">
                  <a:avLst/>
                </a:prstGeom>
                <a:blipFill>
                  <a:blip r:embed="rId2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5" name="文本框 84">
                  <a:extLst>
                    <a:ext uri="{FF2B5EF4-FFF2-40B4-BE49-F238E27FC236}">
                      <a16:creationId xmlns:a16="http://schemas.microsoft.com/office/drawing/2014/main" id="{96C452DB-869E-48F7-92AC-9D7BF6C08CD6}"/>
                    </a:ext>
                  </a:extLst>
                </p:cNvPr>
                <p:cNvSpPr txBox="1"/>
                <p:nvPr/>
              </p:nvSpPr>
              <p:spPr>
                <a:xfrm>
                  <a:off x="3805777" y="3913478"/>
                  <a:ext cx="1173155"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600" b="1" i="1" smtClean="0">
                                <a:latin typeface="Cambria Math" panose="02040503050406030204" pitchFamily="18" charset="0"/>
                              </a:rPr>
                            </m:ctrlPr>
                          </m:sSubPr>
                          <m:e>
                            <m:r>
                              <a:rPr lang="en-US" altLang="zh-CN" sz="1600" b="1" i="1" smtClean="0">
                                <a:latin typeface="Cambria Math" panose="02040503050406030204" pitchFamily="18" charset="0"/>
                              </a:rPr>
                              <m:t>𝒖</m:t>
                            </m:r>
                          </m:e>
                          <m:sub>
                            <m:r>
                              <a:rPr lang="en-US" altLang="zh-CN" sz="1600" b="1" i="1" smtClean="0">
                                <a:latin typeface="Cambria Math" panose="02040503050406030204" pitchFamily="18" charset="0"/>
                              </a:rPr>
                              <m:t>𝟏𝟐</m:t>
                            </m:r>
                          </m:sub>
                        </m:sSub>
                        <m:r>
                          <a:rPr lang="en-US" altLang="zh-CN" sz="1600" b="1" i="1" smtClean="0">
                            <a:latin typeface="Cambria Math" panose="02040503050406030204" pitchFamily="18" charset="0"/>
                          </a:rPr>
                          <m:t>=−</m:t>
                        </m:r>
                        <m:r>
                          <a:rPr lang="en-US" altLang="zh-CN" sz="1600" b="1" i="1" smtClean="0">
                            <a:latin typeface="Cambria Math" panose="02040503050406030204" pitchFamily="18" charset="0"/>
                          </a:rPr>
                          <m:t>𝟑</m:t>
                        </m:r>
                      </m:oMath>
                    </m:oMathPara>
                  </a14:m>
                  <a:endParaRPr lang="en-US" sz="1600" b="1" dirty="0"/>
                </a:p>
              </p:txBody>
            </p:sp>
          </mc:Choice>
          <mc:Fallback xmlns="">
            <p:sp>
              <p:nvSpPr>
                <p:cNvPr id="85" name="文本框 84">
                  <a:extLst>
                    <a:ext uri="{FF2B5EF4-FFF2-40B4-BE49-F238E27FC236}">
                      <a16:creationId xmlns:a16="http://schemas.microsoft.com/office/drawing/2014/main" id="{96C452DB-869E-48F7-92AC-9D7BF6C08CD6}"/>
                    </a:ext>
                  </a:extLst>
                </p:cNvPr>
                <p:cNvSpPr txBox="1">
                  <a:spLocks noRot="1" noChangeAspect="1" noMove="1" noResize="1" noEditPoints="1" noAdjustHandles="1" noChangeArrowheads="1" noChangeShapeType="1" noTextEdit="1"/>
                </p:cNvSpPr>
                <p:nvPr/>
              </p:nvSpPr>
              <p:spPr>
                <a:xfrm>
                  <a:off x="3805777" y="3913478"/>
                  <a:ext cx="1173155" cy="338554"/>
                </a:xfrm>
                <a:prstGeom prst="rect">
                  <a:avLst/>
                </a:prstGeom>
                <a:blipFill>
                  <a:blip r:embed="rId30"/>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21867211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6B7E30-BE88-421C-A672-0CBF4165AFB7}"/>
              </a:ext>
            </a:extLst>
          </p:cNvPr>
          <p:cNvSpPr>
            <a:spLocks noGrp="1"/>
          </p:cNvSpPr>
          <p:nvPr>
            <p:ph type="title"/>
          </p:nvPr>
        </p:nvSpPr>
        <p:spPr/>
        <p:txBody>
          <a:bodyPr/>
          <a:lstStyle/>
          <a:p>
            <a:r>
              <a:rPr lang="en-US" dirty="0"/>
              <a:t>Example</a:t>
            </a:r>
          </a:p>
        </p:txBody>
      </p:sp>
      <p:grpSp>
        <p:nvGrpSpPr>
          <p:cNvPr id="48" name="组合 47">
            <a:extLst>
              <a:ext uri="{FF2B5EF4-FFF2-40B4-BE49-F238E27FC236}">
                <a16:creationId xmlns:a16="http://schemas.microsoft.com/office/drawing/2014/main" id="{5732E009-1773-46D5-8677-B65EECC9EB9C}"/>
              </a:ext>
            </a:extLst>
          </p:cNvPr>
          <p:cNvGrpSpPr/>
          <p:nvPr/>
        </p:nvGrpSpPr>
        <p:grpSpPr>
          <a:xfrm>
            <a:off x="-616564" y="4562876"/>
            <a:ext cx="3824718" cy="2118701"/>
            <a:chOff x="7520684" y="3147265"/>
            <a:chExt cx="4069167" cy="2833753"/>
          </a:xfrm>
        </p:grpSpPr>
        <mc:AlternateContent xmlns:mc="http://schemas.openxmlformats.org/markup-compatibility/2006" xmlns:a14="http://schemas.microsoft.com/office/drawing/2010/main">
          <mc:Choice Requires="a14">
            <p:sp>
              <p:nvSpPr>
                <p:cNvPr id="49" name="文本框 48">
                  <a:extLst>
                    <a:ext uri="{FF2B5EF4-FFF2-40B4-BE49-F238E27FC236}">
                      <a16:creationId xmlns:a16="http://schemas.microsoft.com/office/drawing/2014/main" id="{5C3950EE-8F85-49D5-9459-7BC4F6330ABF}"/>
                    </a:ext>
                  </a:extLst>
                </p:cNvPr>
                <p:cNvSpPr txBox="1"/>
                <p:nvPr/>
              </p:nvSpPr>
              <p:spPr>
                <a:xfrm>
                  <a:off x="7520684" y="3147265"/>
                  <a:ext cx="386613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𝒖</m:t>
                            </m:r>
                          </m:e>
                          <m:sub>
                            <m:r>
                              <a:rPr lang="en-US" altLang="zh-CN" b="1" i="1" smtClean="0">
                                <a:latin typeface="Cambria Math" panose="02040503050406030204" pitchFamily="18" charset="0"/>
                              </a:rPr>
                              <m:t>𝟎𝟏</m:t>
                            </m:r>
                          </m:sub>
                        </m:sSub>
                        <m:r>
                          <a:rPr lang="en-US" altLang="zh-CN" b="1" i="1">
                            <a:latin typeface="Cambria Math" panose="02040503050406030204" pitchFamily="18" charset="0"/>
                          </a:rPr>
                          <m:t>=</m:t>
                        </m:r>
                        <m:sSub>
                          <m:sSubPr>
                            <m:ctrlPr>
                              <a:rPr lang="en-US" altLang="zh-CN" b="1" i="1" smtClean="0">
                                <a:latin typeface="Cambria Math" panose="02040503050406030204" pitchFamily="18" charset="0"/>
                              </a:rPr>
                            </m:ctrlPr>
                          </m:sSubPr>
                          <m:e>
                            <m:r>
                              <a:rPr lang="en-US" altLang="zh-CN" b="1" i="1">
                                <a:latin typeface="Cambria Math" panose="02040503050406030204" pitchFamily="18" charset="0"/>
                              </a:rPr>
                              <m:t>𝒙</m:t>
                            </m:r>
                          </m:e>
                          <m:sub>
                            <m:r>
                              <a:rPr lang="en-US" altLang="zh-CN" b="1" i="1">
                                <a:latin typeface="Cambria Math" panose="02040503050406030204" pitchFamily="18" charset="0"/>
                              </a:rPr>
                              <m:t>𝟏</m:t>
                            </m:r>
                          </m:sub>
                        </m:sSub>
                        <m:r>
                          <a:rPr lang="en-US" altLang="zh-CN" b="0" i="1" smtClean="0">
                            <a:latin typeface="Cambria Math" panose="02040503050406030204" pitchFamily="18" charset="0"/>
                          </a:rPr>
                          <m:t>−</m:t>
                        </m:r>
                        <m:sSub>
                          <m:sSubPr>
                            <m:ctrlPr>
                              <a:rPr lang="en-US" altLang="zh-CN" b="1" i="1">
                                <a:latin typeface="Cambria Math" panose="02040503050406030204" pitchFamily="18" charset="0"/>
                              </a:rPr>
                            </m:ctrlPr>
                          </m:sSubPr>
                          <m:e>
                            <m:r>
                              <a:rPr lang="en-US" altLang="zh-CN" b="1" i="1">
                                <a:latin typeface="Cambria Math" panose="02040503050406030204" pitchFamily="18" charset="0"/>
                              </a:rPr>
                              <m:t>𝒙</m:t>
                            </m:r>
                          </m:e>
                          <m:sub>
                            <m:r>
                              <a:rPr lang="en-US" altLang="zh-CN" b="1" i="1">
                                <a:latin typeface="Cambria Math" panose="02040503050406030204" pitchFamily="18" charset="0"/>
                              </a:rPr>
                              <m:t>𝟎</m:t>
                            </m:r>
                          </m:sub>
                        </m:sSub>
                        <m:r>
                          <a:rPr lang="en-US" altLang="zh-CN" b="1" i="1" smtClean="0">
                            <a:latin typeface="Cambria Math" panose="02040503050406030204" pitchFamily="18" charset="0"/>
                          </a:rPr>
                          <m:t>=</m:t>
                        </m:r>
                        <m:r>
                          <a:rPr lang="en-US" altLang="zh-CN" b="1" i="1" smtClean="0">
                            <a:latin typeface="Cambria Math" panose="02040503050406030204" pitchFamily="18" charset="0"/>
                          </a:rPr>
                          <m:t>𝟏𝟎</m:t>
                        </m:r>
                      </m:oMath>
                    </m:oMathPara>
                  </a14:m>
                  <a:endParaRPr lang="en-US" b="1" dirty="0"/>
                </a:p>
              </p:txBody>
            </p:sp>
          </mc:Choice>
          <mc:Fallback xmlns="">
            <p:sp>
              <p:nvSpPr>
                <p:cNvPr id="49" name="文本框 48">
                  <a:extLst>
                    <a:ext uri="{FF2B5EF4-FFF2-40B4-BE49-F238E27FC236}">
                      <a16:creationId xmlns:a16="http://schemas.microsoft.com/office/drawing/2014/main" id="{5C3950EE-8F85-49D5-9459-7BC4F6330ABF}"/>
                    </a:ext>
                  </a:extLst>
                </p:cNvPr>
                <p:cNvSpPr txBox="1">
                  <a:spLocks noRot="1" noChangeAspect="1" noMove="1" noResize="1" noEditPoints="1" noAdjustHandles="1" noChangeArrowheads="1" noChangeShapeType="1" noTextEdit="1"/>
                </p:cNvSpPr>
                <p:nvPr/>
              </p:nvSpPr>
              <p:spPr>
                <a:xfrm>
                  <a:off x="7520684" y="3147265"/>
                  <a:ext cx="3866133" cy="369332"/>
                </a:xfrm>
                <a:prstGeom prst="rect">
                  <a:avLst/>
                </a:prstGeom>
                <a:blipFill>
                  <a:blip r:embed="rId3"/>
                  <a:stretch>
                    <a:fillRect b="-3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文本框 49">
                  <a:extLst>
                    <a:ext uri="{FF2B5EF4-FFF2-40B4-BE49-F238E27FC236}">
                      <a16:creationId xmlns:a16="http://schemas.microsoft.com/office/drawing/2014/main" id="{BB479449-A832-4AAC-B12B-8148CA2C29E2}"/>
                    </a:ext>
                  </a:extLst>
                </p:cNvPr>
                <p:cNvSpPr txBox="1"/>
                <p:nvPr/>
              </p:nvSpPr>
              <p:spPr>
                <a:xfrm>
                  <a:off x="7879785" y="3629772"/>
                  <a:ext cx="314793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𝒖</m:t>
                            </m:r>
                          </m:e>
                          <m:sub>
                            <m:r>
                              <a:rPr lang="en-US" altLang="zh-CN" b="1" i="1" smtClean="0">
                                <a:latin typeface="Cambria Math" panose="02040503050406030204" pitchFamily="18" charset="0"/>
                              </a:rPr>
                              <m:t>𝟏𝟐</m:t>
                            </m:r>
                          </m:sub>
                        </m:sSub>
                        <m:r>
                          <a:rPr lang="en-US" altLang="zh-CN" b="1" i="1">
                            <a:latin typeface="Cambria Math" panose="02040503050406030204" pitchFamily="18" charset="0"/>
                          </a:rPr>
                          <m:t>=</m:t>
                        </m:r>
                        <m:sSub>
                          <m:sSubPr>
                            <m:ctrlPr>
                              <a:rPr lang="en-US" altLang="zh-CN" b="1" i="1" smtClean="0">
                                <a:latin typeface="Cambria Math" panose="02040503050406030204" pitchFamily="18" charset="0"/>
                              </a:rPr>
                            </m:ctrlPr>
                          </m:sSubPr>
                          <m:e>
                            <m:r>
                              <a:rPr lang="en-US" altLang="zh-CN" b="1" i="1">
                                <a:latin typeface="Cambria Math" panose="02040503050406030204" pitchFamily="18" charset="0"/>
                              </a:rPr>
                              <m:t>𝒙</m:t>
                            </m:r>
                          </m:e>
                          <m:sub>
                            <m:r>
                              <a:rPr lang="en-US" altLang="zh-CN" b="1" i="1" smtClean="0">
                                <a:latin typeface="Cambria Math" panose="02040503050406030204" pitchFamily="18" charset="0"/>
                              </a:rPr>
                              <m:t>𝟐</m:t>
                            </m:r>
                          </m:sub>
                        </m:sSub>
                        <m:r>
                          <a:rPr lang="en-US" altLang="zh-CN" b="0" i="1" smtClean="0">
                            <a:latin typeface="Cambria Math" panose="02040503050406030204" pitchFamily="18" charset="0"/>
                          </a:rPr>
                          <m:t>−</m:t>
                        </m:r>
                        <m:sSub>
                          <m:sSubPr>
                            <m:ctrlPr>
                              <a:rPr lang="en-US" altLang="zh-CN" b="1" i="1">
                                <a:latin typeface="Cambria Math" panose="02040503050406030204" pitchFamily="18" charset="0"/>
                              </a:rPr>
                            </m:ctrlPr>
                          </m:sSubPr>
                          <m:e>
                            <m:r>
                              <a:rPr lang="en-US" altLang="zh-CN" b="1" i="1">
                                <a:latin typeface="Cambria Math" panose="02040503050406030204" pitchFamily="18" charset="0"/>
                              </a:rPr>
                              <m:t>𝒙</m:t>
                            </m:r>
                          </m:e>
                          <m:sub>
                            <m:r>
                              <a:rPr lang="en-US" altLang="zh-CN" b="1" i="1" smtClean="0">
                                <a:latin typeface="Cambria Math" panose="02040503050406030204" pitchFamily="18" charset="0"/>
                              </a:rPr>
                              <m:t>𝟏</m:t>
                            </m:r>
                          </m:sub>
                        </m:sSub>
                        <m:r>
                          <a:rPr lang="en-US" altLang="zh-CN" b="1" i="1" smtClean="0">
                            <a:latin typeface="Cambria Math" panose="02040503050406030204" pitchFamily="18" charset="0"/>
                          </a:rPr>
                          <m:t>=−</m:t>
                        </m:r>
                        <m:r>
                          <a:rPr lang="en-US" altLang="zh-CN" b="1" i="1" smtClean="0">
                            <a:latin typeface="Cambria Math" panose="02040503050406030204" pitchFamily="18" charset="0"/>
                          </a:rPr>
                          <m:t>𝟑</m:t>
                        </m:r>
                      </m:oMath>
                    </m:oMathPara>
                  </a14:m>
                  <a:endParaRPr lang="en-US" b="1" dirty="0"/>
                </a:p>
              </p:txBody>
            </p:sp>
          </mc:Choice>
          <mc:Fallback xmlns="">
            <p:sp>
              <p:nvSpPr>
                <p:cNvPr id="50" name="文本框 49">
                  <a:extLst>
                    <a:ext uri="{FF2B5EF4-FFF2-40B4-BE49-F238E27FC236}">
                      <a16:creationId xmlns:a16="http://schemas.microsoft.com/office/drawing/2014/main" id="{BB479449-A832-4AAC-B12B-8148CA2C29E2}"/>
                    </a:ext>
                  </a:extLst>
                </p:cNvPr>
                <p:cNvSpPr txBox="1">
                  <a:spLocks noRot="1" noChangeAspect="1" noMove="1" noResize="1" noEditPoints="1" noAdjustHandles="1" noChangeArrowheads="1" noChangeShapeType="1" noTextEdit="1"/>
                </p:cNvSpPr>
                <p:nvPr/>
              </p:nvSpPr>
              <p:spPr>
                <a:xfrm>
                  <a:off x="7879785" y="3629772"/>
                  <a:ext cx="3147932" cy="369332"/>
                </a:xfrm>
                <a:prstGeom prst="rect">
                  <a:avLst/>
                </a:prstGeom>
                <a:blipFill>
                  <a:blip r:embed="rId4"/>
                  <a:stretch>
                    <a:fillRect b="-3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文本框 50">
                  <a:extLst>
                    <a:ext uri="{FF2B5EF4-FFF2-40B4-BE49-F238E27FC236}">
                      <a16:creationId xmlns:a16="http://schemas.microsoft.com/office/drawing/2014/main" id="{BAC4B886-B90F-49E8-BC28-C581A1883E98}"/>
                    </a:ext>
                  </a:extLst>
                </p:cNvPr>
                <p:cNvSpPr txBox="1"/>
                <p:nvPr/>
              </p:nvSpPr>
              <p:spPr>
                <a:xfrm>
                  <a:off x="7692969" y="4101858"/>
                  <a:ext cx="386613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𝒎</m:t>
                            </m:r>
                          </m:e>
                          <m:sub>
                            <m:r>
                              <a:rPr lang="en-US" altLang="zh-CN" b="1" i="1" smtClean="0">
                                <a:latin typeface="Cambria Math" panose="02040503050406030204" pitchFamily="18" charset="0"/>
                              </a:rPr>
                              <m:t>𝟎𝟎</m:t>
                            </m:r>
                          </m:sub>
                        </m:sSub>
                        <m:r>
                          <a:rPr lang="en-US" altLang="zh-CN" b="1" i="1">
                            <a:latin typeface="Cambria Math" panose="02040503050406030204" pitchFamily="18" charset="0"/>
                          </a:rPr>
                          <m:t>=</m:t>
                        </m:r>
                        <m:sSub>
                          <m:sSubPr>
                            <m:ctrlPr>
                              <a:rPr lang="en-US" altLang="zh-CN" b="1" i="1" smtClean="0">
                                <a:latin typeface="Cambria Math" panose="02040503050406030204" pitchFamily="18" charset="0"/>
                              </a:rPr>
                            </m:ctrlPr>
                          </m:sSubPr>
                          <m:e>
                            <m:sSub>
                              <m:sSubPr>
                                <m:ctrlPr>
                                  <a:rPr lang="en-US" altLang="zh-CN" b="1" i="1" smtClean="0">
                                    <a:latin typeface="Cambria Math" panose="02040503050406030204" pitchFamily="18" charset="0"/>
                                  </a:rPr>
                                </m:ctrlPr>
                              </m:sSubPr>
                              <m:e>
                                <m:r>
                                  <a:rPr lang="en-US" altLang="zh-CN" b="1" i="1">
                                    <a:latin typeface="Cambria Math" panose="02040503050406030204" pitchFamily="18" charset="0"/>
                                  </a:rPr>
                                  <m:t>𝒙</m:t>
                                </m:r>
                              </m:e>
                              <m:sub>
                                <m:r>
                                  <a:rPr lang="en-US" altLang="zh-CN" b="1" i="1">
                                    <a:latin typeface="Cambria Math" panose="02040503050406030204" pitchFamily="18" charset="0"/>
                                  </a:rPr>
                                  <m:t>𝟎</m:t>
                                </m:r>
                              </m:sub>
                            </m:sSub>
                            <m:r>
                              <a:rPr lang="en-US" altLang="zh-CN" b="1" i="1" smtClean="0">
                                <a:latin typeface="Cambria Math" panose="02040503050406030204" pitchFamily="18" charset="0"/>
                              </a:rPr>
                              <m:t>−</m:t>
                            </m:r>
                            <m:r>
                              <a:rPr lang="en-US" altLang="zh-CN" b="1" i="1" smtClean="0">
                                <a:latin typeface="Cambria Math" panose="02040503050406030204" pitchFamily="18" charset="0"/>
                              </a:rPr>
                              <m:t>𝒍</m:t>
                            </m:r>
                          </m:e>
                          <m:sub>
                            <m:r>
                              <a:rPr lang="en-US" altLang="zh-CN" b="1" i="1" smtClean="0">
                                <a:latin typeface="Cambria Math" panose="02040503050406030204" pitchFamily="18" charset="0"/>
                              </a:rPr>
                              <m:t>𝟎</m:t>
                            </m:r>
                          </m:sub>
                        </m:sSub>
                        <m:r>
                          <a:rPr lang="en-US" altLang="zh-CN" b="1" i="1" smtClean="0">
                            <a:latin typeface="Cambria Math" panose="02040503050406030204" pitchFamily="18" charset="0"/>
                          </a:rPr>
                          <m:t>=−</m:t>
                        </m:r>
                        <m:r>
                          <a:rPr lang="en-US" altLang="zh-CN" b="1" i="1" smtClean="0">
                            <a:latin typeface="Cambria Math" panose="02040503050406030204" pitchFamily="18" charset="0"/>
                          </a:rPr>
                          <m:t>𝟏𝟓</m:t>
                        </m:r>
                      </m:oMath>
                    </m:oMathPara>
                  </a14:m>
                  <a:endParaRPr lang="en-US" b="1" dirty="0"/>
                </a:p>
              </p:txBody>
            </p:sp>
          </mc:Choice>
          <mc:Fallback xmlns="">
            <p:sp>
              <p:nvSpPr>
                <p:cNvPr id="51" name="文本框 50">
                  <a:extLst>
                    <a:ext uri="{FF2B5EF4-FFF2-40B4-BE49-F238E27FC236}">
                      <a16:creationId xmlns:a16="http://schemas.microsoft.com/office/drawing/2014/main" id="{BAC4B886-B90F-49E8-BC28-C581A1883E98}"/>
                    </a:ext>
                  </a:extLst>
                </p:cNvPr>
                <p:cNvSpPr txBox="1">
                  <a:spLocks noRot="1" noChangeAspect="1" noMove="1" noResize="1" noEditPoints="1" noAdjustHandles="1" noChangeArrowheads="1" noChangeShapeType="1" noTextEdit="1"/>
                </p:cNvSpPr>
                <p:nvPr/>
              </p:nvSpPr>
              <p:spPr>
                <a:xfrm>
                  <a:off x="7692969" y="4101858"/>
                  <a:ext cx="3866133" cy="369332"/>
                </a:xfrm>
                <a:prstGeom prst="rect">
                  <a:avLst/>
                </a:prstGeom>
                <a:blipFill>
                  <a:blip r:embed="rId5"/>
                  <a:stretch>
                    <a:fillRect b="-3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文本框 51">
                  <a:extLst>
                    <a:ext uri="{FF2B5EF4-FFF2-40B4-BE49-F238E27FC236}">
                      <a16:creationId xmlns:a16="http://schemas.microsoft.com/office/drawing/2014/main" id="{6A8E099A-75D3-4900-B521-5A480D69151F}"/>
                    </a:ext>
                  </a:extLst>
                </p:cNvPr>
                <p:cNvSpPr txBox="1"/>
                <p:nvPr/>
              </p:nvSpPr>
              <p:spPr>
                <a:xfrm>
                  <a:off x="7863526" y="4573944"/>
                  <a:ext cx="327106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𝒎</m:t>
                            </m:r>
                          </m:e>
                          <m:sub>
                            <m:r>
                              <a:rPr lang="en-US" altLang="zh-CN" b="1" i="1" smtClean="0">
                                <a:latin typeface="Cambria Math" panose="02040503050406030204" pitchFamily="18" charset="0"/>
                              </a:rPr>
                              <m:t>𝟏𝟎</m:t>
                            </m:r>
                          </m:sub>
                        </m:sSub>
                        <m:r>
                          <a:rPr lang="en-US" altLang="zh-CN" b="1" i="1" smtClean="0">
                            <a:latin typeface="Cambria Math" panose="02040503050406030204" pitchFamily="18" charset="0"/>
                          </a:rPr>
                          <m:t>=</m:t>
                        </m:r>
                        <m:sSub>
                          <m:sSubPr>
                            <m:ctrlPr>
                              <a:rPr lang="en-US" altLang="zh-CN" b="1" i="1" smtClean="0">
                                <a:latin typeface="Cambria Math" panose="02040503050406030204" pitchFamily="18" charset="0"/>
                              </a:rPr>
                            </m:ctrlPr>
                          </m:sSubPr>
                          <m:e>
                            <m:sSub>
                              <m:sSubPr>
                                <m:ctrlPr>
                                  <a:rPr lang="en-US" altLang="zh-CN" b="1" i="1" smtClean="0">
                                    <a:latin typeface="Cambria Math" panose="02040503050406030204" pitchFamily="18" charset="0"/>
                                  </a:rPr>
                                </m:ctrlPr>
                              </m:sSubPr>
                              <m:e>
                                <m:r>
                                  <a:rPr lang="en-US" altLang="zh-CN" b="1" i="1">
                                    <a:latin typeface="Cambria Math" panose="02040503050406030204" pitchFamily="18" charset="0"/>
                                  </a:rPr>
                                  <m:t>𝒙</m:t>
                                </m:r>
                              </m:e>
                              <m:sub>
                                <m:r>
                                  <a:rPr lang="en-US" altLang="zh-CN" b="1" i="1" smtClean="0">
                                    <a:latin typeface="Cambria Math" panose="02040503050406030204" pitchFamily="18" charset="0"/>
                                  </a:rPr>
                                  <m:t>𝟏</m:t>
                                </m:r>
                              </m:sub>
                            </m:sSub>
                            <m:r>
                              <a:rPr lang="en-US" altLang="zh-CN" b="1" i="1" smtClean="0">
                                <a:latin typeface="Cambria Math" panose="02040503050406030204" pitchFamily="18" charset="0"/>
                              </a:rPr>
                              <m:t>−</m:t>
                            </m:r>
                            <m:r>
                              <a:rPr lang="en-US" altLang="zh-CN" b="1" i="1" smtClean="0">
                                <a:latin typeface="Cambria Math" panose="02040503050406030204" pitchFamily="18" charset="0"/>
                              </a:rPr>
                              <m:t>𝒍</m:t>
                            </m:r>
                          </m:e>
                          <m:sub>
                            <m:r>
                              <a:rPr lang="en-US" altLang="zh-CN" b="1" i="1" smtClean="0">
                                <a:latin typeface="Cambria Math" panose="02040503050406030204" pitchFamily="18" charset="0"/>
                              </a:rPr>
                              <m:t>𝟎</m:t>
                            </m:r>
                          </m:sub>
                        </m:sSub>
                        <m:r>
                          <a:rPr lang="en-US" altLang="zh-CN" b="1" i="1" smtClean="0">
                            <a:latin typeface="Cambria Math" panose="02040503050406030204" pitchFamily="18" charset="0"/>
                          </a:rPr>
                          <m:t>=−</m:t>
                        </m:r>
                        <m:r>
                          <a:rPr lang="en-US" altLang="zh-CN" b="1" i="1" smtClean="0">
                            <a:latin typeface="Cambria Math" panose="02040503050406030204" pitchFamily="18" charset="0"/>
                          </a:rPr>
                          <m:t>𝟓</m:t>
                        </m:r>
                      </m:oMath>
                    </m:oMathPara>
                  </a14:m>
                  <a:endParaRPr lang="en-US" b="1" dirty="0"/>
                </a:p>
              </p:txBody>
            </p:sp>
          </mc:Choice>
          <mc:Fallback xmlns="">
            <p:sp>
              <p:nvSpPr>
                <p:cNvPr id="52" name="文本框 51">
                  <a:extLst>
                    <a:ext uri="{FF2B5EF4-FFF2-40B4-BE49-F238E27FC236}">
                      <a16:creationId xmlns:a16="http://schemas.microsoft.com/office/drawing/2014/main" id="{6A8E099A-75D3-4900-B521-5A480D69151F}"/>
                    </a:ext>
                  </a:extLst>
                </p:cNvPr>
                <p:cNvSpPr txBox="1">
                  <a:spLocks noRot="1" noChangeAspect="1" noMove="1" noResize="1" noEditPoints="1" noAdjustHandles="1" noChangeArrowheads="1" noChangeShapeType="1" noTextEdit="1"/>
                </p:cNvSpPr>
                <p:nvPr/>
              </p:nvSpPr>
              <p:spPr>
                <a:xfrm>
                  <a:off x="7863526" y="4573944"/>
                  <a:ext cx="3271063" cy="369332"/>
                </a:xfrm>
                <a:prstGeom prst="rect">
                  <a:avLst/>
                </a:prstGeom>
                <a:blipFill>
                  <a:blip r:embed="rId6"/>
                  <a:stretch>
                    <a:fillRect b="-326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文本框 52">
                  <a:extLst>
                    <a:ext uri="{FF2B5EF4-FFF2-40B4-BE49-F238E27FC236}">
                      <a16:creationId xmlns:a16="http://schemas.microsoft.com/office/drawing/2014/main" id="{1C33907B-A978-4A52-B8DD-28CED591E91F}"/>
                    </a:ext>
                  </a:extLst>
                </p:cNvPr>
                <p:cNvSpPr txBox="1"/>
                <p:nvPr/>
              </p:nvSpPr>
              <p:spPr>
                <a:xfrm>
                  <a:off x="8318789" y="5058678"/>
                  <a:ext cx="3271062" cy="369332"/>
                </a:xfrm>
                <a:prstGeom prst="rect">
                  <a:avLst/>
                </a:prstGeom>
                <a:noFill/>
              </p:spPr>
              <p:txBody>
                <a:bodyPr wrap="square" rtlCol="0">
                  <a:spAutoFit/>
                </a:bodyPr>
                <a:lstStyle/>
                <a:p>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𝒎</m:t>
                          </m:r>
                        </m:e>
                        <m:sub>
                          <m:r>
                            <a:rPr lang="en-US" altLang="zh-CN" b="1" i="1" smtClean="0">
                              <a:latin typeface="Cambria Math" panose="02040503050406030204" pitchFamily="18" charset="0"/>
                            </a:rPr>
                            <m:t>𝟐𝟎</m:t>
                          </m:r>
                        </m:sub>
                      </m:sSub>
                      <m:r>
                        <a:rPr lang="en-US" altLang="zh-CN" b="1" i="1" smtClean="0">
                          <a:latin typeface="Cambria Math" panose="02040503050406030204" pitchFamily="18" charset="0"/>
                        </a:rPr>
                        <m:t>=</m:t>
                      </m:r>
                      <m:sSub>
                        <m:sSubPr>
                          <m:ctrlPr>
                            <a:rPr lang="en-US" altLang="zh-CN" b="1" i="1" smtClean="0">
                              <a:latin typeface="Cambria Math" panose="02040503050406030204" pitchFamily="18" charset="0"/>
                            </a:rPr>
                          </m:ctrlPr>
                        </m:sSubPr>
                        <m:e>
                          <m:sSub>
                            <m:sSubPr>
                              <m:ctrlPr>
                                <a:rPr lang="en-US" altLang="zh-CN" b="1" i="1" smtClean="0">
                                  <a:latin typeface="Cambria Math" panose="02040503050406030204" pitchFamily="18" charset="0"/>
                                </a:rPr>
                              </m:ctrlPr>
                            </m:sSubPr>
                            <m:e>
                              <m:r>
                                <a:rPr lang="en-US" altLang="zh-CN" b="1" i="1">
                                  <a:latin typeface="Cambria Math" panose="02040503050406030204" pitchFamily="18" charset="0"/>
                                </a:rPr>
                                <m:t>𝒙</m:t>
                              </m:r>
                            </m:e>
                            <m:sub>
                              <m:r>
                                <a:rPr lang="en-US" altLang="zh-CN" b="1" i="1" smtClean="0">
                                  <a:latin typeface="Cambria Math" panose="02040503050406030204" pitchFamily="18" charset="0"/>
                                </a:rPr>
                                <m:t>𝟐</m:t>
                              </m:r>
                            </m:sub>
                          </m:sSub>
                          <m:r>
                            <a:rPr lang="en-US" altLang="zh-CN" b="1" i="1" smtClean="0">
                              <a:latin typeface="Cambria Math" panose="02040503050406030204" pitchFamily="18" charset="0"/>
                            </a:rPr>
                            <m:t>−</m:t>
                          </m:r>
                          <m:r>
                            <a:rPr lang="en-US" altLang="zh-CN" b="1" i="1" smtClean="0">
                              <a:latin typeface="Cambria Math" panose="02040503050406030204" pitchFamily="18" charset="0"/>
                            </a:rPr>
                            <m:t>𝒍</m:t>
                          </m:r>
                        </m:e>
                        <m:sub>
                          <m:r>
                            <a:rPr lang="en-US" altLang="zh-CN" b="1" i="1" smtClean="0">
                              <a:latin typeface="Cambria Math" panose="02040503050406030204" pitchFamily="18" charset="0"/>
                            </a:rPr>
                            <m:t>𝟎</m:t>
                          </m:r>
                        </m:sub>
                      </m:sSub>
                      <m:r>
                        <a:rPr lang="en-US" altLang="zh-CN" b="1" i="1" smtClean="0">
                          <a:latin typeface="Cambria Math" panose="02040503050406030204" pitchFamily="18" charset="0"/>
                        </a:rPr>
                        <m:t>=−</m:t>
                      </m:r>
                      <m:r>
                        <a:rPr lang="en-US" altLang="zh-CN" b="1" i="1" smtClean="0">
                          <a:latin typeface="Cambria Math" panose="02040503050406030204" pitchFamily="18" charset="0"/>
                        </a:rPr>
                        <m:t>𝟖</m:t>
                      </m:r>
                    </m:oMath>
                  </a14:m>
                  <a:r>
                    <a:rPr lang="en-US" b="1" dirty="0"/>
                    <a:t> </a:t>
                  </a:r>
                </a:p>
              </p:txBody>
            </p:sp>
          </mc:Choice>
          <mc:Fallback xmlns="">
            <p:sp>
              <p:nvSpPr>
                <p:cNvPr id="53" name="文本框 52">
                  <a:extLst>
                    <a:ext uri="{FF2B5EF4-FFF2-40B4-BE49-F238E27FC236}">
                      <a16:creationId xmlns:a16="http://schemas.microsoft.com/office/drawing/2014/main" id="{1C33907B-A978-4A52-B8DD-28CED591E91F}"/>
                    </a:ext>
                  </a:extLst>
                </p:cNvPr>
                <p:cNvSpPr txBox="1">
                  <a:spLocks noRot="1" noChangeAspect="1" noMove="1" noResize="1" noEditPoints="1" noAdjustHandles="1" noChangeArrowheads="1" noChangeShapeType="1" noTextEdit="1"/>
                </p:cNvSpPr>
                <p:nvPr/>
              </p:nvSpPr>
              <p:spPr>
                <a:xfrm>
                  <a:off x="8318789" y="5058678"/>
                  <a:ext cx="3271062" cy="369332"/>
                </a:xfrm>
                <a:prstGeom prst="rect">
                  <a:avLst/>
                </a:prstGeom>
                <a:blipFill>
                  <a:blip r:embed="rId7"/>
                  <a:stretch>
                    <a:fillRect b="-3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文本框 53">
                  <a:extLst>
                    <a:ext uri="{FF2B5EF4-FFF2-40B4-BE49-F238E27FC236}">
                      <a16:creationId xmlns:a16="http://schemas.microsoft.com/office/drawing/2014/main" id="{32EEE903-DCA6-4BE5-8F83-1B497B878E7B}"/>
                    </a:ext>
                  </a:extLst>
                </p:cNvPr>
                <p:cNvSpPr txBox="1"/>
                <p:nvPr/>
              </p:nvSpPr>
              <p:spPr>
                <a:xfrm>
                  <a:off x="8115754" y="5611686"/>
                  <a:ext cx="276632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𝒖</m:t>
                            </m:r>
                          </m:e>
                          <m:sub>
                            <m:r>
                              <a:rPr lang="en-US" altLang="zh-CN" b="1" i="1" smtClean="0">
                                <a:latin typeface="Cambria Math" panose="02040503050406030204" pitchFamily="18" charset="0"/>
                              </a:rPr>
                              <m:t>𝟎𝟎</m:t>
                            </m:r>
                          </m:sub>
                        </m:sSub>
                        <m:r>
                          <a:rPr lang="en-US" altLang="zh-CN" b="1" i="1" smtClean="0">
                            <a:latin typeface="Cambria Math" panose="02040503050406030204" pitchFamily="18" charset="0"/>
                          </a:rPr>
                          <m:t>=</m:t>
                        </m:r>
                        <m:sSub>
                          <m:sSubPr>
                            <m:ctrlPr>
                              <a:rPr lang="en-US" altLang="zh-CN" b="1" i="1" smtClean="0">
                                <a:latin typeface="Cambria Math" panose="02040503050406030204" pitchFamily="18" charset="0"/>
                              </a:rPr>
                            </m:ctrlPr>
                          </m:sSubPr>
                          <m:e>
                            <m:r>
                              <a:rPr lang="en-US" altLang="zh-CN" b="1" i="1">
                                <a:latin typeface="Cambria Math" panose="02040503050406030204" pitchFamily="18" charset="0"/>
                              </a:rPr>
                              <m:t>𝒙</m:t>
                            </m:r>
                          </m:e>
                          <m:sub>
                            <m:r>
                              <a:rPr lang="en-US" altLang="zh-CN" b="1" i="1">
                                <a:latin typeface="Cambria Math" panose="02040503050406030204" pitchFamily="18" charset="0"/>
                              </a:rPr>
                              <m:t>𝟎</m:t>
                            </m:r>
                          </m:sub>
                        </m:sSub>
                        <m:r>
                          <a:rPr lang="en-US" altLang="zh-CN" b="1" i="1" smtClean="0">
                            <a:latin typeface="Cambria Math" panose="02040503050406030204" pitchFamily="18" charset="0"/>
                          </a:rPr>
                          <m:t>=−</m:t>
                        </m:r>
                        <m:r>
                          <a:rPr lang="en-US" altLang="zh-CN" b="1" i="1" smtClean="0">
                            <a:latin typeface="Cambria Math" panose="02040503050406030204" pitchFamily="18" charset="0"/>
                          </a:rPr>
                          <m:t>𝟐</m:t>
                        </m:r>
                      </m:oMath>
                    </m:oMathPara>
                  </a14:m>
                  <a:endParaRPr lang="en-US" b="1" dirty="0"/>
                </a:p>
              </p:txBody>
            </p:sp>
          </mc:Choice>
          <mc:Fallback xmlns="">
            <p:sp>
              <p:nvSpPr>
                <p:cNvPr id="54" name="文本框 53">
                  <a:extLst>
                    <a:ext uri="{FF2B5EF4-FFF2-40B4-BE49-F238E27FC236}">
                      <a16:creationId xmlns:a16="http://schemas.microsoft.com/office/drawing/2014/main" id="{32EEE903-DCA6-4BE5-8F83-1B497B878E7B}"/>
                    </a:ext>
                  </a:extLst>
                </p:cNvPr>
                <p:cNvSpPr txBox="1">
                  <a:spLocks noRot="1" noChangeAspect="1" noMove="1" noResize="1" noEditPoints="1" noAdjustHandles="1" noChangeArrowheads="1" noChangeShapeType="1" noTextEdit="1"/>
                </p:cNvSpPr>
                <p:nvPr/>
              </p:nvSpPr>
              <p:spPr>
                <a:xfrm>
                  <a:off x="8115754" y="5611686"/>
                  <a:ext cx="2766327" cy="369332"/>
                </a:xfrm>
                <a:prstGeom prst="rect">
                  <a:avLst/>
                </a:prstGeom>
                <a:blipFill>
                  <a:blip r:embed="rId8"/>
                  <a:stretch>
                    <a:fillRect b="-33333"/>
                  </a:stretch>
                </a:blipFill>
              </p:spPr>
              <p:txBody>
                <a:bodyPr/>
                <a:lstStyle/>
                <a:p>
                  <a:r>
                    <a:rPr lang="en-US">
                      <a:noFill/>
                    </a:rPr>
                    <a:t> </a:t>
                  </a:r>
                </a:p>
              </p:txBody>
            </p:sp>
          </mc:Fallback>
        </mc:AlternateContent>
      </p:grpSp>
      <p:sp>
        <p:nvSpPr>
          <p:cNvPr id="55" name="文本框 54">
            <a:extLst>
              <a:ext uri="{FF2B5EF4-FFF2-40B4-BE49-F238E27FC236}">
                <a16:creationId xmlns:a16="http://schemas.microsoft.com/office/drawing/2014/main" id="{38C4424F-736D-48B4-A163-2083594E22D8}"/>
              </a:ext>
            </a:extLst>
          </p:cNvPr>
          <p:cNvSpPr txBox="1"/>
          <p:nvPr/>
        </p:nvSpPr>
        <p:spPr>
          <a:xfrm>
            <a:off x="10168870" y="3251079"/>
            <a:ext cx="495370" cy="461665"/>
          </a:xfrm>
          <a:prstGeom prst="rect">
            <a:avLst/>
          </a:prstGeom>
          <a:noFill/>
        </p:spPr>
        <p:txBody>
          <a:bodyPr wrap="square" rtlCol="0">
            <a:spAutoFit/>
          </a:bodyPr>
          <a:lstStyle/>
          <a:p>
            <a:r>
              <a:rPr lang="en-US" sz="2400" b="1" dirty="0"/>
              <a:t>8</a:t>
            </a:r>
          </a:p>
        </p:txBody>
      </p:sp>
      <mc:AlternateContent xmlns:mc="http://schemas.openxmlformats.org/markup-compatibility/2006" xmlns:a14="http://schemas.microsoft.com/office/drawing/2010/main">
        <mc:Choice Requires="a14">
          <p:sp>
            <p:nvSpPr>
              <p:cNvPr id="56" name="文本框 55">
                <a:extLst>
                  <a:ext uri="{FF2B5EF4-FFF2-40B4-BE49-F238E27FC236}">
                    <a16:creationId xmlns:a16="http://schemas.microsoft.com/office/drawing/2014/main" id="{FBFC272E-D9EB-4E9A-A241-436B0867E9D7}"/>
                  </a:ext>
                </a:extLst>
              </p:cNvPr>
              <p:cNvSpPr txBox="1"/>
              <p:nvPr/>
            </p:nvSpPr>
            <p:spPr>
              <a:xfrm>
                <a:off x="8190309" y="5185759"/>
                <a:ext cx="5056825" cy="37555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ea typeface="Cambria Math" panose="02040503050406030204" pitchFamily="18" charset="0"/>
                        </a:rPr>
                        <m:t>𝝁</m:t>
                      </m:r>
                      <m:r>
                        <a:rPr lang="en-US" b="1" i="1" smtClean="0">
                          <a:latin typeface="Cambria Math" panose="02040503050406030204" pitchFamily="18" charset="0"/>
                          <a:ea typeface="Cambria Math" panose="02040503050406030204" pitchFamily="18" charset="0"/>
                        </a:rPr>
                        <m:t>=</m:t>
                      </m:r>
                      <m:sSup>
                        <m:sSupPr>
                          <m:ctrlPr>
                            <a:rPr lang="en-US" b="1" i="1" smtClean="0">
                              <a:latin typeface="Cambria Math" panose="02040503050406030204" pitchFamily="18" charset="0"/>
                              <a:ea typeface="Cambria Math" panose="02040503050406030204" pitchFamily="18" charset="0"/>
                            </a:rPr>
                          </m:ctrlPr>
                        </m:sSupPr>
                        <m:e>
                          <m:r>
                            <a:rPr lang="en-US" b="1" i="1" smtClean="0">
                              <a:latin typeface="Cambria Math" panose="02040503050406030204" pitchFamily="18" charset="0"/>
                              <a:ea typeface="Cambria Math" panose="02040503050406030204" pitchFamily="18" charset="0"/>
                            </a:rPr>
                            <m:t>𝑨</m:t>
                          </m:r>
                        </m:e>
                        <m:sup>
                          <m:r>
                            <a:rPr lang="en-US" b="1"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𝟏</m:t>
                          </m:r>
                        </m:sup>
                      </m:sSup>
                      <m:r>
                        <a:rPr lang="en-US" b="1"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𝒃</m:t>
                      </m:r>
                    </m:oMath>
                  </m:oMathPara>
                </a14:m>
                <a:endParaRPr lang="en-US" b="1" dirty="0"/>
              </a:p>
            </p:txBody>
          </p:sp>
        </mc:Choice>
        <mc:Fallback xmlns="">
          <p:sp>
            <p:nvSpPr>
              <p:cNvPr id="56" name="文本框 55">
                <a:extLst>
                  <a:ext uri="{FF2B5EF4-FFF2-40B4-BE49-F238E27FC236}">
                    <a16:creationId xmlns:a16="http://schemas.microsoft.com/office/drawing/2014/main" id="{FBFC272E-D9EB-4E9A-A241-436B0867E9D7}"/>
                  </a:ext>
                </a:extLst>
              </p:cNvPr>
              <p:cNvSpPr txBox="1">
                <a:spLocks noRot="1" noChangeAspect="1" noMove="1" noResize="1" noEditPoints="1" noAdjustHandles="1" noChangeArrowheads="1" noChangeShapeType="1" noTextEdit="1"/>
              </p:cNvSpPr>
              <p:nvPr/>
            </p:nvSpPr>
            <p:spPr>
              <a:xfrm>
                <a:off x="8190309" y="5185759"/>
                <a:ext cx="5056825" cy="375552"/>
              </a:xfrm>
              <a:prstGeom prst="rect">
                <a:avLst/>
              </a:prstGeom>
              <a:blipFill>
                <a:blip r:embed="rId9"/>
                <a:stretch>
                  <a:fillRect b="-49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文本框 56">
                <a:extLst>
                  <a:ext uri="{FF2B5EF4-FFF2-40B4-BE49-F238E27FC236}">
                    <a16:creationId xmlns:a16="http://schemas.microsoft.com/office/drawing/2014/main" id="{219F4B23-055F-4F42-BCFD-E13A02E58C1B}"/>
                  </a:ext>
                </a:extLst>
              </p:cNvPr>
              <p:cNvSpPr txBox="1"/>
              <p:nvPr/>
            </p:nvSpPr>
            <p:spPr>
              <a:xfrm>
                <a:off x="5558476" y="4382786"/>
                <a:ext cx="183120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𝒙</m:t>
                          </m:r>
                        </m:e>
                        <m:sub>
                          <m:r>
                            <a:rPr lang="en-US" altLang="zh-CN" sz="2400" b="1" i="1" smtClean="0">
                              <a:latin typeface="Cambria Math" panose="02040503050406030204" pitchFamily="18" charset="0"/>
                            </a:rPr>
                            <m:t>𝟎</m:t>
                          </m:r>
                        </m:sub>
                      </m:sSub>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𝟐</m:t>
                      </m:r>
                    </m:oMath>
                  </m:oMathPara>
                </a14:m>
                <a:endParaRPr lang="en-US" sz="2400" b="1" dirty="0"/>
              </a:p>
            </p:txBody>
          </p:sp>
        </mc:Choice>
        <mc:Fallback xmlns="">
          <p:sp>
            <p:nvSpPr>
              <p:cNvPr id="57" name="文本框 56">
                <a:extLst>
                  <a:ext uri="{FF2B5EF4-FFF2-40B4-BE49-F238E27FC236}">
                    <a16:creationId xmlns:a16="http://schemas.microsoft.com/office/drawing/2014/main" id="{219F4B23-055F-4F42-BCFD-E13A02E58C1B}"/>
                  </a:ext>
                </a:extLst>
              </p:cNvPr>
              <p:cNvSpPr txBox="1">
                <a:spLocks noRot="1" noChangeAspect="1" noMove="1" noResize="1" noEditPoints="1" noAdjustHandles="1" noChangeArrowheads="1" noChangeShapeType="1" noTextEdit="1"/>
              </p:cNvSpPr>
              <p:nvPr/>
            </p:nvSpPr>
            <p:spPr>
              <a:xfrm>
                <a:off x="5558476" y="4382786"/>
                <a:ext cx="1831201" cy="461665"/>
              </a:xfrm>
              <a:prstGeom prst="rect">
                <a:avLst/>
              </a:prstGeom>
              <a:blipFill>
                <a:blip r:embed="rId10"/>
                <a:stretch>
                  <a:fillRect b="-13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文本框 57">
                <a:extLst>
                  <a:ext uri="{FF2B5EF4-FFF2-40B4-BE49-F238E27FC236}">
                    <a16:creationId xmlns:a16="http://schemas.microsoft.com/office/drawing/2014/main" id="{30E18F66-D2EF-4022-9A3B-818E13E0FE29}"/>
                  </a:ext>
                </a:extLst>
              </p:cNvPr>
              <p:cNvSpPr txBox="1"/>
              <p:nvPr/>
            </p:nvSpPr>
            <p:spPr>
              <a:xfrm>
                <a:off x="5558475" y="4876994"/>
                <a:ext cx="183120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𝒙</m:t>
                          </m:r>
                        </m:e>
                        <m:sub>
                          <m:r>
                            <a:rPr lang="en-US" altLang="zh-CN" sz="2400" b="1" i="1" smtClean="0">
                              <a:latin typeface="Cambria Math" panose="02040503050406030204" pitchFamily="18" charset="0"/>
                            </a:rPr>
                            <m:t>𝟏</m:t>
                          </m:r>
                        </m:sub>
                      </m:sSub>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𝟖</m:t>
                      </m:r>
                    </m:oMath>
                  </m:oMathPara>
                </a14:m>
                <a:endParaRPr lang="en-US" sz="2400" b="1" dirty="0"/>
              </a:p>
            </p:txBody>
          </p:sp>
        </mc:Choice>
        <mc:Fallback xmlns="">
          <p:sp>
            <p:nvSpPr>
              <p:cNvPr id="58" name="文本框 57">
                <a:extLst>
                  <a:ext uri="{FF2B5EF4-FFF2-40B4-BE49-F238E27FC236}">
                    <a16:creationId xmlns:a16="http://schemas.microsoft.com/office/drawing/2014/main" id="{30E18F66-D2EF-4022-9A3B-818E13E0FE29}"/>
                  </a:ext>
                </a:extLst>
              </p:cNvPr>
              <p:cNvSpPr txBox="1">
                <a:spLocks noRot="1" noChangeAspect="1" noMove="1" noResize="1" noEditPoints="1" noAdjustHandles="1" noChangeArrowheads="1" noChangeShapeType="1" noTextEdit="1"/>
              </p:cNvSpPr>
              <p:nvPr/>
            </p:nvSpPr>
            <p:spPr>
              <a:xfrm>
                <a:off x="5558475" y="4876994"/>
                <a:ext cx="1831201" cy="461665"/>
              </a:xfrm>
              <a:prstGeom prst="rect">
                <a:avLst/>
              </a:prstGeom>
              <a:blipFill>
                <a:blip r:embed="rId11"/>
                <a:stretch>
                  <a:fillRect b="-26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文本框 58">
                <a:extLst>
                  <a:ext uri="{FF2B5EF4-FFF2-40B4-BE49-F238E27FC236}">
                    <a16:creationId xmlns:a16="http://schemas.microsoft.com/office/drawing/2014/main" id="{D9EC91E4-ADA3-40BE-8C5B-D93E11ECEF1E}"/>
                  </a:ext>
                </a:extLst>
              </p:cNvPr>
              <p:cNvSpPr txBox="1"/>
              <p:nvPr/>
            </p:nvSpPr>
            <p:spPr>
              <a:xfrm>
                <a:off x="5552741" y="5371202"/>
                <a:ext cx="183120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𝒙</m:t>
                          </m:r>
                        </m:e>
                        <m:sub>
                          <m:r>
                            <a:rPr lang="en-US" altLang="zh-CN" sz="2400" b="1" i="1" smtClean="0">
                              <a:latin typeface="Cambria Math" panose="02040503050406030204" pitchFamily="18" charset="0"/>
                            </a:rPr>
                            <m:t>𝟐</m:t>
                          </m:r>
                        </m:sub>
                      </m:sSub>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𝟓</m:t>
                      </m:r>
                    </m:oMath>
                  </m:oMathPara>
                </a14:m>
                <a:endParaRPr lang="en-US" sz="2400" b="1" dirty="0"/>
              </a:p>
            </p:txBody>
          </p:sp>
        </mc:Choice>
        <mc:Fallback xmlns="">
          <p:sp>
            <p:nvSpPr>
              <p:cNvPr id="59" name="文本框 58">
                <a:extLst>
                  <a:ext uri="{FF2B5EF4-FFF2-40B4-BE49-F238E27FC236}">
                    <a16:creationId xmlns:a16="http://schemas.microsoft.com/office/drawing/2014/main" id="{D9EC91E4-ADA3-40BE-8C5B-D93E11ECEF1E}"/>
                  </a:ext>
                </a:extLst>
              </p:cNvPr>
              <p:cNvSpPr txBox="1">
                <a:spLocks noRot="1" noChangeAspect="1" noMove="1" noResize="1" noEditPoints="1" noAdjustHandles="1" noChangeArrowheads="1" noChangeShapeType="1" noTextEdit="1"/>
              </p:cNvSpPr>
              <p:nvPr/>
            </p:nvSpPr>
            <p:spPr>
              <a:xfrm>
                <a:off x="5552741" y="5371202"/>
                <a:ext cx="1831201" cy="461665"/>
              </a:xfrm>
              <a:prstGeom prst="rect">
                <a:avLst/>
              </a:prstGeom>
              <a:blipFill>
                <a:blip r:embed="rId12"/>
                <a:stretch>
                  <a:fillRect b="-26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文本框 59">
                <a:extLst>
                  <a:ext uri="{FF2B5EF4-FFF2-40B4-BE49-F238E27FC236}">
                    <a16:creationId xmlns:a16="http://schemas.microsoft.com/office/drawing/2014/main" id="{202A5A8F-59B3-48BE-96F5-DBFEA81FC95D}"/>
                  </a:ext>
                </a:extLst>
              </p:cNvPr>
              <p:cNvSpPr txBox="1"/>
              <p:nvPr/>
            </p:nvSpPr>
            <p:spPr>
              <a:xfrm>
                <a:off x="5552740" y="5880341"/>
                <a:ext cx="183120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𝒍</m:t>
                          </m:r>
                        </m:e>
                        <m:sub>
                          <m:r>
                            <a:rPr lang="en-US" altLang="zh-CN" sz="2400" b="1" i="1" smtClean="0">
                              <a:latin typeface="Cambria Math" panose="02040503050406030204" pitchFamily="18" charset="0"/>
                            </a:rPr>
                            <m:t>𝟎</m:t>
                          </m:r>
                        </m:sub>
                      </m:sSub>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𝟏𝟑</m:t>
                      </m:r>
                    </m:oMath>
                  </m:oMathPara>
                </a14:m>
                <a:endParaRPr lang="en-US" sz="2400" b="1" dirty="0"/>
              </a:p>
            </p:txBody>
          </p:sp>
        </mc:Choice>
        <mc:Fallback xmlns="">
          <p:sp>
            <p:nvSpPr>
              <p:cNvPr id="60" name="文本框 59">
                <a:extLst>
                  <a:ext uri="{FF2B5EF4-FFF2-40B4-BE49-F238E27FC236}">
                    <a16:creationId xmlns:a16="http://schemas.microsoft.com/office/drawing/2014/main" id="{202A5A8F-59B3-48BE-96F5-DBFEA81FC95D}"/>
                  </a:ext>
                </a:extLst>
              </p:cNvPr>
              <p:cNvSpPr txBox="1">
                <a:spLocks noRot="1" noChangeAspect="1" noMove="1" noResize="1" noEditPoints="1" noAdjustHandles="1" noChangeArrowheads="1" noChangeShapeType="1" noTextEdit="1"/>
              </p:cNvSpPr>
              <p:nvPr/>
            </p:nvSpPr>
            <p:spPr>
              <a:xfrm>
                <a:off x="5552740" y="5880341"/>
                <a:ext cx="1831201" cy="461665"/>
              </a:xfrm>
              <a:prstGeom prst="rect">
                <a:avLst/>
              </a:prstGeom>
              <a:blipFill>
                <a:blip r:embed="rId13"/>
                <a:stretch>
                  <a:fillRect b="-2667"/>
                </a:stretch>
              </a:blipFill>
            </p:spPr>
            <p:txBody>
              <a:bodyPr/>
              <a:lstStyle/>
              <a:p>
                <a:r>
                  <a:rPr lang="en-US">
                    <a:noFill/>
                  </a:rPr>
                  <a:t> </a:t>
                </a:r>
              </a:p>
            </p:txBody>
          </p:sp>
        </mc:Fallback>
      </mc:AlternateContent>
      <p:grpSp>
        <p:nvGrpSpPr>
          <p:cNvPr id="83" name="组合 82">
            <a:extLst>
              <a:ext uri="{FF2B5EF4-FFF2-40B4-BE49-F238E27FC236}">
                <a16:creationId xmlns:a16="http://schemas.microsoft.com/office/drawing/2014/main" id="{1AB40057-5172-4267-973A-5F8A11269284}"/>
              </a:ext>
            </a:extLst>
          </p:cNvPr>
          <p:cNvGrpSpPr/>
          <p:nvPr/>
        </p:nvGrpSpPr>
        <p:grpSpPr>
          <a:xfrm>
            <a:off x="6200713" y="1723231"/>
            <a:ext cx="5266677" cy="2807468"/>
            <a:chOff x="-43132" y="3654499"/>
            <a:chExt cx="5671000" cy="3022997"/>
          </a:xfrm>
        </p:grpSpPr>
        <p:grpSp>
          <p:nvGrpSpPr>
            <p:cNvPr id="84" name="组合 83">
              <a:extLst>
                <a:ext uri="{FF2B5EF4-FFF2-40B4-BE49-F238E27FC236}">
                  <a16:creationId xmlns:a16="http://schemas.microsoft.com/office/drawing/2014/main" id="{A5F1C021-06BF-4D16-8C42-8EF1659717AF}"/>
                </a:ext>
              </a:extLst>
            </p:cNvPr>
            <p:cNvGrpSpPr/>
            <p:nvPr/>
          </p:nvGrpSpPr>
          <p:grpSpPr>
            <a:xfrm>
              <a:off x="803421" y="3654499"/>
              <a:ext cx="4824447" cy="3022997"/>
              <a:chOff x="803421" y="3654499"/>
              <a:chExt cx="4824447" cy="3022997"/>
            </a:xfrm>
          </p:grpSpPr>
          <mc:AlternateContent xmlns:mc="http://schemas.openxmlformats.org/markup-compatibility/2006" xmlns:a14="http://schemas.microsoft.com/office/drawing/2010/main">
            <mc:Choice Requires="a14">
              <p:sp>
                <p:nvSpPr>
                  <p:cNvPr id="87" name="文本框 86">
                    <a:extLst>
                      <a:ext uri="{FF2B5EF4-FFF2-40B4-BE49-F238E27FC236}">
                        <a16:creationId xmlns:a16="http://schemas.microsoft.com/office/drawing/2014/main" id="{0FE6FBA2-CFDE-4122-9C87-7CB5E3E5C771}"/>
                      </a:ext>
                    </a:extLst>
                  </p:cNvPr>
                  <p:cNvSpPr txBox="1"/>
                  <p:nvPr/>
                </p:nvSpPr>
                <p:spPr>
                  <a:xfrm>
                    <a:off x="803421" y="3654499"/>
                    <a:ext cx="5334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𝒙</m:t>
                              </m:r>
                            </m:e>
                            <m:sub>
                              <m:r>
                                <a:rPr lang="en-US" altLang="zh-CN" sz="2400" b="1" i="1" smtClean="0">
                                  <a:latin typeface="Cambria Math" panose="02040503050406030204" pitchFamily="18" charset="0"/>
                                </a:rPr>
                                <m:t>𝟎</m:t>
                              </m:r>
                            </m:sub>
                          </m:sSub>
                        </m:oMath>
                      </m:oMathPara>
                    </a14:m>
                    <a:endParaRPr lang="en-US" sz="2400" b="1" dirty="0"/>
                  </a:p>
                </p:txBody>
              </p:sp>
            </mc:Choice>
            <mc:Fallback xmlns="">
              <p:sp>
                <p:nvSpPr>
                  <p:cNvPr id="87" name="文本框 86">
                    <a:extLst>
                      <a:ext uri="{FF2B5EF4-FFF2-40B4-BE49-F238E27FC236}">
                        <a16:creationId xmlns:a16="http://schemas.microsoft.com/office/drawing/2014/main" id="{0FE6FBA2-CFDE-4122-9C87-7CB5E3E5C771}"/>
                      </a:ext>
                    </a:extLst>
                  </p:cNvPr>
                  <p:cNvSpPr txBox="1">
                    <a:spLocks noRot="1" noChangeAspect="1" noMove="1" noResize="1" noEditPoints="1" noAdjustHandles="1" noChangeArrowheads="1" noChangeShapeType="1" noTextEdit="1"/>
                  </p:cNvSpPr>
                  <p:nvPr/>
                </p:nvSpPr>
                <p:spPr>
                  <a:xfrm>
                    <a:off x="803421" y="3654499"/>
                    <a:ext cx="533400" cy="461665"/>
                  </a:xfrm>
                  <a:prstGeom prst="rect">
                    <a:avLst/>
                  </a:prstGeom>
                  <a:blipFill>
                    <a:blip r:embed="rId14"/>
                    <a:stretch>
                      <a:fillRect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8" name="文本框 87">
                    <a:extLst>
                      <a:ext uri="{FF2B5EF4-FFF2-40B4-BE49-F238E27FC236}">
                        <a16:creationId xmlns:a16="http://schemas.microsoft.com/office/drawing/2014/main" id="{F2C08842-A62E-45B3-A080-D46D850266D3}"/>
                      </a:ext>
                    </a:extLst>
                  </p:cNvPr>
                  <p:cNvSpPr txBox="1"/>
                  <p:nvPr/>
                </p:nvSpPr>
                <p:spPr>
                  <a:xfrm>
                    <a:off x="2870346" y="3654500"/>
                    <a:ext cx="5334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𝒙</m:t>
                              </m:r>
                            </m:e>
                            <m:sub>
                              <m:r>
                                <a:rPr lang="en-US" altLang="zh-CN" sz="2400" b="1" i="1" smtClean="0">
                                  <a:latin typeface="Cambria Math" panose="02040503050406030204" pitchFamily="18" charset="0"/>
                                </a:rPr>
                                <m:t>𝟏</m:t>
                              </m:r>
                            </m:sub>
                          </m:sSub>
                        </m:oMath>
                      </m:oMathPara>
                    </a14:m>
                    <a:endParaRPr lang="en-US" sz="2400" b="1" dirty="0"/>
                  </a:p>
                </p:txBody>
              </p:sp>
            </mc:Choice>
            <mc:Fallback xmlns="">
              <p:sp>
                <p:nvSpPr>
                  <p:cNvPr id="88" name="文本框 87">
                    <a:extLst>
                      <a:ext uri="{FF2B5EF4-FFF2-40B4-BE49-F238E27FC236}">
                        <a16:creationId xmlns:a16="http://schemas.microsoft.com/office/drawing/2014/main" id="{F2C08842-A62E-45B3-A080-D46D850266D3}"/>
                      </a:ext>
                    </a:extLst>
                  </p:cNvPr>
                  <p:cNvSpPr txBox="1">
                    <a:spLocks noRot="1" noChangeAspect="1" noMove="1" noResize="1" noEditPoints="1" noAdjustHandles="1" noChangeArrowheads="1" noChangeShapeType="1" noTextEdit="1"/>
                  </p:cNvSpPr>
                  <p:nvPr/>
                </p:nvSpPr>
                <p:spPr>
                  <a:xfrm>
                    <a:off x="2870346" y="3654500"/>
                    <a:ext cx="533400" cy="461665"/>
                  </a:xfrm>
                  <a:prstGeom prst="rect">
                    <a:avLst/>
                  </a:prstGeom>
                  <a:blipFill>
                    <a:blip r:embed="rId15"/>
                    <a:stretch>
                      <a:fillRect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9" name="文本框 88">
                    <a:extLst>
                      <a:ext uri="{FF2B5EF4-FFF2-40B4-BE49-F238E27FC236}">
                        <a16:creationId xmlns:a16="http://schemas.microsoft.com/office/drawing/2014/main" id="{BB0CBCDF-AA9B-4A2D-A9D6-22AA57803C56}"/>
                      </a:ext>
                    </a:extLst>
                  </p:cNvPr>
                  <p:cNvSpPr txBox="1"/>
                  <p:nvPr/>
                </p:nvSpPr>
                <p:spPr>
                  <a:xfrm>
                    <a:off x="4937271" y="3654500"/>
                    <a:ext cx="5334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𝒙</m:t>
                              </m:r>
                            </m:e>
                            <m:sub>
                              <m:r>
                                <a:rPr lang="en-US" altLang="zh-CN" sz="2400" b="1" i="1" smtClean="0">
                                  <a:latin typeface="Cambria Math" panose="02040503050406030204" pitchFamily="18" charset="0"/>
                                </a:rPr>
                                <m:t>𝟐</m:t>
                              </m:r>
                            </m:sub>
                          </m:sSub>
                        </m:oMath>
                      </m:oMathPara>
                    </a14:m>
                    <a:endParaRPr lang="en-US" sz="2400" b="1" dirty="0"/>
                  </a:p>
                </p:txBody>
              </p:sp>
            </mc:Choice>
            <mc:Fallback xmlns="">
              <p:sp>
                <p:nvSpPr>
                  <p:cNvPr id="89" name="文本框 88">
                    <a:extLst>
                      <a:ext uri="{FF2B5EF4-FFF2-40B4-BE49-F238E27FC236}">
                        <a16:creationId xmlns:a16="http://schemas.microsoft.com/office/drawing/2014/main" id="{BB0CBCDF-AA9B-4A2D-A9D6-22AA57803C56}"/>
                      </a:ext>
                    </a:extLst>
                  </p:cNvPr>
                  <p:cNvSpPr txBox="1">
                    <a:spLocks noRot="1" noChangeAspect="1" noMove="1" noResize="1" noEditPoints="1" noAdjustHandles="1" noChangeArrowheads="1" noChangeShapeType="1" noTextEdit="1"/>
                  </p:cNvSpPr>
                  <p:nvPr/>
                </p:nvSpPr>
                <p:spPr>
                  <a:xfrm>
                    <a:off x="4937271" y="3654500"/>
                    <a:ext cx="533400" cy="461665"/>
                  </a:xfrm>
                  <a:prstGeom prst="rect">
                    <a:avLst/>
                  </a:prstGeom>
                  <a:blipFill>
                    <a:blip r:embed="rId16"/>
                    <a:stretch>
                      <a:fillRect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0" name="文本框 89">
                    <a:extLst>
                      <a:ext uri="{FF2B5EF4-FFF2-40B4-BE49-F238E27FC236}">
                        <a16:creationId xmlns:a16="http://schemas.microsoft.com/office/drawing/2014/main" id="{DFB4D3AA-4183-46DE-A95C-66646BB44E0E}"/>
                      </a:ext>
                    </a:extLst>
                  </p:cNvPr>
                  <p:cNvSpPr txBox="1"/>
                  <p:nvPr/>
                </p:nvSpPr>
                <p:spPr>
                  <a:xfrm>
                    <a:off x="2738863" y="6215831"/>
                    <a:ext cx="5334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𝒍</m:t>
                              </m:r>
                            </m:e>
                            <m:sub>
                              <m:r>
                                <a:rPr lang="en-US" altLang="zh-CN" sz="2400" b="1" i="1" smtClean="0">
                                  <a:latin typeface="Cambria Math" panose="02040503050406030204" pitchFamily="18" charset="0"/>
                                </a:rPr>
                                <m:t>𝟎</m:t>
                              </m:r>
                            </m:sub>
                          </m:sSub>
                        </m:oMath>
                      </m:oMathPara>
                    </a14:m>
                    <a:endParaRPr lang="en-US" sz="2400" b="1" dirty="0"/>
                  </a:p>
                </p:txBody>
              </p:sp>
            </mc:Choice>
            <mc:Fallback xmlns="">
              <p:sp>
                <p:nvSpPr>
                  <p:cNvPr id="90" name="文本框 89">
                    <a:extLst>
                      <a:ext uri="{FF2B5EF4-FFF2-40B4-BE49-F238E27FC236}">
                        <a16:creationId xmlns:a16="http://schemas.microsoft.com/office/drawing/2014/main" id="{DFB4D3AA-4183-46DE-A95C-66646BB44E0E}"/>
                      </a:ext>
                    </a:extLst>
                  </p:cNvPr>
                  <p:cNvSpPr txBox="1">
                    <a:spLocks noRot="1" noChangeAspect="1" noMove="1" noResize="1" noEditPoints="1" noAdjustHandles="1" noChangeArrowheads="1" noChangeShapeType="1" noTextEdit="1"/>
                  </p:cNvSpPr>
                  <p:nvPr/>
                </p:nvSpPr>
                <p:spPr>
                  <a:xfrm>
                    <a:off x="2738863" y="6215831"/>
                    <a:ext cx="533400" cy="461665"/>
                  </a:xfrm>
                  <a:prstGeom prst="rect">
                    <a:avLst/>
                  </a:prstGeom>
                  <a:blipFill>
                    <a:blip r:embed="rId17"/>
                    <a:stretch>
                      <a:fillRect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1" name="文本框 90">
                    <a:extLst>
                      <a:ext uri="{FF2B5EF4-FFF2-40B4-BE49-F238E27FC236}">
                        <a16:creationId xmlns:a16="http://schemas.microsoft.com/office/drawing/2014/main" id="{71A7C8B1-55DE-44D0-8FFD-63F5039F896F}"/>
                      </a:ext>
                    </a:extLst>
                  </p:cNvPr>
                  <p:cNvSpPr txBox="1"/>
                  <p:nvPr/>
                </p:nvSpPr>
                <p:spPr>
                  <a:xfrm>
                    <a:off x="1826312" y="3931220"/>
                    <a:ext cx="533400" cy="49710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2400" b="1" i="1" smtClean="0">
                              <a:latin typeface="Cambria Math" panose="02040503050406030204" pitchFamily="18" charset="0"/>
                            </a:rPr>
                            <m:t>𝟏𝟎</m:t>
                          </m:r>
                        </m:oMath>
                      </m:oMathPara>
                    </a14:m>
                    <a:endParaRPr lang="en-US" sz="2400" b="1" dirty="0"/>
                  </a:p>
                </p:txBody>
              </p:sp>
            </mc:Choice>
            <mc:Fallback xmlns="">
              <p:sp>
                <p:nvSpPr>
                  <p:cNvPr id="91" name="文本框 90">
                    <a:extLst>
                      <a:ext uri="{FF2B5EF4-FFF2-40B4-BE49-F238E27FC236}">
                        <a16:creationId xmlns:a16="http://schemas.microsoft.com/office/drawing/2014/main" id="{71A7C8B1-55DE-44D0-8FFD-63F5039F896F}"/>
                      </a:ext>
                    </a:extLst>
                  </p:cNvPr>
                  <p:cNvSpPr txBox="1">
                    <a:spLocks noRot="1" noChangeAspect="1" noMove="1" noResize="1" noEditPoints="1" noAdjustHandles="1" noChangeArrowheads="1" noChangeShapeType="1" noTextEdit="1"/>
                  </p:cNvSpPr>
                  <p:nvPr/>
                </p:nvSpPr>
                <p:spPr>
                  <a:xfrm>
                    <a:off x="1826312" y="3931220"/>
                    <a:ext cx="533400" cy="497107"/>
                  </a:xfrm>
                  <a:prstGeom prst="rect">
                    <a:avLst/>
                  </a:prstGeom>
                  <a:blipFill>
                    <a:blip r:embed="rId18"/>
                    <a:stretch>
                      <a:fillRect l="-3704" r="-1358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2" name="文本框 91">
                    <a:extLst>
                      <a:ext uri="{FF2B5EF4-FFF2-40B4-BE49-F238E27FC236}">
                        <a16:creationId xmlns:a16="http://schemas.microsoft.com/office/drawing/2014/main" id="{710037E5-CAE2-47C9-BD1D-F7978CEE2EB4}"/>
                      </a:ext>
                    </a:extLst>
                  </p:cNvPr>
                  <p:cNvSpPr txBox="1"/>
                  <p:nvPr/>
                </p:nvSpPr>
                <p:spPr>
                  <a:xfrm>
                    <a:off x="3903807" y="3931219"/>
                    <a:ext cx="716783" cy="497107"/>
                  </a:xfrm>
                  <a:prstGeom prst="rect">
                    <a:avLst/>
                  </a:prstGeom>
                  <a:noFill/>
                </p:spPr>
                <p:txBody>
                  <a:bodyPr wrap="square" rtlCol="0">
                    <a:spAutoFit/>
                  </a:bodyPr>
                  <a:lstStyle/>
                  <a:p>
                    <a14:m>
                      <m:oMath xmlns:m="http://schemas.openxmlformats.org/officeDocument/2006/math">
                        <m:r>
                          <a:rPr lang="en-US" altLang="zh-CN" sz="2400" b="1" i="1">
                            <a:latin typeface="Cambria Math" panose="02040503050406030204" pitchFamily="18" charset="0"/>
                          </a:rPr>
                          <m:t>−</m:t>
                        </m:r>
                      </m:oMath>
                    </a14:m>
                    <a:r>
                      <a:rPr lang="en-US" sz="2400" b="1" dirty="0"/>
                      <a:t>3</a:t>
                    </a:r>
                  </a:p>
                </p:txBody>
              </p:sp>
            </mc:Choice>
            <mc:Fallback xmlns="">
              <p:sp>
                <p:nvSpPr>
                  <p:cNvPr id="92" name="文本框 91">
                    <a:extLst>
                      <a:ext uri="{FF2B5EF4-FFF2-40B4-BE49-F238E27FC236}">
                        <a16:creationId xmlns:a16="http://schemas.microsoft.com/office/drawing/2014/main" id="{710037E5-CAE2-47C9-BD1D-F7978CEE2EB4}"/>
                      </a:ext>
                    </a:extLst>
                  </p:cNvPr>
                  <p:cNvSpPr txBox="1">
                    <a:spLocks noRot="1" noChangeAspect="1" noMove="1" noResize="1" noEditPoints="1" noAdjustHandles="1" noChangeArrowheads="1" noChangeShapeType="1" noTextEdit="1"/>
                  </p:cNvSpPr>
                  <p:nvPr/>
                </p:nvSpPr>
                <p:spPr>
                  <a:xfrm>
                    <a:off x="3903807" y="3931219"/>
                    <a:ext cx="716783" cy="497107"/>
                  </a:xfrm>
                  <a:prstGeom prst="rect">
                    <a:avLst/>
                  </a:prstGeom>
                  <a:blipFill>
                    <a:blip r:embed="rId19"/>
                    <a:stretch>
                      <a:fillRect t="-10526" b="-28947"/>
                    </a:stretch>
                  </a:blipFill>
                </p:spPr>
                <p:txBody>
                  <a:bodyPr/>
                  <a:lstStyle/>
                  <a:p>
                    <a:r>
                      <a:rPr lang="en-US">
                        <a:noFill/>
                      </a:rPr>
                      <a:t> </a:t>
                    </a:r>
                  </a:p>
                </p:txBody>
              </p:sp>
            </mc:Fallback>
          </mc:AlternateContent>
          <p:sp>
            <p:nvSpPr>
              <p:cNvPr id="93" name="文本框 92">
                <a:extLst>
                  <a:ext uri="{FF2B5EF4-FFF2-40B4-BE49-F238E27FC236}">
                    <a16:creationId xmlns:a16="http://schemas.microsoft.com/office/drawing/2014/main" id="{5245C8DB-A9EE-454E-A95C-90FB774980D5}"/>
                  </a:ext>
                </a:extLst>
              </p:cNvPr>
              <p:cNvSpPr txBox="1"/>
              <p:nvPr/>
            </p:nvSpPr>
            <p:spPr>
              <a:xfrm>
                <a:off x="1022379" y="5218880"/>
                <a:ext cx="709678" cy="497107"/>
              </a:xfrm>
              <a:prstGeom prst="rect">
                <a:avLst/>
              </a:prstGeom>
              <a:noFill/>
            </p:spPr>
            <p:txBody>
              <a:bodyPr wrap="square" rtlCol="0">
                <a:spAutoFit/>
              </a:bodyPr>
              <a:lstStyle/>
              <a:p>
                <a:r>
                  <a:rPr lang="en-US" sz="2400" b="1" dirty="0"/>
                  <a:t>15</a:t>
                </a:r>
              </a:p>
            </p:txBody>
          </p:sp>
          <p:sp>
            <p:nvSpPr>
              <p:cNvPr id="94" name="文本框 93">
                <a:extLst>
                  <a:ext uri="{FF2B5EF4-FFF2-40B4-BE49-F238E27FC236}">
                    <a16:creationId xmlns:a16="http://schemas.microsoft.com/office/drawing/2014/main" id="{4E502251-43CA-45A9-B782-8853EDB44EBD}"/>
                  </a:ext>
                </a:extLst>
              </p:cNvPr>
              <p:cNvSpPr txBox="1"/>
              <p:nvPr/>
            </p:nvSpPr>
            <p:spPr>
              <a:xfrm>
                <a:off x="2449745" y="4930329"/>
                <a:ext cx="533400" cy="497107"/>
              </a:xfrm>
              <a:prstGeom prst="rect">
                <a:avLst/>
              </a:prstGeom>
              <a:noFill/>
            </p:spPr>
            <p:txBody>
              <a:bodyPr wrap="square" rtlCol="0">
                <a:spAutoFit/>
              </a:bodyPr>
              <a:lstStyle/>
              <a:p>
                <a:r>
                  <a:rPr lang="en-US" sz="2400" b="1" dirty="0"/>
                  <a:t>5</a:t>
                </a:r>
              </a:p>
            </p:txBody>
          </p:sp>
          <p:sp>
            <p:nvSpPr>
              <p:cNvPr id="95" name="椭圆 94">
                <a:extLst>
                  <a:ext uri="{FF2B5EF4-FFF2-40B4-BE49-F238E27FC236}">
                    <a16:creationId xmlns:a16="http://schemas.microsoft.com/office/drawing/2014/main" id="{11333F08-0192-4C8D-8015-213FB31669AA}"/>
                  </a:ext>
                </a:extLst>
              </p:cNvPr>
              <p:cNvSpPr/>
              <p:nvPr/>
            </p:nvSpPr>
            <p:spPr>
              <a:xfrm>
                <a:off x="893656" y="4258053"/>
                <a:ext cx="461665" cy="461665"/>
              </a:xfrm>
              <a:prstGeom prst="ellipse">
                <a:avLst/>
              </a:prstGeom>
              <a:solidFill>
                <a:srgbClr val="FF0000"/>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椭圆 95">
                <a:extLst>
                  <a:ext uri="{FF2B5EF4-FFF2-40B4-BE49-F238E27FC236}">
                    <a16:creationId xmlns:a16="http://schemas.microsoft.com/office/drawing/2014/main" id="{093D2F6D-FE58-4B51-B19E-BA16EED29248}"/>
                  </a:ext>
                </a:extLst>
              </p:cNvPr>
              <p:cNvSpPr/>
              <p:nvPr/>
            </p:nvSpPr>
            <p:spPr>
              <a:xfrm>
                <a:off x="2870346" y="4258053"/>
                <a:ext cx="461665" cy="461665"/>
              </a:xfrm>
              <a:prstGeom prst="ellipse">
                <a:avLst/>
              </a:prstGeom>
              <a:solidFill>
                <a:srgbClr val="FF0000"/>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椭圆 96">
                <a:extLst>
                  <a:ext uri="{FF2B5EF4-FFF2-40B4-BE49-F238E27FC236}">
                    <a16:creationId xmlns:a16="http://schemas.microsoft.com/office/drawing/2014/main" id="{C2DF3DB8-F4AE-4390-A1DF-8908ABE30384}"/>
                  </a:ext>
                </a:extLst>
              </p:cNvPr>
              <p:cNvSpPr/>
              <p:nvPr/>
            </p:nvSpPr>
            <p:spPr>
              <a:xfrm>
                <a:off x="5166203" y="4258053"/>
                <a:ext cx="461665" cy="461665"/>
              </a:xfrm>
              <a:prstGeom prst="ellipse">
                <a:avLst/>
              </a:prstGeom>
              <a:solidFill>
                <a:srgbClr val="FF0000"/>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椭圆 97">
                <a:extLst>
                  <a:ext uri="{FF2B5EF4-FFF2-40B4-BE49-F238E27FC236}">
                    <a16:creationId xmlns:a16="http://schemas.microsoft.com/office/drawing/2014/main" id="{8DE5FFD4-5835-44E9-AACD-D08096A7979F}"/>
                  </a:ext>
                </a:extLst>
              </p:cNvPr>
              <p:cNvSpPr/>
              <p:nvPr/>
            </p:nvSpPr>
            <p:spPr>
              <a:xfrm>
                <a:off x="2707122" y="5732458"/>
                <a:ext cx="461665" cy="461665"/>
              </a:xfrm>
              <a:prstGeom prst="ellipse">
                <a:avLst/>
              </a:prstGeom>
              <a:solidFill>
                <a:srgbClr val="00B050"/>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9" name="直接箭头连接符 98">
                <a:extLst>
                  <a:ext uri="{FF2B5EF4-FFF2-40B4-BE49-F238E27FC236}">
                    <a16:creationId xmlns:a16="http://schemas.microsoft.com/office/drawing/2014/main" id="{6273F0B6-AC9C-44D5-B1A8-2E761536E308}"/>
                  </a:ext>
                </a:extLst>
              </p:cNvPr>
              <p:cNvCxnSpPr>
                <a:cxnSpLocks/>
                <a:stCxn id="95" idx="6"/>
                <a:endCxn id="96" idx="2"/>
              </p:cNvCxnSpPr>
              <p:nvPr/>
            </p:nvCxnSpPr>
            <p:spPr>
              <a:xfrm>
                <a:off x="1355321" y="4488886"/>
                <a:ext cx="1515025" cy="0"/>
              </a:xfrm>
              <a:prstGeom prst="straightConnector1">
                <a:avLst/>
              </a:prstGeom>
              <a:ln>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100" name="直接箭头连接符 99">
                <a:extLst>
                  <a:ext uri="{FF2B5EF4-FFF2-40B4-BE49-F238E27FC236}">
                    <a16:creationId xmlns:a16="http://schemas.microsoft.com/office/drawing/2014/main" id="{0C0EE555-E309-4F68-B21A-D6E873F1237C}"/>
                  </a:ext>
                </a:extLst>
              </p:cNvPr>
              <p:cNvCxnSpPr>
                <a:cxnSpLocks/>
                <a:stCxn id="96" idx="6"/>
                <a:endCxn id="97" idx="2"/>
              </p:cNvCxnSpPr>
              <p:nvPr/>
            </p:nvCxnSpPr>
            <p:spPr>
              <a:xfrm>
                <a:off x="3332011" y="4488886"/>
                <a:ext cx="1834192" cy="0"/>
              </a:xfrm>
              <a:prstGeom prst="straightConnector1">
                <a:avLst/>
              </a:prstGeom>
              <a:ln>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101" name="直接箭头连接符 100">
                <a:extLst>
                  <a:ext uri="{FF2B5EF4-FFF2-40B4-BE49-F238E27FC236}">
                    <a16:creationId xmlns:a16="http://schemas.microsoft.com/office/drawing/2014/main" id="{8CC29CB0-4FAD-4C02-B46C-8159F0E08334}"/>
                  </a:ext>
                </a:extLst>
              </p:cNvPr>
              <p:cNvCxnSpPr>
                <a:cxnSpLocks/>
                <a:stCxn id="95" idx="5"/>
                <a:endCxn id="98" idx="1"/>
              </p:cNvCxnSpPr>
              <p:nvPr/>
            </p:nvCxnSpPr>
            <p:spPr>
              <a:xfrm>
                <a:off x="1287712" y="4652109"/>
                <a:ext cx="1487019" cy="1147958"/>
              </a:xfrm>
              <a:prstGeom prst="straightConnector1">
                <a:avLst/>
              </a:prstGeom>
              <a:ln>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102" name="直接箭头连接符 101">
                <a:extLst>
                  <a:ext uri="{FF2B5EF4-FFF2-40B4-BE49-F238E27FC236}">
                    <a16:creationId xmlns:a16="http://schemas.microsoft.com/office/drawing/2014/main" id="{F882B41A-D279-4FED-A0F3-1E9DB8DD9269}"/>
                  </a:ext>
                </a:extLst>
              </p:cNvPr>
              <p:cNvCxnSpPr>
                <a:cxnSpLocks/>
                <a:stCxn id="96" idx="4"/>
                <a:endCxn id="98" idx="7"/>
              </p:cNvCxnSpPr>
              <p:nvPr/>
            </p:nvCxnSpPr>
            <p:spPr>
              <a:xfrm flipH="1">
                <a:off x="3101178" y="4719718"/>
                <a:ext cx="1" cy="1080349"/>
              </a:xfrm>
              <a:prstGeom prst="straightConnector1">
                <a:avLst/>
              </a:prstGeom>
              <a:ln>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103" name="直接箭头连接符 102">
                <a:extLst>
                  <a:ext uri="{FF2B5EF4-FFF2-40B4-BE49-F238E27FC236}">
                    <a16:creationId xmlns:a16="http://schemas.microsoft.com/office/drawing/2014/main" id="{BC112EC7-D2BC-4F80-AC3A-A92109C89D45}"/>
                  </a:ext>
                </a:extLst>
              </p:cNvPr>
              <p:cNvCxnSpPr>
                <a:cxnSpLocks/>
                <a:stCxn id="97" idx="3"/>
                <a:endCxn id="98" idx="6"/>
              </p:cNvCxnSpPr>
              <p:nvPr/>
            </p:nvCxnSpPr>
            <p:spPr>
              <a:xfrm flipH="1">
                <a:off x="3168787" y="4652109"/>
                <a:ext cx="2065025" cy="1311182"/>
              </a:xfrm>
              <a:prstGeom prst="straightConnector1">
                <a:avLst/>
              </a:prstGeom>
              <a:ln>
                <a:solidFill>
                  <a:schemeClr val="tx1"/>
                </a:solidFill>
                <a:tailEnd type="stealth"/>
              </a:ln>
            </p:spPr>
            <p:style>
              <a:lnRef idx="1">
                <a:schemeClr val="accent1"/>
              </a:lnRef>
              <a:fillRef idx="0">
                <a:schemeClr val="accent1"/>
              </a:fillRef>
              <a:effectRef idx="0">
                <a:schemeClr val="accent1"/>
              </a:effectRef>
              <a:fontRef idx="minor">
                <a:schemeClr val="tx1"/>
              </a:fontRef>
            </p:style>
          </p:cxnSp>
        </p:grpSp>
        <p:cxnSp>
          <p:nvCxnSpPr>
            <p:cNvPr id="85" name="直接连接符 84">
              <a:extLst>
                <a:ext uri="{FF2B5EF4-FFF2-40B4-BE49-F238E27FC236}">
                  <a16:creationId xmlns:a16="http://schemas.microsoft.com/office/drawing/2014/main" id="{F7AE7DE9-B10A-4356-8043-8E2E13C3D430}"/>
                </a:ext>
              </a:extLst>
            </p:cNvPr>
            <p:cNvCxnSpPr>
              <a:endCxn id="95" idx="2"/>
            </p:cNvCxnSpPr>
            <p:nvPr/>
          </p:nvCxnSpPr>
          <p:spPr>
            <a:xfrm>
              <a:off x="442913" y="4488886"/>
              <a:ext cx="45074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6" name="文本框 85">
                  <a:extLst>
                    <a:ext uri="{FF2B5EF4-FFF2-40B4-BE49-F238E27FC236}">
                      <a16:creationId xmlns:a16="http://schemas.microsoft.com/office/drawing/2014/main" id="{EBCF379C-8A61-4F70-A5CD-A5634275A3B8}"/>
                    </a:ext>
                  </a:extLst>
                </p:cNvPr>
                <p:cNvSpPr txBox="1"/>
                <p:nvPr/>
              </p:nvSpPr>
              <p:spPr>
                <a:xfrm>
                  <a:off x="-43132" y="3941086"/>
                  <a:ext cx="677406" cy="497107"/>
                </a:xfrm>
                <a:prstGeom prst="rect">
                  <a:avLst/>
                </a:prstGeom>
                <a:noFill/>
              </p:spPr>
              <p:txBody>
                <a:bodyPr wrap="square" rtlCol="0">
                  <a:spAutoFit/>
                </a:bodyPr>
                <a:lstStyle/>
                <a:p>
                  <a14:m>
                    <m:oMath xmlns:m="http://schemas.openxmlformats.org/officeDocument/2006/math">
                      <m:r>
                        <a:rPr lang="en-US" altLang="zh-CN" sz="2400" b="1" i="1">
                          <a:latin typeface="Cambria Math" panose="02040503050406030204" pitchFamily="18" charset="0"/>
                        </a:rPr>
                        <m:t>−</m:t>
                      </m:r>
                    </m:oMath>
                  </a14:m>
                  <a:r>
                    <a:rPr lang="en-US" sz="2400" b="1" dirty="0"/>
                    <a:t>2</a:t>
                  </a:r>
                </a:p>
              </p:txBody>
            </p:sp>
          </mc:Choice>
          <mc:Fallback xmlns="">
            <p:sp>
              <p:nvSpPr>
                <p:cNvPr id="86" name="文本框 85">
                  <a:extLst>
                    <a:ext uri="{FF2B5EF4-FFF2-40B4-BE49-F238E27FC236}">
                      <a16:creationId xmlns:a16="http://schemas.microsoft.com/office/drawing/2014/main" id="{EBCF379C-8A61-4F70-A5CD-A5634275A3B8}"/>
                    </a:ext>
                  </a:extLst>
                </p:cNvPr>
                <p:cNvSpPr txBox="1">
                  <a:spLocks noRot="1" noChangeAspect="1" noMove="1" noResize="1" noEditPoints="1" noAdjustHandles="1" noChangeArrowheads="1" noChangeShapeType="1" noTextEdit="1"/>
                </p:cNvSpPr>
                <p:nvPr/>
              </p:nvSpPr>
              <p:spPr>
                <a:xfrm>
                  <a:off x="-43132" y="3941086"/>
                  <a:ext cx="677406" cy="497107"/>
                </a:xfrm>
                <a:prstGeom prst="rect">
                  <a:avLst/>
                </a:prstGeom>
                <a:blipFill>
                  <a:blip r:embed="rId20"/>
                  <a:stretch>
                    <a:fillRect t="-10526" r="-4854" b="-28947"/>
                  </a:stretch>
                </a:blipFill>
              </p:spPr>
              <p:txBody>
                <a:bodyPr/>
                <a:lstStyle/>
                <a:p>
                  <a:r>
                    <a:rPr lang="en-US">
                      <a:noFill/>
                    </a:rPr>
                    <a:t> </a:t>
                  </a:r>
                </a:p>
              </p:txBody>
            </p:sp>
          </mc:Fallback>
        </mc:AlternateContent>
      </p:grpSp>
      <p:grpSp>
        <p:nvGrpSpPr>
          <p:cNvPr id="104" name="组合 103">
            <a:extLst>
              <a:ext uri="{FF2B5EF4-FFF2-40B4-BE49-F238E27FC236}">
                <a16:creationId xmlns:a16="http://schemas.microsoft.com/office/drawing/2014/main" id="{B2AA8764-339F-4C80-A431-6C95EBB6EF9E}"/>
              </a:ext>
            </a:extLst>
          </p:cNvPr>
          <p:cNvGrpSpPr/>
          <p:nvPr/>
        </p:nvGrpSpPr>
        <p:grpSpPr>
          <a:xfrm>
            <a:off x="649168" y="1690790"/>
            <a:ext cx="5132938" cy="2807468"/>
            <a:chOff x="100874" y="3654499"/>
            <a:chExt cx="5526994" cy="3022997"/>
          </a:xfrm>
        </p:grpSpPr>
        <p:grpSp>
          <p:nvGrpSpPr>
            <p:cNvPr id="105" name="组合 104">
              <a:extLst>
                <a:ext uri="{FF2B5EF4-FFF2-40B4-BE49-F238E27FC236}">
                  <a16:creationId xmlns:a16="http://schemas.microsoft.com/office/drawing/2014/main" id="{D2579290-0D53-44BB-9646-29751B3F4C8A}"/>
                </a:ext>
              </a:extLst>
            </p:cNvPr>
            <p:cNvGrpSpPr/>
            <p:nvPr/>
          </p:nvGrpSpPr>
          <p:grpSpPr>
            <a:xfrm>
              <a:off x="803421" y="3654499"/>
              <a:ext cx="4824447" cy="3022997"/>
              <a:chOff x="803421" y="3654499"/>
              <a:chExt cx="4824447" cy="3022997"/>
            </a:xfrm>
          </p:grpSpPr>
          <mc:AlternateContent xmlns:mc="http://schemas.openxmlformats.org/markup-compatibility/2006" xmlns:a14="http://schemas.microsoft.com/office/drawing/2010/main">
            <mc:Choice Requires="a14">
              <p:sp>
                <p:nvSpPr>
                  <p:cNvPr id="108" name="文本框 107">
                    <a:extLst>
                      <a:ext uri="{FF2B5EF4-FFF2-40B4-BE49-F238E27FC236}">
                        <a16:creationId xmlns:a16="http://schemas.microsoft.com/office/drawing/2014/main" id="{F635A79E-1A6B-45F6-B174-CC5D2E24CF58}"/>
                      </a:ext>
                    </a:extLst>
                  </p:cNvPr>
                  <p:cNvSpPr txBox="1"/>
                  <p:nvPr/>
                </p:nvSpPr>
                <p:spPr>
                  <a:xfrm>
                    <a:off x="803421" y="3654499"/>
                    <a:ext cx="5334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𝒙</m:t>
                              </m:r>
                            </m:e>
                            <m:sub>
                              <m:r>
                                <a:rPr lang="en-US" altLang="zh-CN" sz="2400" b="1" i="1" smtClean="0">
                                  <a:latin typeface="Cambria Math" panose="02040503050406030204" pitchFamily="18" charset="0"/>
                                </a:rPr>
                                <m:t>𝟎</m:t>
                              </m:r>
                            </m:sub>
                          </m:sSub>
                        </m:oMath>
                      </m:oMathPara>
                    </a14:m>
                    <a:endParaRPr lang="en-US" sz="2400" b="1" dirty="0"/>
                  </a:p>
                </p:txBody>
              </p:sp>
            </mc:Choice>
            <mc:Fallback xmlns="">
              <p:sp>
                <p:nvSpPr>
                  <p:cNvPr id="108" name="文本框 107">
                    <a:extLst>
                      <a:ext uri="{FF2B5EF4-FFF2-40B4-BE49-F238E27FC236}">
                        <a16:creationId xmlns:a16="http://schemas.microsoft.com/office/drawing/2014/main" id="{F635A79E-1A6B-45F6-B174-CC5D2E24CF58}"/>
                      </a:ext>
                    </a:extLst>
                  </p:cNvPr>
                  <p:cNvSpPr txBox="1">
                    <a:spLocks noRot="1" noChangeAspect="1" noMove="1" noResize="1" noEditPoints="1" noAdjustHandles="1" noChangeArrowheads="1" noChangeShapeType="1" noTextEdit="1"/>
                  </p:cNvSpPr>
                  <p:nvPr/>
                </p:nvSpPr>
                <p:spPr>
                  <a:xfrm>
                    <a:off x="803421" y="3654499"/>
                    <a:ext cx="533400" cy="461665"/>
                  </a:xfrm>
                  <a:prstGeom prst="rect">
                    <a:avLst/>
                  </a:prstGeom>
                  <a:blipFill>
                    <a:blip r:embed="rId21"/>
                    <a:stretch>
                      <a:fillRect b="-985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9" name="文本框 108">
                    <a:extLst>
                      <a:ext uri="{FF2B5EF4-FFF2-40B4-BE49-F238E27FC236}">
                        <a16:creationId xmlns:a16="http://schemas.microsoft.com/office/drawing/2014/main" id="{D75E3BD6-6AC1-43CF-8912-D31265489C28}"/>
                      </a:ext>
                    </a:extLst>
                  </p:cNvPr>
                  <p:cNvSpPr txBox="1"/>
                  <p:nvPr/>
                </p:nvSpPr>
                <p:spPr>
                  <a:xfrm>
                    <a:off x="2870346" y="3654500"/>
                    <a:ext cx="5334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𝒙</m:t>
                              </m:r>
                            </m:e>
                            <m:sub>
                              <m:r>
                                <a:rPr lang="en-US" altLang="zh-CN" sz="2400" b="1" i="1" smtClean="0">
                                  <a:latin typeface="Cambria Math" panose="02040503050406030204" pitchFamily="18" charset="0"/>
                                </a:rPr>
                                <m:t>𝟏</m:t>
                              </m:r>
                            </m:sub>
                          </m:sSub>
                        </m:oMath>
                      </m:oMathPara>
                    </a14:m>
                    <a:endParaRPr lang="en-US" sz="2400" b="1" dirty="0"/>
                  </a:p>
                </p:txBody>
              </p:sp>
            </mc:Choice>
            <mc:Fallback xmlns="">
              <p:sp>
                <p:nvSpPr>
                  <p:cNvPr id="109" name="文本框 108">
                    <a:extLst>
                      <a:ext uri="{FF2B5EF4-FFF2-40B4-BE49-F238E27FC236}">
                        <a16:creationId xmlns:a16="http://schemas.microsoft.com/office/drawing/2014/main" id="{D75E3BD6-6AC1-43CF-8912-D31265489C28}"/>
                      </a:ext>
                    </a:extLst>
                  </p:cNvPr>
                  <p:cNvSpPr txBox="1">
                    <a:spLocks noRot="1" noChangeAspect="1" noMove="1" noResize="1" noEditPoints="1" noAdjustHandles="1" noChangeArrowheads="1" noChangeShapeType="1" noTextEdit="1"/>
                  </p:cNvSpPr>
                  <p:nvPr/>
                </p:nvSpPr>
                <p:spPr>
                  <a:xfrm>
                    <a:off x="2870346" y="3654500"/>
                    <a:ext cx="533400" cy="461665"/>
                  </a:xfrm>
                  <a:prstGeom prst="rect">
                    <a:avLst/>
                  </a:prstGeom>
                  <a:blipFill>
                    <a:blip r:embed="rId22"/>
                    <a:stretch>
                      <a:fillRect b="-985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0" name="文本框 109">
                    <a:extLst>
                      <a:ext uri="{FF2B5EF4-FFF2-40B4-BE49-F238E27FC236}">
                        <a16:creationId xmlns:a16="http://schemas.microsoft.com/office/drawing/2014/main" id="{8F1D1D0C-A423-4BDE-BFE7-BDEA1D9A4836}"/>
                      </a:ext>
                    </a:extLst>
                  </p:cNvPr>
                  <p:cNvSpPr txBox="1"/>
                  <p:nvPr/>
                </p:nvSpPr>
                <p:spPr>
                  <a:xfrm>
                    <a:off x="4937271" y="3654500"/>
                    <a:ext cx="5334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𝒙</m:t>
                              </m:r>
                            </m:e>
                            <m:sub>
                              <m:r>
                                <a:rPr lang="en-US" altLang="zh-CN" sz="2400" b="1" i="1" smtClean="0">
                                  <a:latin typeface="Cambria Math" panose="02040503050406030204" pitchFamily="18" charset="0"/>
                                </a:rPr>
                                <m:t>𝟐</m:t>
                              </m:r>
                            </m:sub>
                          </m:sSub>
                        </m:oMath>
                      </m:oMathPara>
                    </a14:m>
                    <a:endParaRPr lang="en-US" sz="2400" b="1" dirty="0"/>
                  </a:p>
                </p:txBody>
              </p:sp>
            </mc:Choice>
            <mc:Fallback xmlns="">
              <p:sp>
                <p:nvSpPr>
                  <p:cNvPr id="110" name="文本框 109">
                    <a:extLst>
                      <a:ext uri="{FF2B5EF4-FFF2-40B4-BE49-F238E27FC236}">
                        <a16:creationId xmlns:a16="http://schemas.microsoft.com/office/drawing/2014/main" id="{8F1D1D0C-A423-4BDE-BFE7-BDEA1D9A4836}"/>
                      </a:ext>
                    </a:extLst>
                  </p:cNvPr>
                  <p:cNvSpPr txBox="1">
                    <a:spLocks noRot="1" noChangeAspect="1" noMove="1" noResize="1" noEditPoints="1" noAdjustHandles="1" noChangeArrowheads="1" noChangeShapeType="1" noTextEdit="1"/>
                  </p:cNvSpPr>
                  <p:nvPr/>
                </p:nvSpPr>
                <p:spPr>
                  <a:xfrm>
                    <a:off x="4937271" y="3654500"/>
                    <a:ext cx="533400" cy="461665"/>
                  </a:xfrm>
                  <a:prstGeom prst="rect">
                    <a:avLst/>
                  </a:prstGeom>
                  <a:blipFill>
                    <a:blip r:embed="rId23"/>
                    <a:stretch>
                      <a:fillRect b="-985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1" name="文本框 110">
                    <a:extLst>
                      <a:ext uri="{FF2B5EF4-FFF2-40B4-BE49-F238E27FC236}">
                        <a16:creationId xmlns:a16="http://schemas.microsoft.com/office/drawing/2014/main" id="{1B6C5C51-7A9E-419E-BEA6-7A430E92D521}"/>
                      </a:ext>
                    </a:extLst>
                  </p:cNvPr>
                  <p:cNvSpPr txBox="1"/>
                  <p:nvPr/>
                </p:nvSpPr>
                <p:spPr>
                  <a:xfrm>
                    <a:off x="2738863" y="6215831"/>
                    <a:ext cx="5334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𝒍</m:t>
                              </m:r>
                            </m:e>
                            <m:sub>
                              <m:r>
                                <a:rPr lang="en-US" altLang="zh-CN" sz="2400" b="1" i="1" smtClean="0">
                                  <a:latin typeface="Cambria Math" panose="02040503050406030204" pitchFamily="18" charset="0"/>
                                </a:rPr>
                                <m:t>𝟎</m:t>
                              </m:r>
                            </m:sub>
                          </m:sSub>
                        </m:oMath>
                      </m:oMathPara>
                    </a14:m>
                    <a:endParaRPr lang="en-US" sz="2400" b="1" dirty="0"/>
                  </a:p>
                </p:txBody>
              </p:sp>
            </mc:Choice>
            <mc:Fallback xmlns="">
              <p:sp>
                <p:nvSpPr>
                  <p:cNvPr id="111" name="文本框 110">
                    <a:extLst>
                      <a:ext uri="{FF2B5EF4-FFF2-40B4-BE49-F238E27FC236}">
                        <a16:creationId xmlns:a16="http://schemas.microsoft.com/office/drawing/2014/main" id="{1B6C5C51-7A9E-419E-BEA6-7A430E92D521}"/>
                      </a:ext>
                    </a:extLst>
                  </p:cNvPr>
                  <p:cNvSpPr txBox="1">
                    <a:spLocks noRot="1" noChangeAspect="1" noMove="1" noResize="1" noEditPoints="1" noAdjustHandles="1" noChangeArrowheads="1" noChangeShapeType="1" noTextEdit="1"/>
                  </p:cNvSpPr>
                  <p:nvPr/>
                </p:nvSpPr>
                <p:spPr>
                  <a:xfrm>
                    <a:off x="2738863" y="6215831"/>
                    <a:ext cx="533400" cy="461665"/>
                  </a:xfrm>
                  <a:prstGeom prst="rect">
                    <a:avLst/>
                  </a:prstGeom>
                  <a:blipFill>
                    <a:blip r:embed="rId24"/>
                    <a:stretch>
                      <a:fillRect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2" name="文本框 111">
                    <a:extLst>
                      <a:ext uri="{FF2B5EF4-FFF2-40B4-BE49-F238E27FC236}">
                        <a16:creationId xmlns:a16="http://schemas.microsoft.com/office/drawing/2014/main" id="{F47FB4DE-EBAC-4BB4-8846-6E5BEA1950BB}"/>
                      </a:ext>
                    </a:extLst>
                  </p:cNvPr>
                  <p:cNvSpPr txBox="1"/>
                  <p:nvPr/>
                </p:nvSpPr>
                <p:spPr>
                  <a:xfrm>
                    <a:off x="1826312" y="3931220"/>
                    <a:ext cx="5334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𝒖</m:t>
                              </m:r>
                            </m:e>
                            <m:sub>
                              <m:r>
                                <a:rPr lang="en-US" altLang="zh-CN" sz="2400" b="1" i="1" smtClean="0">
                                  <a:latin typeface="Cambria Math" panose="02040503050406030204" pitchFamily="18" charset="0"/>
                                </a:rPr>
                                <m:t>𝟎𝟏</m:t>
                              </m:r>
                            </m:sub>
                          </m:sSub>
                        </m:oMath>
                      </m:oMathPara>
                    </a14:m>
                    <a:endParaRPr lang="en-US" sz="2400" b="1" dirty="0"/>
                  </a:p>
                </p:txBody>
              </p:sp>
            </mc:Choice>
            <mc:Fallback xmlns="">
              <p:sp>
                <p:nvSpPr>
                  <p:cNvPr id="112" name="文本框 111">
                    <a:extLst>
                      <a:ext uri="{FF2B5EF4-FFF2-40B4-BE49-F238E27FC236}">
                        <a16:creationId xmlns:a16="http://schemas.microsoft.com/office/drawing/2014/main" id="{F47FB4DE-EBAC-4BB4-8846-6E5BEA1950BB}"/>
                      </a:ext>
                    </a:extLst>
                  </p:cNvPr>
                  <p:cNvSpPr txBox="1">
                    <a:spLocks noRot="1" noChangeAspect="1" noMove="1" noResize="1" noEditPoints="1" noAdjustHandles="1" noChangeArrowheads="1" noChangeShapeType="1" noTextEdit="1"/>
                  </p:cNvSpPr>
                  <p:nvPr/>
                </p:nvSpPr>
                <p:spPr>
                  <a:xfrm>
                    <a:off x="1826312" y="3931220"/>
                    <a:ext cx="533400" cy="461665"/>
                  </a:xfrm>
                  <a:prstGeom prst="rect">
                    <a:avLst/>
                  </a:prstGeom>
                  <a:blipFill>
                    <a:blip r:embed="rId25"/>
                    <a:stretch>
                      <a:fillRect r="-26829"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3" name="文本框 112">
                    <a:extLst>
                      <a:ext uri="{FF2B5EF4-FFF2-40B4-BE49-F238E27FC236}">
                        <a16:creationId xmlns:a16="http://schemas.microsoft.com/office/drawing/2014/main" id="{4C929E3A-6628-4435-85EB-05E6AC3DE6E3}"/>
                      </a:ext>
                    </a:extLst>
                  </p:cNvPr>
                  <p:cNvSpPr txBox="1"/>
                  <p:nvPr/>
                </p:nvSpPr>
                <p:spPr>
                  <a:xfrm>
                    <a:off x="3903808" y="3931219"/>
                    <a:ext cx="5334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𝒖</m:t>
                              </m:r>
                            </m:e>
                            <m:sub>
                              <m:r>
                                <a:rPr lang="en-US" altLang="zh-CN" sz="2400" b="1" i="1" smtClean="0">
                                  <a:latin typeface="Cambria Math" panose="02040503050406030204" pitchFamily="18" charset="0"/>
                                </a:rPr>
                                <m:t>𝟏𝟐</m:t>
                              </m:r>
                            </m:sub>
                          </m:sSub>
                        </m:oMath>
                      </m:oMathPara>
                    </a14:m>
                    <a:endParaRPr lang="en-US" sz="2400" b="1" dirty="0"/>
                  </a:p>
                </p:txBody>
              </p:sp>
            </mc:Choice>
            <mc:Fallback xmlns="">
              <p:sp>
                <p:nvSpPr>
                  <p:cNvPr id="113" name="文本框 112">
                    <a:extLst>
                      <a:ext uri="{FF2B5EF4-FFF2-40B4-BE49-F238E27FC236}">
                        <a16:creationId xmlns:a16="http://schemas.microsoft.com/office/drawing/2014/main" id="{4C929E3A-6628-4435-85EB-05E6AC3DE6E3}"/>
                      </a:ext>
                    </a:extLst>
                  </p:cNvPr>
                  <p:cNvSpPr txBox="1">
                    <a:spLocks noRot="1" noChangeAspect="1" noMove="1" noResize="1" noEditPoints="1" noAdjustHandles="1" noChangeArrowheads="1" noChangeShapeType="1" noTextEdit="1"/>
                  </p:cNvSpPr>
                  <p:nvPr/>
                </p:nvSpPr>
                <p:spPr>
                  <a:xfrm>
                    <a:off x="3903808" y="3931219"/>
                    <a:ext cx="533400" cy="461665"/>
                  </a:xfrm>
                  <a:prstGeom prst="rect">
                    <a:avLst/>
                  </a:prstGeom>
                  <a:blipFill>
                    <a:blip r:embed="rId26"/>
                    <a:stretch>
                      <a:fillRect r="-28395"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4" name="文本框 113">
                    <a:extLst>
                      <a:ext uri="{FF2B5EF4-FFF2-40B4-BE49-F238E27FC236}">
                        <a16:creationId xmlns:a16="http://schemas.microsoft.com/office/drawing/2014/main" id="{166F3911-99BD-40BE-BE41-3AFAF262FE31}"/>
                      </a:ext>
                    </a:extLst>
                  </p:cNvPr>
                  <p:cNvSpPr txBox="1"/>
                  <p:nvPr/>
                </p:nvSpPr>
                <p:spPr>
                  <a:xfrm>
                    <a:off x="1022379" y="5218880"/>
                    <a:ext cx="5334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𝒎</m:t>
                              </m:r>
                            </m:e>
                            <m:sub>
                              <m:r>
                                <a:rPr lang="en-US" altLang="zh-CN" sz="2400" b="1" i="1" smtClean="0">
                                  <a:latin typeface="Cambria Math" panose="02040503050406030204" pitchFamily="18" charset="0"/>
                                </a:rPr>
                                <m:t>𝟎𝟎</m:t>
                              </m:r>
                            </m:sub>
                          </m:sSub>
                        </m:oMath>
                      </m:oMathPara>
                    </a14:m>
                    <a:endParaRPr lang="en-US" sz="2400" b="1" dirty="0"/>
                  </a:p>
                </p:txBody>
              </p:sp>
            </mc:Choice>
            <mc:Fallback xmlns="">
              <p:sp>
                <p:nvSpPr>
                  <p:cNvPr id="114" name="文本框 113">
                    <a:extLst>
                      <a:ext uri="{FF2B5EF4-FFF2-40B4-BE49-F238E27FC236}">
                        <a16:creationId xmlns:a16="http://schemas.microsoft.com/office/drawing/2014/main" id="{166F3911-99BD-40BE-BE41-3AFAF262FE31}"/>
                      </a:ext>
                    </a:extLst>
                  </p:cNvPr>
                  <p:cNvSpPr txBox="1">
                    <a:spLocks noRot="1" noChangeAspect="1" noMove="1" noResize="1" noEditPoints="1" noAdjustHandles="1" noChangeArrowheads="1" noChangeShapeType="1" noTextEdit="1"/>
                  </p:cNvSpPr>
                  <p:nvPr/>
                </p:nvSpPr>
                <p:spPr>
                  <a:xfrm>
                    <a:off x="1022379" y="5218880"/>
                    <a:ext cx="533400" cy="461665"/>
                  </a:xfrm>
                  <a:prstGeom prst="rect">
                    <a:avLst/>
                  </a:prstGeom>
                  <a:blipFill>
                    <a:blip r:embed="rId27"/>
                    <a:stretch>
                      <a:fillRect r="-45679"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5" name="文本框 114">
                    <a:extLst>
                      <a:ext uri="{FF2B5EF4-FFF2-40B4-BE49-F238E27FC236}">
                        <a16:creationId xmlns:a16="http://schemas.microsoft.com/office/drawing/2014/main" id="{9A6F1381-EC96-4C7A-9978-3C0AE4A863A3}"/>
                      </a:ext>
                    </a:extLst>
                  </p:cNvPr>
                  <p:cNvSpPr txBox="1"/>
                  <p:nvPr/>
                </p:nvSpPr>
                <p:spPr>
                  <a:xfrm>
                    <a:off x="2373180" y="4912599"/>
                    <a:ext cx="5334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𝒎</m:t>
                              </m:r>
                            </m:e>
                            <m:sub>
                              <m:r>
                                <a:rPr lang="en-US" altLang="zh-CN" sz="2400" b="1" i="1" smtClean="0">
                                  <a:latin typeface="Cambria Math" panose="02040503050406030204" pitchFamily="18" charset="0"/>
                                </a:rPr>
                                <m:t>𝟏𝟎</m:t>
                              </m:r>
                            </m:sub>
                          </m:sSub>
                        </m:oMath>
                      </m:oMathPara>
                    </a14:m>
                    <a:endParaRPr lang="en-US" sz="2400" b="1" dirty="0"/>
                  </a:p>
                </p:txBody>
              </p:sp>
            </mc:Choice>
            <mc:Fallback xmlns="">
              <p:sp>
                <p:nvSpPr>
                  <p:cNvPr id="115" name="文本框 114">
                    <a:extLst>
                      <a:ext uri="{FF2B5EF4-FFF2-40B4-BE49-F238E27FC236}">
                        <a16:creationId xmlns:a16="http://schemas.microsoft.com/office/drawing/2014/main" id="{9A6F1381-EC96-4C7A-9978-3C0AE4A863A3}"/>
                      </a:ext>
                    </a:extLst>
                  </p:cNvPr>
                  <p:cNvSpPr txBox="1">
                    <a:spLocks noRot="1" noChangeAspect="1" noMove="1" noResize="1" noEditPoints="1" noAdjustHandles="1" noChangeArrowheads="1" noChangeShapeType="1" noTextEdit="1"/>
                  </p:cNvSpPr>
                  <p:nvPr/>
                </p:nvSpPr>
                <p:spPr>
                  <a:xfrm>
                    <a:off x="2373180" y="4912599"/>
                    <a:ext cx="533400" cy="461665"/>
                  </a:xfrm>
                  <a:prstGeom prst="rect">
                    <a:avLst/>
                  </a:prstGeom>
                  <a:blipFill>
                    <a:blip r:embed="rId28"/>
                    <a:stretch>
                      <a:fillRect r="-45679" b="-1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6" name="文本框 115">
                    <a:extLst>
                      <a:ext uri="{FF2B5EF4-FFF2-40B4-BE49-F238E27FC236}">
                        <a16:creationId xmlns:a16="http://schemas.microsoft.com/office/drawing/2014/main" id="{43287979-0454-4CA9-8CCE-8A037F6BEDCC}"/>
                      </a:ext>
                    </a:extLst>
                  </p:cNvPr>
                  <p:cNvSpPr txBox="1"/>
                  <p:nvPr/>
                </p:nvSpPr>
                <p:spPr>
                  <a:xfrm>
                    <a:off x="4059290" y="5365448"/>
                    <a:ext cx="5334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𝒎</m:t>
                              </m:r>
                            </m:e>
                            <m:sub>
                              <m:r>
                                <a:rPr lang="en-US" altLang="zh-CN" sz="2400" b="1" i="1" smtClean="0">
                                  <a:latin typeface="Cambria Math" panose="02040503050406030204" pitchFamily="18" charset="0"/>
                                </a:rPr>
                                <m:t>𝟐𝟎</m:t>
                              </m:r>
                            </m:sub>
                          </m:sSub>
                        </m:oMath>
                      </m:oMathPara>
                    </a14:m>
                    <a:endParaRPr lang="en-US" sz="2400" b="1" dirty="0"/>
                  </a:p>
                </p:txBody>
              </p:sp>
            </mc:Choice>
            <mc:Fallback xmlns="">
              <p:sp>
                <p:nvSpPr>
                  <p:cNvPr id="116" name="文本框 115">
                    <a:extLst>
                      <a:ext uri="{FF2B5EF4-FFF2-40B4-BE49-F238E27FC236}">
                        <a16:creationId xmlns:a16="http://schemas.microsoft.com/office/drawing/2014/main" id="{43287979-0454-4CA9-8CCE-8A037F6BEDCC}"/>
                      </a:ext>
                    </a:extLst>
                  </p:cNvPr>
                  <p:cNvSpPr txBox="1">
                    <a:spLocks noRot="1" noChangeAspect="1" noMove="1" noResize="1" noEditPoints="1" noAdjustHandles="1" noChangeArrowheads="1" noChangeShapeType="1" noTextEdit="1"/>
                  </p:cNvSpPr>
                  <p:nvPr/>
                </p:nvSpPr>
                <p:spPr>
                  <a:xfrm>
                    <a:off x="4059290" y="5365448"/>
                    <a:ext cx="533400" cy="461665"/>
                  </a:xfrm>
                  <a:prstGeom prst="rect">
                    <a:avLst/>
                  </a:prstGeom>
                  <a:blipFill>
                    <a:blip r:embed="rId29"/>
                    <a:stretch>
                      <a:fillRect r="-45679" b="-11429"/>
                    </a:stretch>
                  </a:blipFill>
                </p:spPr>
                <p:txBody>
                  <a:bodyPr/>
                  <a:lstStyle/>
                  <a:p>
                    <a:r>
                      <a:rPr lang="en-US">
                        <a:noFill/>
                      </a:rPr>
                      <a:t> </a:t>
                    </a:r>
                  </a:p>
                </p:txBody>
              </p:sp>
            </mc:Fallback>
          </mc:AlternateContent>
          <p:sp>
            <p:nvSpPr>
              <p:cNvPr id="117" name="椭圆 116">
                <a:extLst>
                  <a:ext uri="{FF2B5EF4-FFF2-40B4-BE49-F238E27FC236}">
                    <a16:creationId xmlns:a16="http://schemas.microsoft.com/office/drawing/2014/main" id="{BD627777-1AB4-4659-AACB-B8245B92A0BD}"/>
                  </a:ext>
                </a:extLst>
              </p:cNvPr>
              <p:cNvSpPr/>
              <p:nvPr/>
            </p:nvSpPr>
            <p:spPr>
              <a:xfrm>
                <a:off x="893656" y="4258053"/>
                <a:ext cx="461665" cy="461665"/>
              </a:xfrm>
              <a:prstGeom prst="ellipse">
                <a:avLst/>
              </a:prstGeom>
              <a:solidFill>
                <a:srgbClr val="FF0000"/>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椭圆 117">
                <a:extLst>
                  <a:ext uri="{FF2B5EF4-FFF2-40B4-BE49-F238E27FC236}">
                    <a16:creationId xmlns:a16="http://schemas.microsoft.com/office/drawing/2014/main" id="{12806C15-7BD3-49C9-917C-DDEEF5FA060E}"/>
                  </a:ext>
                </a:extLst>
              </p:cNvPr>
              <p:cNvSpPr/>
              <p:nvPr/>
            </p:nvSpPr>
            <p:spPr>
              <a:xfrm>
                <a:off x="2870346" y="4258053"/>
                <a:ext cx="461665" cy="461665"/>
              </a:xfrm>
              <a:prstGeom prst="ellipse">
                <a:avLst/>
              </a:prstGeom>
              <a:solidFill>
                <a:srgbClr val="FF0000"/>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椭圆 118">
                <a:extLst>
                  <a:ext uri="{FF2B5EF4-FFF2-40B4-BE49-F238E27FC236}">
                    <a16:creationId xmlns:a16="http://schemas.microsoft.com/office/drawing/2014/main" id="{3681FF21-75FF-4B2C-AA6F-BF0677291FFE}"/>
                  </a:ext>
                </a:extLst>
              </p:cNvPr>
              <p:cNvSpPr/>
              <p:nvPr/>
            </p:nvSpPr>
            <p:spPr>
              <a:xfrm>
                <a:off x="5166203" y="4258053"/>
                <a:ext cx="461665" cy="461665"/>
              </a:xfrm>
              <a:prstGeom prst="ellipse">
                <a:avLst/>
              </a:prstGeom>
              <a:solidFill>
                <a:srgbClr val="FF0000"/>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椭圆 119">
                <a:extLst>
                  <a:ext uri="{FF2B5EF4-FFF2-40B4-BE49-F238E27FC236}">
                    <a16:creationId xmlns:a16="http://schemas.microsoft.com/office/drawing/2014/main" id="{56BA7062-B3A5-4775-A1CD-E32E2B40643F}"/>
                  </a:ext>
                </a:extLst>
              </p:cNvPr>
              <p:cNvSpPr/>
              <p:nvPr/>
            </p:nvSpPr>
            <p:spPr>
              <a:xfrm>
                <a:off x="2707122" y="5732458"/>
                <a:ext cx="461665" cy="461665"/>
              </a:xfrm>
              <a:prstGeom prst="ellipse">
                <a:avLst/>
              </a:prstGeom>
              <a:solidFill>
                <a:srgbClr val="00B050"/>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1" name="直接箭头连接符 120">
                <a:extLst>
                  <a:ext uri="{FF2B5EF4-FFF2-40B4-BE49-F238E27FC236}">
                    <a16:creationId xmlns:a16="http://schemas.microsoft.com/office/drawing/2014/main" id="{899C1085-B4C3-4E14-A235-74C27994DBC3}"/>
                  </a:ext>
                </a:extLst>
              </p:cNvPr>
              <p:cNvCxnSpPr>
                <a:cxnSpLocks/>
                <a:stCxn id="117" idx="6"/>
                <a:endCxn id="118" idx="2"/>
              </p:cNvCxnSpPr>
              <p:nvPr/>
            </p:nvCxnSpPr>
            <p:spPr>
              <a:xfrm>
                <a:off x="1355321" y="4488886"/>
                <a:ext cx="151502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直接箭头连接符 121">
                <a:extLst>
                  <a:ext uri="{FF2B5EF4-FFF2-40B4-BE49-F238E27FC236}">
                    <a16:creationId xmlns:a16="http://schemas.microsoft.com/office/drawing/2014/main" id="{A4264BC5-26FE-4053-B3AF-0ABAA8554B25}"/>
                  </a:ext>
                </a:extLst>
              </p:cNvPr>
              <p:cNvCxnSpPr>
                <a:cxnSpLocks/>
                <a:stCxn id="118" idx="6"/>
                <a:endCxn id="119" idx="2"/>
              </p:cNvCxnSpPr>
              <p:nvPr/>
            </p:nvCxnSpPr>
            <p:spPr>
              <a:xfrm>
                <a:off x="3332011" y="4488886"/>
                <a:ext cx="183419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直接箭头连接符 122">
                <a:extLst>
                  <a:ext uri="{FF2B5EF4-FFF2-40B4-BE49-F238E27FC236}">
                    <a16:creationId xmlns:a16="http://schemas.microsoft.com/office/drawing/2014/main" id="{1E147567-363A-4D12-8841-C47FEFEAE3BC}"/>
                  </a:ext>
                </a:extLst>
              </p:cNvPr>
              <p:cNvCxnSpPr>
                <a:cxnSpLocks/>
                <a:stCxn id="117" idx="5"/>
                <a:endCxn id="120" idx="1"/>
              </p:cNvCxnSpPr>
              <p:nvPr/>
            </p:nvCxnSpPr>
            <p:spPr>
              <a:xfrm>
                <a:off x="1287712" y="4652109"/>
                <a:ext cx="1487019" cy="11479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直接箭头连接符 123">
                <a:extLst>
                  <a:ext uri="{FF2B5EF4-FFF2-40B4-BE49-F238E27FC236}">
                    <a16:creationId xmlns:a16="http://schemas.microsoft.com/office/drawing/2014/main" id="{BDE355D7-7927-45D2-A343-D7A93A160EB8}"/>
                  </a:ext>
                </a:extLst>
              </p:cNvPr>
              <p:cNvCxnSpPr>
                <a:cxnSpLocks/>
                <a:stCxn id="118" idx="4"/>
                <a:endCxn id="120" idx="7"/>
              </p:cNvCxnSpPr>
              <p:nvPr/>
            </p:nvCxnSpPr>
            <p:spPr>
              <a:xfrm flipH="1">
                <a:off x="3101178" y="4719718"/>
                <a:ext cx="1" cy="108034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直接箭头连接符 124">
                <a:extLst>
                  <a:ext uri="{FF2B5EF4-FFF2-40B4-BE49-F238E27FC236}">
                    <a16:creationId xmlns:a16="http://schemas.microsoft.com/office/drawing/2014/main" id="{2443C6EA-E744-42B9-8021-1F04F4C76783}"/>
                  </a:ext>
                </a:extLst>
              </p:cNvPr>
              <p:cNvCxnSpPr>
                <a:cxnSpLocks/>
                <a:stCxn id="119" idx="3"/>
                <a:endCxn id="120" idx="6"/>
              </p:cNvCxnSpPr>
              <p:nvPr/>
            </p:nvCxnSpPr>
            <p:spPr>
              <a:xfrm flipH="1">
                <a:off x="3168787" y="4652109"/>
                <a:ext cx="2065025" cy="131118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06" name="直接连接符 105">
              <a:extLst>
                <a:ext uri="{FF2B5EF4-FFF2-40B4-BE49-F238E27FC236}">
                  <a16:creationId xmlns:a16="http://schemas.microsoft.com/office/drawing/2014/main" id="{2F5E4954-3C9C-4E0B-B049-83D447406DF6}"/>
                </a:ext>
              </a:extLst>
            </p:cNvPr>
            <p:cNvCxnSpPr>
              <a:endCxn id="117" idx="2"/>
            </p:cNvCxnSpPr>
            <p:nvPr/>
          </p:nvCxnSpPr>
          <p:spPr>
            <a:xfrm>
              <a:off x="442913" y="4488886"/>
              <a:ext cx="45074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7" name="文本框 106">
                  <a:extLst>
                    <a:ext uri="{FF2B5EF4-FFF2-40B4-BE49-F238E27FC236}">
                      <a16:creationId xmlns:a16="http://schemas.microsoft.com/office/drawing/2014/main" id="{A477F21B-1341-4011-ADA5-2D649ADB5912}"/>
                    </a:ext>
                  </a:extLst>
                </p:cNvPr>
                <p:cNvSpPr txBox="1"/>
                <p:nvPr/>
              </p:nvSpPr>
              <p:spPr>
                <a:xfrm>
                  <a:off x="100874" y="3941086"/>
                  <a:ext cx="5334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𝒖</m:t>
                            </m:r>
                          </m:e>
                          <m:sub>
                            <m:r>
                              <a:rPr lang="en-US" altLang="zh-CN" sz="2400" b="1" i="1" smtClean="0">
                                <a:latin typeface="Cambria Math" panose="02040503050406030204" pitchFamily="18" charset="0"/>
                              </a:rPr>
                              <m:t>𝟎𝟎</m:t>
                            </m:r>
                          </m:sub>
                        </m:sSub>
                      </m:oMath>
                    </m:oMathPara>
                  </a14:m>
                  <a:endParaRPr lang="en-US" sz="2400" b="1" dirty="0"/>
                </a:p>
              </p:txBody>
            </p:sp>
          </mc:Choice>
          <mc:Fallback xmlns="">
            <p:sp>
              <p:nvSpPr>
                <p:cNvPr id="107" name="文本框 106">
                  <a:extLst>
                    <a:ext uri="{FF2B5EF4-FFF2-40B4-BE49-F238E27FC236}">
                      <a16:creationId xmlns:a16="http://schemas.microsoft.com/office/drawing/2014/main" id="{A477F21B-1341-4011-ADA5-2D649ADB5912}"/>
                    </a:ext>
                  </a:extLst>
                </p:cNvPr>
                <p:cNvSpPr txBox="1">
                  <a:spLocks noRot="1" noChangeAspect="1" noMove="1" noResize="1" noEditPoints="1" noAdjustHandles="1" noChangeArrowheads="1" noChangeShapeType="1" noTextEdit="1"/>
                </p:cNvSpPr>
                <p:nvPr/>
              </p:nvSpPr>
              <p:spPr>
                <a:xfrm>
                  <a:off x="100874" y="3941086"/>
                  <a:ext cx="533400" cy="461665"/>
                </a:xfrm>
                <a:prstGeom prst="rect">
                  <a:avLst/>
                </a:prstGeom>
                <a:blipFill>
                  <a:blip r:embed="rId30"/>
                  <a:stretch>
                    <a:fillRect r="-26829" b="-11429"/>
                  </a:stretch>
                </a:blipFill>
              </p:spPr>
              <p:txBody>
                <a:bodyPr/>
                <a:lstStyle/>
                <a:p>
                  <a:r>
                    <a:rPr lang="en-US">
                      <a:noFill/>
                    </a:rPr>
                    <a:t> </a:t>
                  </a:r>
                </a:p>
              </p:txBody>
            </p:sp>
          </mc:Fallback>
        </mc:AlternateContent>
      </p:grpSp>
    </p:spTree>
    <p:extLst>
      <p:ext uri="{BB962C8B-B14F-4D97-AF65-F5344CB8AC3E}">
        <p14:creationId xmlns:p14="http://schemas.microsoft.com/office/powerpoint/2010/main" val="28550994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fade">
                                      <p:cBhvr>
                                        <p:cTn id="7" dur="500"/>
                                        <p:tgtEl>
                                          <p:spTgt spid="5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9"/>
                                        </p:tgtEl>
                                        <p:attrNameLst>
                                          <p:attrName>style.visibility</p:attrName>
                                        </p:attrNameLst>
                                      </p:cBhvr>
                                      <p:to>
                                        <p:strVal val="visible"/>
                                      </p:to>
                                    </p:set>
                                    <p:animEffect transition="in" filter="fade">
                                      <p:cBhvr>
                                        <p:cTn id="12" dur="500"/>
                                        <p:tgtEl>
                                          <p:spTgt spid="5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0"/>
                                        </p:tgtEl>
                                        <p:attrNameLst>
                                          <p:attrName>style.visibility</p:attrName>
                                        </p:attrNameLst>
                                      </p:cBhvr>
                                      <p:to>
                                        <p:strVal val="visible"/>
                                      </p:to>
                                    </p:set>
                                    <p:animEffect transition="in" filter="fade">
                                      <p:cBhvr>
                                        <p:cTn id="17"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p:bldP spid="59" grpId="0"/>
      <p:bldP spid="60"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938908-D9DB-4951-AE2A-1B746F9CA827}"/>
              </a:ext>
            </a:extLst>
          </p:cNvPr>
          <p:cNvSpPr>
            <a:spLocks noGrp="1"/>
          </p:cNvSpPr>
          <p:nvPr>
            <p:ph type="title"/>
          </p:nvPr>
        </p:nvSpPr>
        <p:spPr/>
        <p:txBody>
          <a:bodyPr/>
          <a:lstStyle/>
          <a:p>
            <a:r>
              <a:rPr lang="en-US" dirty="0"/>
              <a:t>Example</a:t>
            </a:r>
          </a:p>
        </p:txBody>
      </p:sp>
      <p:sp>
        <p:nvSpPr>
          <p:cNvPr id="25" name="文本框 24">
            <a:extLst>
              <a:ext uri="{FF2B5EF4-FFF2-40B4-BE49-F238E27FC236}">
                <a16:creationId xmlns:a16="http://schemas.microsoft.com/office/drawing/2014/main" id="{ADAC11FF-0CB4-4A5B-9643-0ACCA829304F}"/>
              </a:ext>
            </a:extLst>
          </p:cNvPr>
          <p:cNvSpPr txBox="1"/>
          <p:nvPr/>
        </p:nvSpPr>
        <p:spPr>
          <a:xfrm>
            <a:off x="4425462" y="2881295"/>
            <a:ext cx="495370" cy="461665"/>
          </a:xfrm>
          <a:prstGeom prst="rect">
            <a:avLst/>
          </a:prstGeom>
          <a:noFill/>
        </p:spPr>
        <p:txBody>
          <a:bodyPr wrap="square" rtlCol="0">
            <a:spAutoFit/>
          </a:bodyPr>
          <a:lstStyle/>
          <a:p>
            <a:r>
              <a:rPr lang="en-US" sz="2400" b="1" dirty="0"/>
              <a:t>8</a:t>
            </a:r>
          </a:p>
        </p:txBody>
      </p:sp>
      <p:sp>
        <p:nvSpPr>
          <p:cNvPr id="47" name="文本框 46">
            <a:extLst>
              <a:ext uri="{FF2B5EF4-FFF2-40B4-BE49-F238E27FC236}">
                <a16:creationId xmlns:a16="http://schemas.microsoft.com/office/drawing/2014/main" id="{D5A4FB0B-8E66-43DB-88FB-F018D7B7C6C1}"/>
              </a:ext>
            </a:extLst>
          </p:cNvPr>
          <p:cNvSpPr txBox="1"/>
          <p:nvPr/>
        </p:nvSpPr>
        <p:spPr>
          <a:xfrm>
            <a:off x="10478634" y="3068288"/>
            <a:ext cx="495370" cy="461665"/>
          </a:xfrm>
          <a:prstGeom prst="rect">
            <a:avLst/>
          </a:prstGeom>
          <a:noFill/>
        </p:spPr>
        <p:txBody>
          <a:bodyPr wrap="square" rtlCol="0">
            <a:spAutoFit/>
          </a:bodyPr>
          <a:lstStyle/>
          <a:p>
            <a:r>
              <a:rPr lang="en-US" sz="2400" b="1" dirty="0">
                <a:solidFill>
                  <a:srgbClr val="FF0000"/>
                </a:solidFill>
              </a:rPr>
              <a:t>7</a:t>
            </a:r>
          </a:p>
        </p:txBody>
      </p:sp>
      <mc:AlternateContent xmlns:mc="http://schemas.openxmlformats.org/markup-compatibility/2006" xmlns:a14="http://schemas.microsoft.com/office/drawing/2010/main">
        <mc:Choice Requires="a14">
          <p:sp>
            <p:nvSpPr>
              <p:cNvPr id="48" name="文本框 47">
                <a:extLst>
                  <a:ext uri="{FF2B5EF4-FFF2-40B4-BE49-F238E27FC236}">
                    <a16:creationId xmlns:a16="http://schemas.microsoft.com/office/drawing/2014/main" id="{E085A4C9-C40A-4FC1-9C7F-9F53FDFD62DF}"/>
                  </a:ext>
                </a:extLst>
              </p:cNvPr>
              <p:cNvSpPr txBox="1"/>
              <p:nvPr/>
            </p:nvSpPr>
            <p:spPr>
              <a:xfrm>
                <a:off x="1028408" y="4394968"/>
                <a:ext cx="183120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𝒙</m:t>
                          </m:r>
                        </m:e>
                        <m:sub>
                          <m:r>
                            <a:rPr lang="en-US" altLang="zh-CN" sz="2400" b="1" i="1" smtClean="0">
                              <a:latin typeface="Cambria Math" panose="02040503050406030204" pitchFamily="18" charset="0"/>
                            </a:rPr>
                            <m:t>𝟎</m:t>
                          </m:r>
                        </m:sub>
                      </m:sSub>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𝟐</m:t>
                      </m:r>
                    </m:oMath>
                  </m:oMathPara>
                </a14:m>
                <a:endParaRPr lang="en-US" sz="2400" b="1" dirty="0"/>
              </a:p>
            </p:txBody>
          </p:sp>
        </mc:Choice>
        <mc:Fallback xmlns="">
          <p:sp>
            <p:nvSpPr>
              <p:cNvPr id="48" name="文本框 47">
                <a:extLst>
                  <a:ext uri="{FF2B5EF4-FFF2-40B4-BE49-F238E27FC236}">
                    <a16:creationId xmlns:a16="http://schemas.microsoft.com/office/drawing/2014/main" id="{E085A4C9-C40A-4FC1-9C7F-9F53FDFD62DF}"/>
                  </a:ext>
                </a:extLst>
              </p:cNvPr>
              <p:cNvSpPr txBox="1">
                <a:spLocks noRot="1" noChangeAspect="1" noMove="1" noResize="1" noEditPoints="1" noAdjustHandles="1" noChangeArrowheads="1" noChangeShapeType="1" noTextEdit="1"/>
              </p:cNvSpPr>
              <p:nvPr/>
            </p:nvSpPr>
            <p:spPr>
              <a:xfrm>
                <a:off x="1028408" y="4394968"/>
                <a:ext cx="1831201" cy="461665"/>
              </a:xfrm>
              <a:prstGeom prst="rect">
                <a:avLst/>
              </a:prstGeom>
              <a:blipFill>
                <a:blip r:embed="rId3"/>
                <a:stretch>
                  <a:fillRect b="-13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文本框 48">
                <a:extLst>
                  <a:ext uri="{FF2B5EF4-FFF2-40B4-BE49-F238E27FC236}">
                    <a16:creationId xmlns:a16="http://schemas.microsoft.com/office/drawing/2014/main" id="{F10F4B04-9DB0-4A04-A964-710F81BF91F5}"/>
                  </a:ext>
                </a:extLst>
              </p:cNvPr>
              <p:cNvSpPr txBox="1"/>
              <p:nvPr/>
            </p:nvSpPr>
            <p:spPr>
              <a:xfrm>
                <a:off x="1028407" y="4889176"/>
                <a:ext cx="183120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𝒙</m:t>
                          </m:r>
                        </m:e>
                        <m:sub>
                          <m:r>
                            <a:rPr lang="en-US" altLang="zh-CN" sz="2400" b="1" i="1" smtClean="0">
                              <a:latin typeface="Cambria Math" panose="02040503050406030204" pitchFamily="18" charset="0"/>
                            </a:rPr>
                            <m:t>𝟏</m:t>
                          </m:r>
                        </m:sub>
                      </m:sSub>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𝟖</m:t>
                      </m:r>
                    </m:oMath>
                  </m:oMathPara>
                </a14:m>
                <a:endParaRPr lang="en-US" sz="2400" b="1" dirty="0"/>
              </a:p>
            </p:txBody>
          </p:sp>
        </mc:Choice>
        <mc:Fallback xmlns="">
          <p:sp>
            <p:nvSpPr>
              <p:cNvPr id="49" name="文本框 48">
                <a:extLst>
                  <a:ext uri="{FF2B5EF4-FFF2-40B4-BE49-F238E27FC236}">
                    <a16:creationId xmlns:a16="http://schemas.microsoft.com/office/drawing/2014/main" id="{F10F4B04-9DB0-4A04-A964-710F81BF91F5}"/>
                  </a:ext>
                </a:extLst>
              </p:cNvPr>
              <p:cNvSpPr txBox="1">
                <a:spLocks noRot="1" noChangeAspect="1" noMove="1" noResize="1" noEditPoints="1" noAdjustHandles="1" noChangeArrowheads="1" noChangeShapeType="1" noTextEdit="1"/>
              </p:cNvSpPr>
              <p:nvPr/>
            </p:nvSpPr>
            <p:spPr>
              <a:xfrm>
                <a:off x="1028407" y="4889176"/>
                <a:ext cx="1831201" cy="461665"/>
              </a:xfrm>
              <a:prstGeom prst="rect">
                <a:avLst/>
              </a:prstGeom>
              <a:blipFill>
                <a:blip r:embed="rId4"/>
                <a:stretch>
                  <a:fillRect b="-26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文本框 49">
                <a:extLst>
                  <a:ext uri="{FF2B5EF4-FFF2-40B4-BE49-F238E27FC236}">
                    <a16:creationId xmlns:a16="http://schemas.microsoft.com/office/drawing/2014/main" id="{5980A6F0-BF1B-4AD5-A0A9-418F7C329F6E}"/>
                  </a:ext>
                </a:extLst>
              </p:cNvPr>
              <p:cNvSpPr txBox="1"/>
              <p:nvPr/>
            </p:nvSpPr>
            <p:spPr>
              <a:xfrm>
                <a:off x="1022673" y="5383384"/>
                <a:ext cx="183120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𝒙</m:t>
                          </m:r>
                        </m:e>
                        <m:sub>
                          <m:r>
                            <a:rPr lang="en-US" altLang="zh-CN" sz="2400" b="1" i="1" smtClean="0">
                              <a:latin typeface="Cambria Math" panose="02040503050406030204" pitchFamily="18" charset="0"/>
                            </a:rPr>
                            <m:t>𝟐</m:t>
                          </m:r>
                        </m:sub>
                      </m:sSub>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𝟓</m:t>
                      </m:r>
                    </m:oMath>
                  </m:oMathPara>
                </a14:m>
                <a:endParaRPr lang="en-US" sz="2400" b="1" dirty="0"/>
              </a:p>
            </p:txBody>
          </p:sp>
        </mc:Choice>
        <mc:Fallback xmlns="">
          <p:sp>
            <p:nvSpPr>
              <p:cNvPr id="50" name="文本框 49">
                <a:extLst>
                  <a:ext uri="{FF2B5EF4-FFF2-40B4-BE49-F238E27FC236}">
                    <a16:creationId xmlns:a16="http://schemas.microsoft.com/office/drawing/2014/main" id="{5980A6F0-BF1B-4AD5-A0A9-418F7C329F6E}"/>
                  </a:ext>
                </a:extLst>
              </p:cNvPr>
              <p:cNvSpPr txBox="1">
                <a:spLocks noRot="1" noChangeAspect="1" noMove="1" noResize="1" noEditPoints="1" noAdjustHandles="1" noChangeArrowheads="1" noChangeShapeType="1" noTextEdit="1"/>
              </p:cNvSpPr>
              <p:nvPr/>
            </p:nvSpPr>
            <p:spPr>
              <a:xfrm>
                <a:off x="1022673" y="5383384"/>
                <a:ext cx="1831201" cy="461665"/>
              </a:xfrm>
              <a:prstGeom prst="rect">
                <a:avLst/>
              </a:prstGeom>
              <a:blipFill>
                <a:blip r:embed="rId5"/>
                <a:stretch>
                  <a:fillRect b="-26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文本框 50">
                <a:extLst>
                  <a:ext uri="{FF2B5EF4-FFF2-40B4-BE49-F238E27FC236}">
                    <a16:creationId xmlns:a16="http://schemas.microsoft.com/office/drawing/2014/main" id="{659734BC-9A1A-402B-8F6B-78F272269389}"/>
                  </a:ext>
                </a:extLst>
              </p:cNvPr>
              <p:cNvSpPr txBox="1"/>
              <p:nvPr/>
            </p:nvSpPr>
            <p:spPr>
              <a:xfrm>
                <a:off x="1022672" y="5892523"/>
                <a:ext cx="183120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𝒍</m:t>
                          </m:r>
                        </m:e>
                        <m:sub>
                          <m:r>
                            <a:rPr lang="en-US" altLang="zh-CN" sz="2400" b="1" i="1" smtClean="0">
                              <a:latin typeface="Cambria Math" panose="02040503050406030204" pitchFamily="18" charset="0"/>
                            </a:rPr>
                            <m:t>𝟎</m:t>
                          </m:r>
                        </m:sub>
                      </m:sSub>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𝟏𝟑</m:t>
                      </m:r>
                    </m:oMath>
                  </m:oMathPara>
                </a14:m>
                <a:endParaRPr lang="en-US" sz="2400" b="1" dirty="0"/>
              </a:p>
            </p:txBody>
          </p:sp>
        </mc:Choice>
        <mc:Fallback xmlns="">
          <p:sp>
            <p:nvSpPr>
              <p:cNvPr id="51" name="文本框 50">
                <a:extLst>
                  <a:ext uri="{FF2B5EF4-FFF2-40B4-BE49-F238E27FC236}">
                    <a16:creationId xmlns:a16="http://schemas.microsoft.com/office/drawing/2014/main" id="{659734BC-9A1A-402B-8F6B-78F272269389}"/>
                  </a:ext>
                </a:extLst>
              </p:cNvPr>
              <p:cNvSpPr txBox="1">
                <a:spLocks noRot="1" noChangeAspect="1" noMove="1" noResize="1" noEditPoints="1" noAdjustHandles="1" noChangeArrowheads="1" noChangeShapeType="1" noTextEdit="1"/>
              </p:cNvSpPr>
              <p:nvPr/>
            </p:nvSpPr>
            <p:spPr>
              <a:xfrm>
                <a:off x="1022672" y="5892523"/>
                <a:ext cx="1831201" cy="461665"/>
              </a:xfrm>
              <a:prstGeom prst="rect">
                <a:avLst/>
              </a:prstGeom>
              <a:blipFill>
                <a:blip r:embed="rId6"/>
                <a:stretch>
                  <a:fillRect b="-2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文本框 53">
                <a:extLst>
                  <a:ext uri="{FF2B5EF4-FFF2-40B4-BE49-F238E27FC236}">
                    <a16:creationId xmlns:a16="http://schemas.microsoft.com/office/drawing/2014/main" id="{2D078EF1-0542-48AC-8B1F-AFCD1661499B}"/>
                  </a:ext>
                </a:extLst>
              </p:cNvPr>
              <p:cNvSpPr txBox="1"/>
              <p:nvPr/>
            </p:nvSpPr>
            <p:spPr>
              <a:xfrm>
                <a:off x="8845181" y="4689630"/>
                <a:ext cx="183120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𝒙</m:t>
                          </m:r>
                        </m:e>
                        <m:sub>
                          <m:r>
                            <a:rPr lang="en-US" altLang="zh-CN" sz="2400" b="1" i="1" smtClean="0">
                              <a:latin typeface="Cambria Math" panose="02040503050406030204" pitchFamily="18" charset="0"/>
                            </a:rPr>
                            <m:t>𝟐</m:t>
                          </m:r>
                        </m:sub>
                      </m:sSub>
                      <m:r>
                        <a:rPr lang="en-US" altLang="zh-CN" sz="2400" b="1" i="1" smtClean="0">
                          <a:latin typeface="Cambria Math" panose="02040503050406030204" pitchFamily="18" charset="0"/>
                        </a:rPr>
                        <m:t>=?</m:t>
                      </m:r>
                    </m:oMath>
                  </m:oMathPara>
                </a14:m>
                <a:endParaRPr lang="en-US" sz="2400" b="1" dirty="0"/>
              </a:p>
            </p:txBody>
          </p:sp>
        </mc:Choice>
        <mc:Fallback xmlns="">
          <p:sp>
            <p:nvSpPr>
              <p:cNvPr id="54" name="文本框 53">
                <a:extLst>
                  <a:ext uri="{FF2B5EF4-FFF2-40B4-BE49-F238E27FC236}">
                    <a16:creationId xmlns:a16="http://schemas.microsoft.com/office/drawing/2014/main" id="{2D078EF1-0542-48AC-8B1F-AFCD1661499B}"/>
                  </a:ext>
                </a:extLst>
              </p:cNvPr>
              <p:cNvSpPr txBox="1">
                <a:spLocks noRot="1" noChangeAspect="1" noMove="1" noResize="1" noEditPoints="1" noAdjustHandles="1" noChangeArrowheads="1" noChangeShapeType="1" noTextEdit="1"/>
              </p:cNvSpPr>
              <p:nvPr/>
            </p:nvSpPr>
            <p:spPr>
              <a:xfrm>
                <a:off x="8845181" y="4689630"/>
                <a:ext cx="1831201" cy="461665"/>
              </a:xfrm>
              <a:prstGeom prst="rect">
                <a:avLst/>
              </a:prstGeom>
              <a:blipFill>
                <a:blip r:embed="rId7"/>
                <a:stretch>
                  <a:fillRect b="-26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文本框 54">
                <a:extLst>
                  <a:ext uri="{FF2B5EF4-FFF2-40B4-BE49-F238E27FC236}">
                    <a16:creationId xmlns:a16="http://schemas.microsoft.com/office/drawing/2014/main" id="{A1B75D95-90DB-42F2-BC7F-656584D36251}"/>
                  </a:ext>
                </a:extLst>
              </p:cNvPr>
              <p:cNvSpPr txBox="1"/>
              <p:nvPr/>
            </p:nvSpPr>
            <p:spPr>
              <a:xfrm>
                <a:off x="10283234" y="4685733"/>
                <a:ext cx="183120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𝒍</m:t>
                          </m:r>
                        </m:e>
                        <m:sub>
                          <m:r>
                            <a:rPr lang="en-US" altLang="zh-CN" sz="2400" b="1" i="1" smtClean="0">
                              <a:latin typeface="Cambria Math" panose="02040503050406030204" pitchFamily="18" charset="0"/>
                            </a:rPr>
                            <m:t>𝟎</m:t>
                          </m:r>
                        </m:sub>
                      </m:sSub>
                      <m:r>
                        <a:rPr lang="en-US" altLang="zh-CN" sz="2400" b="1" i="1" smtClean="0">
                          <a:latin typeface="Cambria Math" panose="02040503050406030204" pitchFamily="18" charset="0"/>
                        </a:rPr>
                        <m:t>=?</m:t>
                      </m:r>
                    </m:oMath>
                  </m:oMathPara>
                </a14:m>
                <a:endParaRPr lang="en-US" sz="2400" b="1" dirty="0"/>
              </a:p>
            </p:txBody>
          </p:sp>
        </mc:Choice>
        <mc:Fallback xmlns="">
          <p:sp>
            <p:nvSpPr>
              <p:cNvPr id="55" name="文本框 54">
                <a:extLst>
                  <a:ext uri="{FF2B5EF4-FFF2-40B4-BE49-F238E27FC236}">
                    <a16:creationId xmlns:a16="http://schemas.microsoft.com/office/drawing/2014/main" id="{A1B75D95-90DB-42F2-BC7F-656584D36251}"/>
                  </a:ext>
                </a:extLst>
              </p:cNvPr>
              <p:cNvSpPr txBox="1">
                <a:spLocks noRot="1" noChangeAspect="1" noMove="1" noResize="1" noEditPoints="1" noAdjustHandles="1" noChangeArrowheads="1" noChangeShapeType="1" noTextEdit="1"/>
              </p:cNvSpPr>
              <p:nvPr/>
            </p:nvSpPr>
            <p:spPr>
              <a:xfrm>
                <a:off x="10283234" y="4685733"/>
                <a:ext cx="1831201" cy="461665"/>
              </a:xfrm>
              <a:prstGeom prst="rect">
                <a:avLst/>
              </a:prstGeom>
              <a:blipFill>
                <a:blip r:embed="rId8"/>
                <a:stretch>
                  <a:fillRect b="-2667"/>
                </a:stretch>
              </a:blipFill>
            </p:spPr>
            <p:txBody>
              <a:bodyPr/>
              <a:lstStyle/>
              <a:p>
                <a:r>
                  <a:rPr lang="en-US">
                    <a:noFill/>
                  </a:rPr>
                  <a:t> </a:t>
                </a:r>
              </a:p>
            </p:txBody>
          </p:sp>
        </mc:Fallback>
      </mc:AlternateContent>
      <p:sp>
        <p:nvSpPr>
          <p:cNvPr id="56" name="文本框 55">
            <a:extLst>
              <a:ext uri="{FF2B5EF4-FFF2-40B4-BE49-F238E27FC236}">
                <a16:creationId xmlns:a16="http://schemas.microsoft.com/office/drawing/2014/main" id="{10EE11B8-1072-4BB6-9D4F-DE07BD40B999}"/>
              </a:ext>
            </a:extLst>
          </p:cNvPr>
          <p:cNvSpPr txBox="1"/>
          <p:nvPr/>
        </p:nvSpPr>
        <p:spPr>
          <a:xfrm>
            <a:off x="9260268" y="5204392"/>
            <a:ext cx="1139502" cy="1015663"/>
          </a:xfrm>
          <a:prstGeom prst="rect">
            <a:avLst/>
          </a:prstGeom>
          <a:noFill/>
        </p:spPr>
        <p:txBody>
          <a:bodyPr wrap="square" rtlCol="0">
            <a:spAutoFit/>
          </a:bodyPr>
          <a:lstStyle/>
          <a:p>
            <a:r>
              <a:rPr lang="en-US" sz="2000" b="1" dirty="0"/>
              <a:t>A: x2 &gt; 5</a:t>
            </a:r>
          </a:p>
          <a:p>
            <a:r>
              <a:rPr lang="en-US" sz="2000" b="1" dirty="0"/>
              <a:t>B: x2 = 5 </a:t>
            </a:r>
          </a:p>
          <a:p>
            <a:r>
              <a:rPr lang="en-US" sz="2000" b="1" dirty="0"/>
              <a:t>C: x2 &lt; 5</a:t>
            </a:r>
          </a:p>
        </p:txBody>
      </p:sp>
      <p:sp>
        <p:nvSpPr>
          <p:cNvPr id="57" name="文本框 56">
            <a:extLst>
              <a:ext uri="{FF2B5EF4-FFF2-40B4-BE49-F238E27FC236}">
                <a16:creationId xmlns:a16="http://schemas.microsoft.com/office/drawing/2014/main" id="{853C8F86-70C0-4209-AB5F-62161A43A45C}"/>
              </a:ext>
            </a:extLst>
          </p:cNvPr>
          <p:cNvSpPr txBox="1"/>
          <p:nvPr/>
        </p:nvSpPr>
        <p:spPr>
          <a:xfrm>
            <a:off x="10754660" y="5204392"/>
            <a:ext cx="1486196" cy="1015663"/>
          </a:xfrm>
          <a:prstGeom prst="rect">
            <a:avLst/>
          </a:prstGeom>
          <a:noFill/>
        </p:spPr>
        <p:txBody>
          <a:bodyPr wrap="square" rtlCol="0">
            <a:spAutoFit/>
          </a:bodyPr>
          <a:lstStyle/>
          <a:p>
            <a:r>
              <a:rPr lang="en-US" sz="2000" b="1" dirty="0"/>
              <a:t>A: l0 &gt; 13</a:t>
            </a:r>
          </a:p>
          <a:p>
            <a:r>
              <a:rPr lang="en-US" sz="2000" b="1" dirty="0"/>
              <a:t>B: l0 = 13 </a:t>
            </a:r>
          </a:p>
          <a:p>
            <a:r>
              <a:rPr lang="en-US" sz="2000" b="1" dirty="0"/>
              <a:t>C: l0 &lt; 13</a:t>
            </a:r>
          </a:p>
        </p:txBody>
      </p:sp>
      <p:cxnSp>
        <p:nvCxnSpPr>
          <p:cNvPr id="59" name="直接箭头连接符 58">
            <a:extLst>
              <a:ext uri="{FF2B5EF4-FFF2-40B4-BE49-F238E27FC236}">
                <a16:creationId xmlns:a16="http://schemas.microsoft.com/office/drawing/2014/main" id="{F6BB99B8-2081-4362-84CF-892874D86CC1}"/>
              </a:ext>
            </a:extLst>
          </p:cNvPr>
          <p:cNvCxnSpPr>
            <a:cxnSpLocks/>
          </p:cNvCxnSpPr>
          <p:nvPr/>
        </p:nvCxnSpPr>
        <p:spPr>
          <a:xfrm flipV="1">
            <a:off x="11513997" y="2494050"/>
            <a:ext cx="533170" cy="4079"/>
          </a:xfrm>
          <a:prstGeom prst="straightConnector1">
            <a:avLst/>
          </a:prstGeom>
          <a:ln w="41275">
            <a:solidFill>
              <a:srgbClr val="FF0000"/>
            </a:solidFill>
            <a:tailEnd type="stealth"/>
          </a:ln>
        </p:spPr>
        <p:style>
          <a:lnRef idx="1">
            <a:schemeClr val="accent1"/>
          </a:lnRef>
          <a:fillRef idx="0">
            <a:schemeClr val="accent1"/>
          </a:fillRef>
          <a:effectRef idx="0">
            <a:schemeClr val="accent1"/>
          </a:effectRef>
          <a:fontRef idx="minor">
            <a:schemeClr val="tx1"/>
          </a:fontRef>
        </p:style>
      </p:cxnSp>
      <p:cxnSp>
        <p:nvCxnSpPr>
          <p:cNvPr id="60" name="直接箭头连接符 59">
            <a:extLst>
              <a:ext uri="{FF2B5EF4-FFF2-40B4-BE49-F238E27FC236}">
                <a16:creationId xmlns:a16="http://schemas.microsoft.com/office/drawing/2014/main" id="{49286531-4F28-42D4-B3E5-DC89F464E720}"/>
              </a:ext>
            </a:extLst>
          </p:cNvPr>
          <p:cNvCxnSpPr>
            <a:cxnSpLocks/>
          </p:cNvCxnSpPr>
          <p:nvPr/>
        </p:nvCxnSpPr>
        <p:spPr>
          <a:xfrm flipH="1" flipV="1">
            <a:off x="7864741" y="3896252"/>
            <a:ext cx="785680" cy="5113"/>
          </a:xfrm>
          <a:prstGeom prst="straightConnector1">
            <a:avLst/>
          </a:prstGeom>
          <a:ln w="41275">
            <a:solidFill>
              <a:srgbClr val="FF0000"/>
            </a:solidFill>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3" name="文本框 62">
                <a:extLst>
                  <a:ext uri="{FF2B5EF4-FFF2-40B4-BE49-F238E27FC236}">
                    <a16:creationId xmlns:a16="http://schemas.microsoft.com/office/drawing/2014/main" id="{D7FBACCB-132C-4F36-A677-367D6566E832}"/>
                  </a:ext>
                </a:extLst>
              </p:cNvPr>
              <p:cNvSpPr txBox="1"/>
              <p:nvPr/>
            </p:nvSpPr>
            <p:spPr>
              <a:xfrm>
                <a:off x="7341591" y="4693527"/>
                <a:ext cx="183120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𝒙</m:t>
                          </m:r>
                        </m:e>
                        <m:sub>
                          <m:r>
                            <a:rPr lang="en-US" altLang="zh-CN" sz="2400" b="1" i="1" smtClean="0">
                              <a:latin typeface="Cambria Math" panose="02040503050406030204" pitchFamily="18" charset="0"/>
                            </a:rPr>
                            <m:t>𝟏</m:t>
                          </m:r>
                        </m:sub>
                      </m:sSub>
                      <m:r>
                        <a:rPr lang="en-US" altLang="zh-CN" sz="2400" b="1" i="1" smtClean="0">
                          <a:latin typeface="Cambria Math" panose="02040503050406030204" pitchFamily="18" charset="0"/>
                        </a:rPr>
                        <m:t>=?</m:t>
                      </m:r>
                    </m:oMath>
                  </m:oMathPara>
                </a14:m>
                <a:endParaRPr lang="en-US" sz="2400" b="1" dirty="0"/>
              </a:p>
            </p:txBody>
          </p:sp>
        </mc:Choice>
        <mc:Fallback xmlns="">
          <p:sp>
            <p:nvSpPr>
              <p:cNvPr id="63" name="文本框 62">
                <a:extLst>
                  <a:ext uri="{FF2B5EF4-FFF2-40B4-BE49-F238E27FC236}">
                    <a16:creationId xmlns:a16="http://schemas.microsoft.com/office/drawing/2014/main" id="{D7FBACCB-132C-4F36-A677-367D6566E832}"/>
                  </a:ext>
                </a:extLst>
              </p:cNvPr>
              <p:cNvSpPr txBox="1">
                <a:spLocks noRot="1" noChangeAspect="1" noMove="1" noResize="1" noEditPoints="1" noAdjustHandles="1" noChangeArrowheads="1" noChangeShapeType="1" noTextEdit="1"/>
              </p:cNvSpPr>
              <p:nvPr/>
            </p:nvSpPr>
            <p:spPr>
              <a:xfrm>
                <a:off x="7341591" y="4693527"/>
                <a:ext cx="1831201" cy="461665"/>
              </a:xfrm>
              <a:prstGeom prst="rect">
                <a:avLst/>
              </a:prstGeom>
              <a:blipFill>
                <a:blip r:embed="rId9"/>
                <a:stretch>
                  <a:fillRect b="-13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4" name="文本框 63">
                <a:extLst>
                  <a:ext uri="{FF2B5EF4-FFF2-40B4-BE49-F238E27FC236}">
                    <a16:creationId xmlns:a16="http://schemas.microsoft.com/office/drawing/2014/main" id="{E5F7BAF1-736E-4633-927E-2DB3DCE3B6C0}"/>
                  </a:ext>
                </a:extLst>
              </p:cNvPr>
              <p:cNvSpPr txBox="1"/>
              <p:nvPr/>
            </p:nvSpPr>
            <p:spPr>
              <a:xfrm>
                <a:off x="5838001" y="4707402"/>
                <a:ext cx="183120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𝒙</m:t>
                          </m:r>
                        </m:e>
                        <m:sub>
                          <m:r>
                            <a:rPr lang="en-US" altLang="zh-CN" sz="2400" b="1" i="1" smtClean="0">
                              <a:latin typeface="Cambria Math" panose="02040503050406030204" pitchFamily="18" charset="0"/>
                            </a:rPr>
                            <m:t>𝟎</m:t>
                          </m:r>
                        </m:sub>
                      </m:sSub>
                      <m:r>
                        <a:rPr lang="en-US" altLang="zh-CN" sz="2400" b="1" i="1" smtClean="0">
                          <a:latin typeface="Cambria Math" panose="02040503050406030204" pitchFamily="18" charset="0"/>
                        </a:rPr>
                        <m:t>=?</m:t>
                      </m:r>
                    </m:oMath>
                  </m:oMathPara>
                </a14:m>
                <a:endParaRPr lang="en-US" sz="2400" b="1" dirty="0"/>
              </a:p>
            </p:txBody>
          </p:sp>
        </mc:Choice>
        <mc:Fallback xmlns="">
          <p:sp>
            <p:nvSpPr>
              <p:cNvPr id="64" name="文本框 63">
                <a:extLst>
                  <a:ext uri="{FF2B5EF4-FFF2-40B4-BE49-F238E27FC236}">
                    <a16:creationId xmlns:a16="http://schemas.microsoft.com/office/drawing/2014/main" id="{E5F7BAF1-736E-4633-927E-2DB3DCE3B6C0}"/>
                  </a:ext>
                </a:extLst>
              </p:cNvPr>
              <p:cNvSpPr txBox="1">
                <a:spLocks noRot="1" noChangeAspect="1" noMove="1" noResize="1" noEditPoints="1" noAdjustHandles="1" noChangeArrowheads="1" noChangeShapeType="1" noTextEdit="1"/>
              </p:cNvSpPr>
              <p:nvPr/>
            </p:nvSpPr>
            <p:spPr>
              <a:xfrm>
                <a:off x="5838001" y="4707402"/>
                <a:ext cx="1831201" cy="461665"/>
              </a:xfrm>
              <a:prstGeom prst="rect">
                <a:avLst/>
              </a:prstGeom>
              <a:blipFill>
                <a:blip r:embed="rId10"/>
                <a:stretch>
                  <a:fillRect b="-2632"/>
                </a:stretch>
              </a:blipFill>
            </p:spPr>
            <p:txBody>
              <a:bodyPr/>
              <a:lstStyle/>
              <a:p>
                <a:r>
                  <a:rPr lang="en-US">
                    <a:noFill/>
                  </a:rPr>
                  <a:t> </a:t>
                </a:r>
              </a:p>
            </p:txBody>
          </p:sp>
        </mc:Fallback>
      </mc:AlternateContent>
      <p:sp>
        <p:nvSpPr>
          <p:cNvPr id="65" name="文本框 64">
            <a:extLst>
              <a:ext uri="{FF2B5EF4-FFF2-40B4-BE49-F238E27FC236}">
                <a16:creationId xmlns:a16="http://schemas.microsoft.com/office/drawing/2014/main" id="{628D60D0-2D4D-4D7E-895C-88569992BA78}"/>
              </a:ext>
            </a:extLst>
          </p:cNvPr>
          <p:cNvSpPr txBox="1"/>
          <p:nvPr/>
        </p:nvSpPr>
        <p:spPr>
          <a:xfrm>
            <a:off x="7670305" y="5226972"/>
            <a:ext cx="1139502" cy="1015663"/>
          </a:xfrm>
          <a:prstGeom prst="rect">
            <a:avLst/>
          </a:prstGeom>
          <a:noFill/>
        </p:spPr>
        <p:txBody>
          <a:bodyPr wrap="square" rtlCol="0">
            <a:spAutoFit/>
          </a:bodyPr>
          <a:lstStyle/>
          <a:p>
            <a:r>
              <a:rPr lang="en-US" sz="2000" b="1" dirty="0"/>
              <a:t>A: x1 &gt; 8</a:t>
            </a:r>
          </a:p>
          <a:p>
            <a:r>
              <a:rPr lang="en-US" sz="2000" b="1" dirty="0"/>
              <a:t>B: x1 = 8 </a:t>
            </a:r>
          </a:p>
          <a:p>
            <a:r>
              <a:rPr lang="en-US" sz="2000" b="1" dirty="0"/>
              <a:t>C: x1 &lt; 8</a:t>
            </a:r>
          </a:p>
        </p:txBody>
      </p:sp>
      <p:sp>
        <p:nvSpPr>
          <p:cNvPr id="66" name="文本框 65">
            <a:extLst>
              <a:ext uri="{FF2B5EF4-FFF2-40B4-BE49-F238E27FC236}">
                <a16:creationId xmlns:a16="http://schemas.microsoft.com/office/drawing/2014/main" id="{0BBCCFF9-1D0F-46B2-AC5D-E0A9C9E7CD71}"/>
              </a:ext>
            </a:extLst>
          </p:cNvPr>
          <p:cNvSpPr txBox="1"/>
          <p:nvPr/>
        </p:nvSpPr>
        <p:spPr>
          <a:xfrm>
            <a:off x="6096000" y="5204392"/>
            <a:ext cx="1198188" cy="1015663"/>
          </a:xfrm>
          <a:prstGeom prst="rect">
            <a:avLst/>
          </a:prstGeom>
          <a:noFill/>
        </p:spPr>
        <p:txBody>
          <a:bodyPr wrap="square" rtlCol="0">
            <a:spAutoFit/>
          </a:bodyPr>
          <a:lstStyle/>
          <a:p>
            <a:r>
              <a:rPr lang="en-US" sz="2000" b="1" dirty="0"/>
              <a:t>A: x0 &gt; -2</a:t>
            </a:r>
          </a:p>
          <a:p>
            <a:r>
              <a:rPr lang="en-US" sz="2000" b="1" dirty="0"/>
              <a:t>B: x0 = -2 </a:t>
            </a:r>
          </a:p>
          <a:p>
            <a:r>
              <a:rPr lang="en-US" sz="2000" b="1" dirty="0"/>
              <a:t>C: x0 &lt; -2</a:t>
            </a:r>
          </a:p>
        </p:txBody>
      </p:sp>
      <p:sp>
        <p:nvSpPr>
          <p:cNvPr id="67" name="箭头: 环形 66">
            <a:extLst>
              <a:ext uri="{FF2B5EF4-FFF2-40B4-BE49-F238E27FC236}">
                <a16:creationId xmlns:a16="http://schemas.microsoft.com/office/drawing/2014/main" id="{D02C6B08-F8F0-462B-AFF3-404C4D994D9D}"/>
              </a:ext>
            </a:extLst>
          </p:cNvPr>
          <p:cNvSpPr/>
          <p:nvPr/>
        </p:nvSpPr>
        <p:spPr>
          <a:xfrm>
            <a:off x="8015009" y="2548942"/>
            <a:ext cx="1042658" cy="739416"/>
          </a:xfrm>
          <a:prstGeom prst="circularArrow">
            <a:avLst>
              <a:gd name="adj1" fmla="val 0"/>
              <a:gd name="adj2" fmla="val 1337737"/>
              <a:gd name="adj3" fmla="val 7224008"/>
              <a:gd name="adj4" fmla="val 9761900"/>
              <a:gd name="adj5" fmla="val 11311"/>
            </a:avLst>
          </a:prstGeom>
          <a:solidFill>
            <a:schemeClr val="tx1">
              <a:lumMod val="50000"/>
              <a:lumOff val="50000"/>
            </a:schemeClr>
          </a:solidFill>
          <a:ln w="571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8" name="箭头: 环形 67">
            <a:extLst>
              <a:ext uri="{FF2B5EF4-FFF2-40B4-BE49-F238E27FC236}">
                <a16:creationId xmlns:a16="http://schemas.microsoft.com/office/drawing/2014/main" id="{3105D8A5-D7D2-4921-BBB7-DB2436F0C828}"/>
              </a:ext>
            </a:extLst>
          </p:cNvPr>
          <p:cNvSpPr/>
          <p:nvPr/>
        </p:nvSpPr>
        <p:spPr>
          <a:xfrm>
            <a:off x="9284850" y="2550048"/>
            <a:ext cx="1042658" cy="739416"/>
          </a:xfrm>
          <a:prstGeom prst="circularArrow">
            <a:avLst>
              <a:gd name="adj1" fmla="val 0"/>
              <a:gd name="adj2" fmla="val 1337737"/>
              <a:gd name="adj3" fmla="val 7224008"/>
              <a:gd name="adj4" fmla="val 9761900"/>
              <a:gd name="adj5" fmla="val 11311"/>
            </a:avLst>
          </a:prstGeom>
          <a:solidFill>
            <a:schemeClr val="tx1">
              <a:lumMod val="50000"/>
              <a:lumOff val="50000"/>
            </a:schemeClr>
          </a:solidFill>
          <a:ln w="571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69" name="组合 68">
            <a:extLst>
              <a:ext uri="{FF2B5EF4-FFF2-40B4-BE49-F238E27FC236}">
                <a16:creationId xmlns:a16="http://schemas.microsoft.com/office/drawing/2014/main" id="{B719B3E6-2BB6-43F4-9335-64EF4F7FA0A0}"/>
              </a:ext>
            </a:extLst>
          </p:cNvPr>
          <p:cNvGrpSpPr/>
          <p:nvPr/>
        </p:nvGrpSpPr>
        <p:grpSpPr>
          <a:xfrm>
            <a:off x="127564" y="1690687"/>
            <a:ext cx="5132938" cy="2959255"/>
            <a:chOff x="100874" y="3654499"/>
            <a:chExt cx="5526994" cy="3022997"/>
          </a:xfrm>
        </p:grpSpPr>
        <p:grpSp>
          <p:nvGrpSpPr>
            <p:cNvPr id="70" name="组合 69">
              <a:extLst>
                <a:ext uri="{FF2B5EF4-FFF2-40B4-BE49-F238E27FC236}">
                  <a16:creationId xmlns:a16="http://schemas.microsoft.com/office/drawing/2014/main" id="{1A9DF9CA-3025-4DF5-9DB5-12BCB2981916}"/>
                </a:ext>
              </a:extLst>
            </p:cNvPr>
            <p:cNvGrpSpPr/>
            <p:nvPr/>
          </p:nvGrpSpPr>
          <p:grpSpPr>
            <a:xfrm>
              <a:off x="803421" y="3654499"/>
              <a:ext cx="4824447" cy="3022997"/>
              <a:chOff x="803421" y="3654499"/>
              <a:chExt cx="4824447" cy="3022997"/>
            </a:xfrm>
          </p:grpSpPr>
          <mc:AlternateContent xmlns:mc="http://schemas.openxmlformats.org/markup-compatibility/2006" xmlns:a14="http://schemas.microsoft.com/office/drawing/2010/main">
            <mc:Choice Requires="a14">
              <p:sp>
                <p:nvSpPr>
                  <p:cNvPr id="73" name="文本框 72">
                    <a:extLst>
                      <a:ext uri="{FF2B5EF4-FFF2-40B4-BE49-F238E27FC236}">
                        <a16:creationId xmlns:a16="http://schemas.microsoft.com/office/drawing/2014/main" id="{EB6BFBF4-60FE-4B6E-B8CB-B13E4B68BC70}"/>
                      </a:ext>
                    </a:extLst>
                  </p:cNvPr>
                  <p:cNvSpPr txBox="1"/>
                  <p:nvPr/>
                </p:nvSpPr>
                <p:spPr>
                  <a:xfrm>
                    <a:off x="803421" y="3654499"/>
                    <a:ext cx="5334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𝒙</m:t>
                              </m:r>
                            </m:e>
                            <m:sub>
                              <m:r>
                                <a:rPr lang="en-US" altLang="zh-CN" sz="2400" b="1" i="1" smtClean="0">
                                  <a:latin typeface="Cambria Math" panose="02040503050406030204" pitchFamily="18" charset="0"/>
                                </a:rPr>
                                <m:t>𝟎</m:t>
                              </m:r>
                            </m:sub>
                          </m:sSub>
                        </m:oMath>
                      </m:oMathPara>
                    </a14:m>
                    <a:endParaRPr lang="en-US" sz="2400" b="1" dirty="0"/>
                  </a:p>
                </p:txBody>
              </p:sp>
            </mc:Choice>
            <mc:Fallback xmlns="">
              <p:sp>
                <p:nvSpPr>
                  <p:cNvPr id="73" name="文本框 72">
                    <a:extLst>
                      <a:ext uri="{FF2B5EF4-FFF2-40B4-BE49-F238E27FC236}">
                        <a16:creationId xmlns:a16="http://schemas.microsoft.com/office/drawing/2014/main" id="{EB6BFBF4-60FE-4B6E-B8CB-B13E4B68BC70}"/>
                      </a:ext>
                    </a:extLst>
                  </p:cNvPr>
                  <p:cNvSpPr txBox="1">
                    <a:spLocks noRot="1" noChangeAspect="1" noMove="1" noResize="1" noEditPoints="1" noAdjustHandles="1" noChangeArrowheads="1" noChangeShapeType="1" noTextEdit="1"/>
                  </p:cNvSpPr>
                  <p:nvPr/>
                </p:nvSpPr>
                <p:spPr>
                  <a:xfrm>
                    <a:off x="803421" y="3654499"/>
                    <a:ext cx="533400" cy="461665"/>
                  </a:xfrm>
                  <a:prstGeom prst="rect">
                    <a:avLst/>
                  </a:prstGeom>
                  <a:blipFill>
                    <a:blip r:embed="rId11"/>
                    <a:stretch>
                      <a:fillRect b="-985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4" name="文本框 73">
                    <a:extLst>
                      <a:ext uri="{FF2B5EF4-FFF2-40B4-BE49-F238E27FC236}">
                        <a16:creationId xmlns:a16="http://schemas.microsoft.com/office/drawing/2014/main" id="{9ABB67D0-7B9A-42A0-905D-1B53A9F6D2A4}"/>
                      </a:ext>
                    </a:extLst>
                  </p:cNvPr>
                  <p:cNvSpPr txBox="1"/>
                  <p:nvPr/>
                </p:nvSpPr>
                <p:spPr>
                  <a:xfrm>
                    <a:off x="2870346" y="3654500"/>
                    <a:ext cx="5334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𝒙</m:t>
                              </m:r>
                            </m:e>
                            <m:sub>
                              <m:r>
                                <a:rPr lang="en-US" altLang="zh-CN" sz="2400" b="1" i="1" smtClean="0">
                                  <a:latin typeface="Cambria Math" panose="02040503050406030204" pitchFamily="18" charset="0"/>
                                </a:rPr>
                                <m:t>𝟏</m:t>
                              </m:r>
                            </m:sub>
                          </m:sSub>
                        </m:oMath>
                      </m:oMathPara>
                    </a14:m>
                    <a:endParaRPr lang="en-US" sz="2400" b="1" dirty="0"/>
                  </a:p>
                </p:txBody>
              </p:sp>
            </mc:Choice>
            <mc:Fallback xmlns="">
              <p:sp>
                <p:nvSpPr>
                  <p:cNvPr id="74" name="文本框 73">
                    <a:extLst>
                      <a:ext uri="{FF2B5EF4-FFF2-40B4-BE49-F238E27FC236}">
                        <a16:creationId xmlns:a16="http://schemas.microsoft.com/office/drawing/2014/main" id="{9ABB67D0-7B9A-42A0-905D-1B53A9F6D2A4}"/>
                      </a:ext>
                    </a:extLst>
                  </p:cNvPr>
                  <p:cNvSpPr txBox="1">
                    <a:spLocks noRot="1" noChangeAspect="1" noMove="1" noResize="1" noEditPoints="1" noAdjustHandles="1" noChangeArrowheads="1" noChangeShapeType="1" noTextEdit="1"/>
                  </p:cNvSpPr>
                  <p:nvPr/>
                </p:nvSpPr>
                <p:spPr>
                  <a:xfrm>
                    <a:off x="2870346" y="3654500"/>
                    <a:ext cx="533400" cy="461665"/>
                  </a:xfrm>
                  <a:prstGeom prst="rect">
                    <a:avLst/>
                  </a:prstGeom>
                  <a:blipFill>
                    <a:blip r:embed="rId12"/>
                    <a:stretch>
                      <a:fillRect b="-985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5" name="文本框 74">
                    <a:extLst>
                      <a:ext uri="{FF2B5EF4-FFF2-40B4-BE49-F238E27FC236}">
                        <a16:creationId xmlns:a16="http://schemas.microsoft.com/office/drawing/2014/main" id="{17902849-F91A-4E5F-A2FE-F937E459ECF6}"/>
                      </a:ext>
                    </a:extLst>
                  </p:cNvPr>
                  <p:cNvSpPr txBox="1"/>
                  <p:nvPr/>
                </p:nvSpPr>
                <p:spPr>
                  <a:xfrm>
                    <a:off x="4937271" y="3654500"/>
                    <a:ext cx="5334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𝒙</m:t>
                              </m:r>
                            </m:e>
                            <m:sub>
                              <m:r>
                                <a:rPr lang="en-US" altLang="zh-CN" sz="2400" b="1" i="1" smtClean="0">
                                  <a:latin typeface="Cambria Math" panose="02040503050406030204" pitchFamily="18" charset="0"/>
                                </a:rPr>
                                <m:t>𝟐</m:t>
                              </m:r>
                            </m:sub>
                          </m:sSub>
                        </m:oMath>
                      </m:oMathPara>
                    </a14:m>
                    <a:endParaRPr lang="en-US" sz="2400" b="1" dirty="0"/>
                  </a:p>
                </p:txBody>
              </p:sp>
            </mc:Choice>
            <mc:Fallback xmlns="">
              <p:sp>
                <p:nvSpPr>
                  <p:cNvPr id="75" name="文本框 74">
                    <a:extLst>
                      <a:ext uri="{FF2B5EF4-FFF2-40B4-BE49-F238E27FC236}">
                        <a16:creationId xmlns:a16="http://schemas.microsoft.com/office/drawing/2014/main" id="{17902849-F91A-4E5F-A2FE-F937E459ECF6}"/>
                      </a:ext>
                    </a:extLst>
                  </p:cNvPr>
                  <p:cNvSpPr txBox="1">
                    <a:spLocks noRot="1" noChangeAspect="1" noMove="1" noResize="1" noEditPoints="1" noAdjustHandles="1" noChangeArrowheads="1" noChangeShapeType="1" noTextEdit="1"/>
                  </p:cNvSpPr>
                  <p:nvPr/>
                </p:nvSpPr>
                <p:spPr>
                  <a:xfrm>
                    <a:off x="4937271" y="3654500"/>
                    <a:ext cx="533400" cy="461665"/>
                  </a:xfrm>
                  <a:prstGeom prst="rect">
                    <a:avLst/>
                  </a:prstGeom>
                  <a:blipFill>
                    <a:blip r:embed="rId13"/>
                    <a:stretch>
                      <a:fillRect b="-985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6" name="文本框 75">
                    <a:extLst>
                      <a:ext uri="{FF2B5EF4-FFF2-40B4-BE49-F238E27FC236}">
                        <a16:creationId xmlns:a16="http://schemas.microsoft.com/office/drawing/2014/main" id="{663C47E4-7FC0-405C-B65B-41FCD171958D}"/>
                      </a:ext>
                    </a:extLst>
                  </p:cNvPr>
                  <p:cNvSpPr txBox="1"/>
                  <p:nvPr/>
                </p:nvSpPr>
                <p:spPr>
                  <a:xfrm>
                    <a:off x="2738863" y="6215831"/>
                    <a:ext cx="5334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𝒍</m:t>
                              </m:r>
                            </m:e>
                            <m:sub>
                              <m:r>
                                <a:rPr lang="en-US" altLang="zh-CN" sz="2400" b="1" i="1" smtClean="0">
                                  <a:latin typeface="Cambria Math" panose="02040503050406030204" pitchFamily="18" charset="0"/>
                                </a:rPr>
                                <m:t>𝟎</m:t>
                              </m:r>
                            </m:sub>
                          </m:sSub>
                        </m:oMath>
                      </m:oMathPara>
                    </a14:m>
                    <a:endParaRPr lang="en-US" sz="2400" b="1" dirty="0"/>
                  </a:p>
                </p:txBody>
              </p:sp>
            </mc:Choice>
            <mc:Fallback xmlns="">
              <p:sp>
                <p:nvSpPr>
                  <p:cNvPr id="76" name="文本框 75">
                    <a:extLst>
                      <a:ext uri="{FF2B5EF4-FFF2-40B4-BE49-F238E27FC236}">
                        <a16:creationId xmlns:a16="http://schemas.microsoft.com/office/drawing/2014/main" id="{663C47E4-7FC0-405C-B65B-41FCD171958D}"/>
                      </a:ext>
                    </a:extLst>
                  </p:cNvPr>
                  <p:cNvSpPr txBox="1">
                    <a:spLocks noRot="1" noChangeAspect="1" noMove="1" noResize="1" noEditPoints="1" noAdjustHandles="1" noChangeArrowheads="1" noChangeShapeType="1" noTextEdit="1"/>
                  </p:cNvSpPr>
                  <p:nvPr/>
                </p:nvSpPr>
                <p:spPr>
                  <a:xfrm>
                    <a:off x="2738863" y="6215831"/>
                    <a:ext cx="533400" cy="461665"/>
                  </a:xfrm>
                  <a:prstGeom prst="rect">
                    <a:avLst/>
                  </a:prstGeom>
                  <a:blipFill>
                    <a:blip r:embed="rId14"/>
                    <a:stretch>
                      <a:fillRect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7" name="文本框 76">
                    <a:extLst>
                      <a:ext uri="{FF2B5EF4-FFF2-40B4-BE49-F238E27FC236}">
                        <a16:creationId xmlns:a16="http://schemas.microsoft.com/office/drawing/2014/main" id="{C72C4BBD-9AAC-41B9-B32F-7385E18B469D}"/>
                      </a:ext>
                    </a:extLst>
                  </p:cNvPr>
                  <p:cNvSpPr txBox="1"/>
                  <p:nvPr/>
                </p:nvSpPr>
                <p:spPr>
                  <a:xfrm>
                    <a:off x="1826312" y="3931220"/>
                    <a:ext cx="533400" cy="49710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2400" b="1" i="1" smtClean="0">
                              <a:latin typeface="Cambria Math" panose="02040503050406030204" pitchFamily="18" charset="0"/>
                            </a:rPr>
                            <m:t>𝟏𝟎</m:t>
                          </m:r>
                        </m:oMath>
                      </m:oMathPara>
                    </a14:m>
                    <a:endParaRPr lang="en-US" sz="2400" b="1" dirty="0"/>
                  </a:p>
                </p:txBody>
              </p:sp>
            </mc:Choice>
            <mc:Fallback xmlns="">
              <p:sp>
                <p:nvSpPr>
                  <p:cNvPr id="77" name="文本框 76">
                    <a:extLst>
                      <a:ext uri="{FF2B5EF4-FFF2-40B4-BE49-F238E27FC236}">
                        <a16:creationId xmlns:a16="http://schemas.microsoft.com/office/drawing/2014/main" id="{C72C4BBD-9AAC-41B9-B32F-7385E18B469D}"/>
                      </a:ext>
                    </a:extLst>
                  </p:cNvPr>
                  <p:cNvSpPr txBox="1">
                    <a:spLocks noRot="1" noChangeAspect="1" noMove="1" noResize="1" noEditPoints="1" noAdjustHandles="1" noChangeArrowheads="1" noChangeShapeType="1" noTextEdit="1"/>
                  </p:cNvSpPr>
                  <p:nvPr/>
                </p:nvSpPr>
                <p:spPr>
                  <a:xfrm>
                    <a:off x="1826312" y="3931220"/>
                    <a:ext cx="533400" cy="497107"/>
                  </a:xfrm>
                  <a:prstGeom prst="rect">
                    <a:avLst/>
                  </a:prstGeom>
                  <a:blipFill>
                    <a:blip r:embed="rId15"/>
                    <a:stretch>
                      <a:fillRect l="-3704" r="-1358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8" name="文本框 77">
                    <a:extLst>
                      <a:ext uri="{FF2B5EF4-FFF2-40B4-BE49-F238E27FC236}">
                        <a16:creationId xmlns:a16="http://schemas.microsoft.com/office/drawing/2014/main" id="{EBEA7E8B-BE65-4751-9B46-1926C9FF67B1}"/>
                      </a:ext>
                    </a:extLst>
                  </p:cNvPr>
                  <p:cNvSpPr txBox="1"/>
                  <p:nvPr/>
                </p:nvSpPr>
                <p:spPr>
                  <a:xfrm>
                    <a:off x="3903808" y="3931219"/>
                    <a:ext cx="791405" cy="497107"/>
                  </a:xfrm>
                  <a:prstGeom prst="rect">
                    <a:avLst/>
                  </a:prstGeom>
                  <a:noFill/>
                </p:spPr>
                <p:txBody>
                  <a:bodyPr wrap="square" rtlCol="0">
                    <a:spAutoFit/>
                  </a:bodyPr>
                  <a:lstStyle/>
                  <a:p>
                    <a14:m>
                      <m:oMath xmlns:m="http://schemas.openxmlformats.org/officeDocument/2006/math">
                        <m:r>
                          <a:rPr lang="en-US" altLang="zh-CN" sz="2400" b="1" i="1">
                            <a:latin typeface="Cambria Math" panose="02040503050406030204" pitchFamily="18" charset="0"/>
                          </a:rPr>
                          <m:t>−</m:t>
                        </m:r>
                      </m:oMath>
                    </a14:m>
                    <a:r>
                      <a:rPr lang="en-US" sz="2400" b="1" dirty="0"/>
                      <a:t>3</a:t>
                    </a:r>
                  </a:p>
                </p:txBody>
              </p:sp>
            </mc:Choice>
            <mc:Fallback xmlns="">
              <p:sp>
                <p:nvSpPr>
                  <p:cNvPr id="78" name="文本框 77">
                    <a:extLst>
                      <a:ext uri="{FF2B5EF4-FFF2-40B4-BE49-F238E27FC236}">
                        <a16:creationId xmlns:a16="http://schemas.microsoft.com/office/drawing/2014/main" id="{EBEA7E8B-BE65-4751-9B46-1926C9FF67B1}"/>
                      </a:ext>
                    </a:extLst>
                  </p:cNvPr>
                  <p:cNvSpPr txBox="1">
                    <a:spLocks noRot="1" noChangeAspect="1" noMove="1" noResize="1" noEditPoints="1" noAdjustHandles="1" noChangeArrowheads="1" noChangeShapeType="1" noTextEdit="1"/>
                  </p:cNvSpPr>
                  <p:nvPr/>
                </p:nvSpPr>
                <p:spPr>
                  <a:xfrm>
                    <a:off x="3903808" y="3931219"/>
                    <a:ext cx="791405" cy="497107"/>
                  </a:xfrm>
                  <a:prstGeom prst="rect">
                    <a:avLst/>
                  </a:prstGeom>
                  <a:blipFill>
                    <a:blip r:embed="rId16"/>
                    <a:stretch>
                      <a:fillRect t="-10667" b="-30667"/>
                    </a:stretch>
                  </a:blipFill>
                </p:spPr>
                <p:txBody>
                  <a:bodyPr/>
                  <a:lstStyle/>
                  <a:p>
                    <a:r>
                      <a:rPr lang="en-US">
                        <a:noFill/>
                      </a:rPr>
                      <a:t> </a:t>
                    </a:r>
                  </a:p>
                </p:txBody>
              </p:sp>
            </mc:Fallback>
          </mc:AlternateContent>
          <p:sp>
            <p:nvSpPr>
              <p:cNvPr id="79" name="文本框 78">
                <a:extLst>
                  <a:ext uri="{FF2B5EF4-FFF2-40B4-BE49-F238E27FC236}">
                    <a16:creationId xmlns:a16="http://schemas.microsoft.com/office/drawing/2014/main" id="{A45865A5-E2A7-4F4D-8FFA-9F20396BFFE5}"/>
                  </a:ext>
                </a:extLst>
              </p:cNvPr>
              <p:cNvSpPr txBox="1"/>
              <p:nvPr/>
            </p:nvSpPr>
            <p:spPr>
              <a:xfrm>
                <a:off x="1022379" y="5218880"/>
                <a:ext cx="709678" cy="497107"/>
              </a:xfrm>
              <a:prstGeom prst="rect">
                <a:avLst/>
              </a:prstGeom>
              <a:noFill/>
            </p:spPr>
            <p:txBody>
              <a:bodyPr wrap="square" rtlCol="0">
                <a:spAutoFit/>
              </a:bodyPr>
              <a:lstStyle/>
              <a:p>
                <a:r>
                  <a:rPr lang="en-US" sz="2400" b="1" dirty="0"/>
                  <a:t>15</a:t>
                </a:r>
              </a:p>
            </p:txBody>
          </p:sp>
          <p:sp>
            <p:nvSpPr>
              <p:cNvPr id="80" name="文本框 79">
                <a:extLst>
                  <a:ext uri="{FF2B5EF4-FFF2-40B4-BE49-F238E27FC236}">
                    <a16:creationId xmlns:a16="http://schemas.microsoft.com/office/drawing/2014/main" id="{B1E5CD5C-3B91-4C22-9DC4-4F35715AE82B}"/>
                  </a:ext>
                </a:extLst>
              </p:cNvPr>
              <p:cNvSpPr txBox="1"/>
              <p:nvPr/>
            </p:nvSpPr>
            <p:spPr>
              <a:xfrm>
                <a:off x="2449745" y="4930329"/>
                <a:ext cx="533400" cy="497107"/>
              </a:xfrm>
              <a:prstGeom prst="rect">
                <a:avLst/>
              </a:prstGeom>
              <a:noFill/>
            </p:spPr>
            <p:txBody>
              <a:bodyPr wrap="square" rtlCol="0">
                <a:spAutoFit/>
              </a:bodyPr>
              <a:lstStyle/>
              <a:p>
                <a:r>
                  <a:rPr lang="en-US" sz="2400" b="1" dirty="0"/>
                  <a:t>5</a:t>
                </a:r>
              </a:p>
            </p:txBody>
          </p:sp>
          <p:sp>
            <p:nvSpPr>
              <p:cNvPr id="81" name="椭圆 80">
                <a:extLst>
                  <a:ext uri="{FF2B5EF4-FFF2-40B4-BE49-F238E27FC236}">
                    <a16:creationId xmlns:a16="http://schemas.microsoft.com/office/drawing/2014/main" id="{07A7BE6E-C94F-45D6-B13B-3FC89B1353C0}"/>
                  </a:ext>
                </a:extLst>
              </p:cNvPr>
              <p:cNvSpPr/>
              <p:nvPr/>
            </p:nvSpPr>
            <p:spPr>
              <a:xfrm>
                <a:off x="893656" y="4258053"/>
                <a:ext cx="461665" cy="461665"/>
              </a:xfrm>
              <a:prstGeom prst="ellipse">
                <a:avLst/>
              </a:prstGeom>
              <a:solidFill>
                <a:srgbClr val="FF0000"/>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椭圆 81">
                <a:extLst>
                  <a:ext uri="{FF2B5EF4-FFF2-40B4-BE49-F238E27FC236}">
                    <a16:creationId xmlns:a16="http://schemas.microsoft.com/office/drawing/2014/main" id="{80123DED-960A-4981-8619-7827651694E6}"/>
                  </a:ext>
                </a:extLst>
              </p:cNvPr>
              <p:cNvSpPr/>
              <p:nvPr/>
            </p:nvSpPr>
            <p:spPr>
              <a:xfrm>
                <a:off x="2870346" y="4258053"/>
                <a:ext cx="461665" cy="461665"/>
              </a:xfrm>
              <a:prstGeom prst="ellipse">
                <a:avLst/>
              </a:prstGeom>
              <a:solidFill>
                <a:srgbClr val="FF0000"/>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椭圆 82">
                <a:extLst>
                  <a:ext uri="{FF2B5EF4-FFF2-40B4-BE49-F238E27FC236}">
                    <a16:creationId xmlns:a16="http://schemas.microsoft.com/office/drawing/2014/main" id="{DACEEE20-4CD9-4FF0-842B-A3F31A907230}"/>
                  </a:ext>
                </a:extLst>
              </p:cNvPr>
              <p:cNvSpPr/>
              <p:nvPr/>
            </p:nvSpPr>
            <p:spPr>
              <a:xfrm>
                <a:off x="5166203" y="4258053"/>
                <a:ext cx="461665" cy="461665"/>
              </a:xfrm>
              <a:prstGeom prst="ellipse">
                <a:avLst/>
              </a:prstGeom>
              <a:solidFill>
                <a:srgbClr val="FF0000"/>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椭圆 83">
                <a:extLst>
                  <a:ext uri="{FF2B5EF4-FFF2-40B4-BE49-F238E27FC236}">
                    <a16:creationId xmlns:a16="http://schemas.microsoft.com/office/drawing/2014/main" id="{DEDD2961-A689-4CBF-A291-DAAA436FEF13}"/>
                  </a:ext>
                </a:extLst>
              </p:cNvPr>
              <p:cNvSpPr/>
              <p:nvPr/>
            </p:nvSpPr>
            <p:spPr>
              <a:xfrm>
                <a:off x="2707122" y="5732458"/>
                <a:ext cx="461665" cy="461665"/>
              </a:xfrm>
              <a:prstGeom prst="ellipse">
                <a:avLst/>
              </a:prstGeom>
              <a:solidFill>
                <a:srgbClr val="00B050"/>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5" name="直接箭头连接符 84">
                <a:extLst>
                  <a:ext uri="{FF2B5EF4-FFF2-40B4-BE49-F238E27FC236}">
                    <a16:creationId xmlns:a16="http://schemas.microsoft.com/office/drawing/2014/main" id="{1EB7C04C-85D5-4D75-ACBB-24D7EBF6B6E4}"/>
                  </a:ext>
                </a:extLst>
              </p:cNvPr>
              <p:cNvCxnSpPr>
                <a:cxnSpLocks/>
                <a:stCxn id="81" idx="6"/>
                <a:endCxn id="82" idx="2"/>
              </p:cNvCxnSpPr>
              <p:nvPr/>
            </p:nvCxnSpPr>
            <p:spPr>
              <a:xfrm>
                <a:off x="1355321" y="4488886"/>
                <a:ext cx="1515025" cy="0"/>
              </a:xfrm>
              <a:prstGeom prst="straightConnector1">
                <a:avLst/>
              </a:prstGeom>
              <a:ln>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86" name="直接箭头连接符 85">
                <a:extLst>
                  <a:ext uri="{FF2B5EF4-FFF2-40B4-BE49-F238E27FC236}">
                    <a16:creationId xmlns:a16="http://schemas.microsoft.com/office/drawing/2014/main" id="{762F9C28-A522-47CA-B87C-722664D81455}"/>
                  </a:ext>
                </a:extLst>
              </p:cNvPr>
              <p:cNvCxnSpPr>
                <a:cxnSpLocks/>
                <a:stCxn id="82" idx="6"/>
                <a:endCxn id="83" idx="2"/>
              </p:cNvCxnSpPr>
              <p:nvPr/>
            </p:nvCxnSpPr>
            <p:spPr>
              <a:xfrm>
                <a:off x="3332011" y="4488886"/>
                <a:ext cx="1834192" cy="0"/>
              </a:xfrm>
              <a:prstGeom prst="straightConnector1">
                <a:avLst/>
              </a:prstGeom>
              <a:ln>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87" name="直接箭头连接符 86">
                <a:extLst>
                  <a:ext uri="{FF2B5EF4-FFF2-40B4-BE49-F238E27FC236}">
                    <a16:creationId xmlns:a16="http://schemas.microsoft.com/office/drawing/2014/main" id="{2C5CDF3B-811C-4A55-A855-36F3154AE300}"/>
                  </a:ext>
                </a:extLst>
              </p:cNvPr>
              <p:cNvCxnSpPr>
                <a:cxnSpLocks/>
                <a:stCxn id="81" idx="5"/>
                <a:endCxn id="84" idx="1"/>
              </p:cNvCxnSpPr>
              <p:nvPr/>
            </p:nvCxnSpPr>
            <p:spPr>
              <a:xfrm>
                <a:off x="1287712" y="4652109"/>
                <a:ext cx="1487019" cy="1147958"/>
              </a:xfrm>
              <a:prstGeom prst="straightConnector1">
                <a:avLst/>
              </a:prstGeom>
              <a:ln>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88" name="直接箭头连接符 87">
                <a:extLst>
                  <a:ext uri="{FF2B5EF4-FFF2-40B4-BE49-F238E27FC236}">
                    <a16:creationId xmlns:a16="http://schemas.microsoft.com/office/drawing/2014/main" id="{77942DB7-EF1E-4DE8-8CE3-FCECED0FCE5F}"/>
                  </a:ext>
                </a:extLst>
              </p:cNvPr>
              <p:cNvCxnSpPr>
                <a:cxnSpLocks/>
                <a:stCxn id="82" idx="4"/>
                <a:endCxn id="84" idx="7"/>
              </p:cNvCxnSpPr>
              <p:nvPr/>
            </p:nvCxnSpPr>
            <p:spPr>
              <a:xfrm flipH="1">
                <a:off x="3101178" y="4719718"/>
                <a:ext cx="1" cy="1080349"/>
              </a:xfrm>
              <a:prstGeom prst="straightConnector1">
                <a:avLst/>
              </a:prstGeom>
              <a:ln>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89" name="直接箭头连接符 88">
                <a:extLst>
                  <a:ext uri="{FF2B5EF4-FFF2-40B4-BE49-F238E27FC236}">
                    <a16:creationId xmlns:a16="http://schemas.microsoft.com/office/drawing/2014/main" id="{528A4EEC-C2A6-4957-94EC-EA97072283E6}"/>
                  </a:ext>
                </a:extLst>
              </p:cNvPr>
              <p:cNvCxnSpPr>
                <a:cxnSpLocks/>
                <a:stCxn id="83" idx="3"/>
                <a:endCxn id="84" idx="6"/>
              </p:cNvCxnSpPr>
              <p:nvPr/>
            </p:nvCxnSpPr>
            <p:spPr>
              <a:xfrm flipH="1">
                <a:off x="3168787" y="4652109"/>
                <a:ext cx="2065025" cy="1311182"/>
              </a:xfrm>
              <a:prstGeom prst="straightConnector1">
                <a:avLst/>
              </a:prstGeom>
              <a:ln>
                <a:solidFill>
                  <a:schemeClr val="tx1"/>
                </a:solidFill>
                <a:tailEnd type="stealth"/>
              </a:ln>
            </p:spPr>
            <p:style>
              <a:lnRef idx="1">
                <a:schemeClr val="accent1"/>
              </a:lnRef>
              <a:fillRef idx="0">
                <a:schemeClr val="accent1"/>
              </a:fillRef>
              <a:effectRef idx="0">
                <a:schemeClr val="accent1"/>
              </a:effectRef>
              <a:fontRef idx="minor">
                <a:schemeClr val="tx1"/>
              </a:fontRef>
            </p:style>
          </p:cxnSp>
        </p:grpSp>
        <p:cxnSp>
          <p:nvCxnSpPr>
            <p:cNvPr id="71" name="直接连接符 70">
              <a:extLst>
                <a:ext uri="{FF2B5EF4-FFF2-40B4-BE49-F238E27FC236}">
                  <a16:creationId xmlns:a16="http://schemas.microsoft.com/office/drawing/2014/main" id="{CA7EFB97-AD24-438C-8F65-FE5189210847}"/>
                </a:ext>
              </a:extLst>
            </p:cNvPr>
            <p:cNvCxnSpPr>
              <a:endCxn id="81" idx="2"/>
            </p:cNvCxnSpPr>
            <p:nvPr/>
          </p:nvCxnSpPr>
          <p:spPr>
            <a:xfrm>
              <a:off x="442913" y="4488886"/>
              <a:ext cx="45074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2" name="文本框 71">
                  <a:extLst>
                    <a:ext uri="{FF2B5EF4-FFF2-40B4-BE49-F238E27FC236}">
                      <a16:creationId xmlns:a16="http://schemas.microsoft.com/office/drawing/2014/main" id="{68B6F96E-CF41-4C7C-ADAF-9B8A15C5640C}"/>
                    </a:ext>
                  </a:extLst>
                </p:cNvPr>
                <p:cNvSpPr txBox="1"/>
                <p:nvPr/>
              </p:nvSpPr>
              <p:spPr>
                <a:xfrm>
                  <a:off x="100874" y="3941086"/>
                  <a:ext cx="630813" cy="497107"/>
                </a:xfrm>
                <a:prstGeom prst="rect">
                  <a:avLst/>
                </a:prstGeom>
                <a:noFill/>
              </p:spPr>
              <p:txBody>
                <a:bodyPr wrap="square" rtlCol="0">
                  <a:spAutoFit/>
                </a:bodyPr>
                <a:lstStyle/>
                <a:p>
                  <a14:m>
                    <m:oMath xmlns:m="http://schemas.openxmlformats.org/officeDocument/2006/math">
                      <m:r>
                        <a:rPr lang="en-US" altLang="zh-CN" sz="2400" b="1" i="1">
                          <a:latin typeface="Cambria Math" panose="02040503050406030204" pitchFamily="18" charset="0"/>
                        </a:rPr>
                        <m:t>−</m:t>
                      </m:r>
                    </m:oMath>
                  </a14:m>
                  <a:r>
                    <a:rPr lang="en-US" sz="2400" b="1" dirty="0"/>
                    <a:t>2</a:t>
                  </a:r>
                </a:p>
              </p:txBody>
            </p:sp>
          </mc:Choice>
          <mc:Fallback xmlns="">
            <p:sp>
              <p:nvSpPr>
                <p:cNvPr id="72" name="文本框 71">
                  <a:extLst>
                    <a:ext uri="{FF2B5EF4-FFF2-40B4-BE49-F238E27FC236}">
                      <a16:creationId xmlns:a16="http://schemas.microsoft.com/office/drawing/2014/main" id="{68B6F96E-CF41-4C7C-ADAF-9B8A15C5640C}"/>
                    </a:ext>
                  </a:extLst>
                </p:cNvPr>
                <p:cNvSpPr txBox="1">
                  <a:spLocks noRot="1" noChangeAspect="1" noMove="1" noResize="1" noEditPoints="1" noAdjustHandles="1" noChangeArrowheads="1" noChangeShapeType="1" noTextEdit="1"/>
                </p:cNvSpPr>
                <p:nvPr/>
              </p:nvSpPr>
              <p:spPr>
                <a:xfrm>
                  <a:off x="100874" y="3941086"/>
                  <a:ext cx="630813" cy="497107"/>
                </a:xfrm>
                <a:prstGeom prst="rect">
                  <a:avLst/>
                </a:prstGeom>
                <a:blipFill>
                  <a:blip r:embed="rId17"/>
                  <a:stretch>
                    <a:fillRect t="-10526" r="-11458" b="-28947"/>
                  </a:stretch>
                </a:blipFill>
              </p:spPr>
              <p:txBody>
                <a:bodyPr/>
                <a:lstStyle/>
                <a:p>
                  <a:r>
                    <a:rPr lang="en-US">
                      <a:noFill/>
                    </a:rPr>
                    <a:t> </a:t>
                  </a:r>
                </a:p>
              </p:txBody>
            </p:sp>
          </mc:Fallback>
        </mc:AlternateContent>
      </p:grpSp>
      <p:grpSp>
        <p:nvGrpSpPr>
          <p:cNvPr id="90" name="组合 89">
            <a:extLst>
              <a:ext uri="{FF2B5EF4-FFF2-40B4-BE49-F238E27FC236}">
                <a16:creationId xmlns:a16="http://schemas.microsoft.com/office/drawing/2014/main" id="{01F04C50-C911-4DD9-A6B8-B9C766728B01}"/>
              </a:ext>
            </a:extLst>
          </p:cNvPr>
          <p:cNvGrpSpPr/>
          <p:nvPr/>
        </p:nvGrpSpPr>
        <p:grpSpPr>
          <a:xfrm>
            <a:off x="6219957" y="1723231"/>
            <a:ext cx="5262838" cy="2807468"/>
            <a:chOff x="-38998" y="3654499"/>
            <a:chExt cx="5666866" cy="3022997"/>
          </a:xfrm>
        </p:grpSpPr>
        <p:grpSp>
          <p:nvGrpSpPr>
            <p:cNvPr id="91" name="组合 90">
              <a:extLst>
                <a:ext uri="{FF2B5EF4-FFF2-40B4-BE49-F238E27FC236}">
                  <a16:creationId xmlns:a16="http://schemas.microsoft.com/office/drawing/2014/main" id="{74D1BE85-DF8C-4F64-9467-CD6AED6645EA}"/>
                </a:ext>
              </a:extLst>
            </p:cNvPr>
            <p:cNvGrpSpPr/>
            <p:nvPr/>
          </p:nvGrpSpPr>
          <p:grpSpPr>
            <a:xfrm>
              <a:off x="803421" y="3654499"/>
              <a:ext cx="4824447" cy="3022997"/>
              <a:chOff x="803421" y="3654499"/>
              <a:chExt cx="4824447" cy="3022997"/>
            </a:xfrm>
          </p:grpSpPr>
          <mc:AlternateContent xmlns:mc="http://schemas.openxmlformats.org/markup-compatibility/2006" xmlns:a14="http://schemas.microsoft.com/office/drawing/2010/main">
            <mc:Choice Requires="a14">
              <p:sp>
                <p:nvSpPr>
                  <p:cNvPr id="94" name="文本框 93">
                    <a:extLst>
                      <a:ext uri="{FF2B5EF4-FFF2-40B4-BE49-F238E27FC236}">
                        <a16:creationId xmlns:a16="http://schemas.microsoft.com/office/drawing/2014/main" id="{03AAEB04-2C82-4539-BF27-5165E2FEA6E1}"/>
                      </a:ext>
                    </a:extLst>
                  </p:cNvPr>
                  <p:cNvSpPr txBox="1"/>
                  <p:nvPr/>
                </p:nvSpPr>
                <p:spPr>
                  <a:xfrm>
                    <a:off x="803421" y="3654499"/>
                    <a:ext cx="5334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𝒙</m:t>
                              </m:r>
                            </m:e>
                            <m:sub>
                              <m:r>
                                <a:rPr lang="en-US" altLang="zh-CN" sz="2400" b="1" i="1" smtClean="0">
                                  <a:latin typeface="Cambria Math" panose="02040503050406030204" pitchFamily="18" charset="0"/>
                                </a:rPr>
                                <m:t>𝟎</m:t>
                              </m:r>
                            </m:sub>
                          </m:sSub>
                        </m:oMath>
                      </m:oMathPara>
                    </a14:m>
                    <a:endParaRPr lang="en-US" sz="2400" b="1" dirty="0"/>
                  </a:p>
                </p:txBody>
              </p:sp>
            </mc:Choice>
            <mc:Fallback xmlns="">
              <p:sp>
                <p:nvSpPr>
                  <p:cNvPr id="94" name="文本框 93">
                    <a:extLst>
                      <a:ext uri="{FF2B5EF4-FFF2-40B4-BE49-F238E27FC236}">
                        <a16:creationId xmlns:a16="http://schemas.microsoft.com/office/drawing/2014/main" id="{03AAEB04-2C82-4539-BF27-5165E2FEA6E1}"/>
                      </a:ext>
                    </a:extLst>
                  </p:cNvPr>
                  <p:cNvSpPr txBox="1">
                    <a:spLocks noRot="1" noChangeAspect="1" noMove="1" noResize="1" noEditPoints="1" noAdjustHandles="1" noChangeArrowheads="1" noChangeShapeType="1" noTextEdit="1"/>
                  </p:cNvSpPr>
                  <p:nvPr/>
                </p:nvSpPr>
                <p:spPr>
                  <a:xfrm>
                    <a:off x="803421" y="3654499"/>
                    <a:ext cx="533400" cy="461665"/>
                  </a:xfrm>
                  <a:prstGeom prst="rect">
                    <a:avLst/>
                  </a:prstGeom>
                  <a:blipFill>
                    <a:blip r:embed="rId18"/>
                    <a:stretch>
                      <a:fillRect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5" name="文本框 94">
                    <a:extLst>
                      <a:ext uri="{FF2B5EF4-FFF2-40B4-BE49-F238E27FC236}">
                        <a16:creationId xmlns:a16="http://schemas.microsoft.com/office/drawing/2014/main" id="{F18F9FFC-6580-4CC6-9B2B-AEEB1A1B15BA}"/>
                      </a:ext>
                    </a:extLst>
                  </p:cNvPr>
                  <p:cNvSpPr txBox="1"/>
                  <p:nvPr/>
                </p:nvSpPr>
                <p:spPr>
                  <a:xfrm>
                    <a:off x="2870346" y="3654500"/>
                    <a:ext cx="5334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𝒙</m:t>
                              </m:r>
                            </m:e>
                            <m:sub>
                              <m:r>
                                <a:rPr lang="en-US" altLang="zh-CN" sz="2400" b="1" i="1" smtClean="0">
                                  <a:latin typeface="Cambria Math" panose="02040503050406030204" pitchFamily="18" charset="0"/>
                                </a:rPr>
                                <m:t>𝟏</m:t>
                              </m:r>
                            </m:sub>
                          </m:sSub>
                        </m:oMath>
                      </m:oMathPara>
                    </a14:m>
                    <a:endParaRPr lang="en-US" sz="2400" b="1" dirty="0"/>
                  </a:p>
                </p:txBody>
              </p:sp>
            </mc:Choice>
            <mc:Fallback xmlns="">
              <p:sp>
                <p:nvSpPr>
                  <p:cNvPr id="95" name="文本框 94">
                    <a:extLst>
                      <a:ext uri="{FF2B5EF4-FFF2-40B4-BE49-F238E27FC236}">
                        <a16:creationId xmlns:a16="http://schemas.microsoft.com/office/drawing/2014/main" id="{F18F9FFC-6580-4CC6-9B2B-AEEB1A1B15BA}"/>
                      </a:ext>
                    </a:extLst>
                  </p:cNvPr>
                  <p:cNvSpPr txBox="1">
                    <a:spLocks noRot="1" noChangeAspect="1" noMove="1" noResize="1" noEditPoints="1" noAdjustHandles="1" noChangeArrowheads="1" noChangeShapeType="1" noTextEdit="1"/>
                  </p:cNvSpPr>
                  <p:nvPr/>
                </p:nvSpPr>
                <p:spPr>
                  <a:xfrm>
                    <a:off x="2870346" y="3654500"/>
                    <a:ext cx="533400" cy="461665"/>
                  </a:xfrm>
                  <a:prstGeom prst="rect">
                    <a:avLst/>
                  </a:prstGeom>
                  <a:blipFill>
                    <a:blip r:embed="rId19"/>
                    <a:stretch>
                      <a:fillRect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6" name="文本框 95">
                    <a:extLst>
                      <a:ext uri="{FF2B5EF4-FFF2-40B4-BE49-F238E27FC236}">
                        <a16:creationId xmlns:a16="http://schemas.microsoft.com/office/drawing/2014/main" id="{1E68F766-92E6-4513-8A84-5C8A9CFA7719}"/>
                      </a:ext>
                    </a:extLst>
                  </p:cNvPr>
                  <p:cNvSpPr txBox="1"/>
                  <p:nvPr/>
                </p:nvSpPr>
                <p:spPr>
                  <a:xfrm>
                    <a:off x="4937271" y="3654500"/>
                    <a:ext cx="5334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𝒙</m:t>
                              </m:r>
                            </m:e>
                            <m:sub>
                              <m:r>
                                <a:rPr lang="en-US" altLang="zh-CN" sz="2400" b="1" i="1" smtClean="0">
                                  <a:latin typeface="Cambria Math" panose="02040503050406030204" pitchFamily="18" charset="0"/>
                                </a:rPr>
                                <m:t>𝟐</m:t>
                              </m:r>
                            </m:sub>
                          </m:sSub>
                        </m:oMath>
                      </m:oMathPara>
                    </a14:m>
                    <a:endParaRPr lang="en-US" sz="2400" b="1" dirty="0"/>
                  </a:p>
                </p:txBody>
              </p:sp>
            </mc:Choice>
            <mc:Fallback xmlns="">
              <p:sp>
                <p:nvSpPr>
                  <p:cNvPr id="96" name="文本框 95">
                    <a:extLst>
                      <a:ext uri="{FF2B5EF4-FFF2-40B4-BE49-F238E27FC236}">
                        <a16:creationId xmlns:a16="http://schemas.microsoft.com/office/drawing/2014/main" id="{1E68F766-92E6-4513-8A84-5C8A9CFA7719}"/>
                      </a:ext>
                    </a:extLst>
                  </p:cNvPr>
                  <p:cNvSpPr txBox="1">
                    <a:spLocks noRot="1" noChangeAspect="1" noMove="1" noResize="1" noEditPoints="1" noAdjustHandles="1" noChangeArrowheads="1" noChangeShapeType="1" noTextEdit="1"/>
                  </p:cNvSpPr>
                  <p:nvPr/>
                </p:nvSpPr>
                <p:spPr>
                  <a:xfrm>
                    <a:off x="4937271" y="3654500"/>
                    <a:ext cx="533400" cy="461665"/>
                  </a:xfrm>
                  <a:prstGeom prst="rect">
                    <a:avLst/>
                  </a:prstGeom>
                  <a:blipFill>
                    <a:blip r:embed="rId20"/>
                    <a:stretch>
                      <a:fillRect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7" name="文本框 96">
                    <a:extLst>
                      <a:ext uri="{FF2B5EF4-FFF2-40B4-BE49-F238E27FC236}">
                        <a16:creationId xmlns:a16="http://schemas.microsoft.com/office/drawing/2014/main" id="{25B31A5C-608A-414E-A005-2DFB6B11108E}"/>
                      </a:ext>
                    </a:extLst>
                  </p:cNvPr>
                  <p:cNvSpPr txBox="1"/>
                  <p:nvPr/>
                </p:nvSpPr>
                <p:spPr>
                  <a:xfrm>
                    <a:off x="2738863" y="6215831"/>
                    <a:ext cx="5334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𝒍</m:t>
                              </m:r>
                            </m:e>
                            <m:sub>
                              <m:r>
                                <a:rPr lang="en-US" altLang="zh-CN" sz="2400" b="1" i="1" smtClean="0">
                                  <a:latin typeface="Cambria Math" panose="02040503050406030204" pitchFamily="18" charset="0"/>
                                </a:rPr>
                                <m:t>𝟎</m:t>
                              </m:r>
                            </m:sub>
                          </m:sSub>
                        </m:oMath>
                      </m:oMathPara>
                    </a14:m>
                    <a:endParaRPr lang="en-US" sz="2400" b="1" dirty="0"/>
                  </a:p>
                </p:txBody>
              </p:sp>
            </mc:Choice>
            <mc:Fallback xmlns="">
              <p:sp>
                <p:nvSpPr>
                  <p:cNvPr id="97" name="文本框 96">
                    <a:extLst>
                      <a:ext uri="{FF2B5EF4-FFF2-40B4-BE49-F238E27FC236}">
                        <a16:creationId xmlns:a16="http://schemas.microsoft.com/office/drawing/2014/main" id="{25B31A5C-608A-414E-A005-2DFB6B11108E}"/>
                      </a:ext>
                    </a:extLst>
                  </p:cNvPr>
                  <p:cNvSpPr txBox="1">
                    <a:spLocks noRot="1" noChangeAspect="1" noMove="1" noResize="1" noEditPoints="1" noAdjustHandles="1" noChangeArrowheads="1" noChangeShapeType="1" noTextEdit="1"/>
                  </p:cNvSpPr>
                  <p:nvPr/>
                </p:nvSpPr>
                <p:spPr>
                  <a:xfrm>
                    <a:off x="2738863" y="6215831"/>
                    <a:ext cx="533400" cy="461665"/>
                  </a:xfrm>
                  <a:prstGeom prst="rect">
                    <a:avLst/>
                  </a:prstGeom>
                  <a:blipFill>
                    <a:blip r:embed="rId21"/>
                    <a:stretch>
                      <a:fillRect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8" name="文本框 97">
                    <a:extLst>
                      <a:ext uri="{FF2B5EF4-FFF2-40B4-BE49-F238E27FC236}">
                        <a16:creationId xmlns:a16="http://schemas.microsoft.com/office/drawing/2014/main" id="{37889C1F-660F-4DC1-8189-058E4C83A437}"/>
                      </a:ext>
                    </a:extLst>
                  </p:cNvPr>
                  <p:cNvSpPr txBox="1"/>
                  <p:nvPr/>
                </p:nvSpPr>
                <p:spPr>
                  <a:xfrm>
                    <a:off x="1826312" y="3931220"/>
                    <a:ext cx="533400" cy="49710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2400" b="1" i="1" smtClean="0">
                              <a:latin typeface="Cambria Math" panose="02040503050406030204" pitchFamily="18" charset="0"/>
                            </a:rPr>
                            <m:t>𝟏𝟎</m:t>
                          </m:r>
                        </m:oMath>
                      </m:oMathPara>
                    </a14:m>
                    <a:endParaRPr lang="en-US" sz="2400" b="1" dirty="0"/>
                  </a:p>
                </p:txBody>
              </p:sp>
            </mc:Choice>
            <mc:Fallback xmlns="">
              <p:sp>
                <p:nvSpPr>
                  <p:cNvPr id="98" name="文本框 97">
                    <a:extLst>
                      <a:ext uri="{FF2B5EF4-FFF2-40B4-BE49-F238E27FC236}">
                        <a16:creationId xmlns:a16="http://schemas.microsoft.com/office/drawing/2014/main" id="{37889C1F-660F-4DC1-8189-058E4C83A437}"/>
                      </a:ext>
                    </a:extLst>
                  </p:cNvPr>
                  <p:cNvSpPr txBox="1">
                    <a:spLocks noRot="1" noChangeAspect="1" noMove="1" noResize="1" noEditPoints="1" noAdjustHandles="1" noChangeArrowheads="1" noChangeShapeType="1" noTextEdit="1"/>
                  </p:cNvSpPr>
                  <p:nvPr/>
                </p:nvSpPr>
                <p:spPr>
                  <a:xfrm>
                    <a:off x="1826312" y="3931220"/>
                    <a:ext cx="533400" cy="497107"/>
                  </a:xfrm>
                  <a:prstGeom prst="rect">
                    <a:avLst/>
                  </a:prstGeom>
                  <a:blipFill>
                    <a:blip r:embed="rId22"/>
                    <a:stretch>
                      <a:fillRect l="-3704" r="-1358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9" name="文本框 98">
                    <a:extLst>
                      <a:ext uri="{FF2B5EF4-FFF2-40B4-BE49-F238E27FC236}">
                        <a16:creationId xmlns:a16="http://schemas.microsoft.com/office/drawing/2014/main" id="{230CDD69-8691-46E6-ADF5-CBD74EF57797}"/>
                      </a:ext>
                    </a:extLst>
                  </p:cNvPr>
                  <p:cNvSpPr txBox="1"/>
                  <p:nvPr/>
                </p:nvSpPr>
                <p:spPr>
                  <a:xfrm>
                    <a:off x="3903807" y="3931219"/>
                    <a:ext cx="671234" cy="497107"/>
                  </a:xfrm>
                  <a:prstGeom prst="rect">
                    <a:avLst/>
                  </a:prstGeom>
                  <a:noFill/>
                </p:spPr>
                <p:txBody>
                  <a:bodyPr wrap="square" rtlCol="0">
                    <a:spAutoFit/>
                  </a:bodyPr>
                  <a:lstStyle/>
                  <a:p>
                    <a14:m>
                      <m:oMath xmlns:m="http://schemas.openxmlformats.org/officeDocument/2006/math">
                        <m:r>
                          <a:rPr lang="en-US" altLang="zh-CN" sz="2400" b="1" i="1">
                            <a:latin typeface="Cambria Math" panose="02040503050406030204" pitchFamily="18" charset="0"/>
                          </a:rPr>
                          <m:t>−</m:t>
                        </m:r>
                      </m:oMath>
                    </a14:m>
                    <a:r>
                      <a:rPr lang="en-US" sz="2400" b="1" dirty="0"/>
                      <a:t>3</a:t>
                    </a:r>
                  </a:p>
                </p:txBody>
              </p:sp>
            </mc:Choice>
            <mc:Fallback xmlns="">
              <p:sp>
                <p:nvSpPr>
                  <p:cNvPr id="99" name="文本框 98">
                    <a:extLst>
                      <a:ext uri="{FF2B5EF4-FFF2-40B4-BE49-F238E27FC236}">
                        <a16:creationId xmlns:a16="http://schemas.microsoft.com/office/drawing/2014/main" id="{230CDD69-8691-46E6-ADF5-CBD74EF57797}"/>
                      </a:ext>
                    </a:extLst>
                  </p:cNvPr>
                  <p:cNvSpPr txBox="1">
                    <a:spLocks noRot="1" noChangeAspect="1" noMove="1" noResize="1" noEditPoints="1" noAdjustHandles="1" noChangeArrowheads="1" noChangeShapeType="1" noTextEdit="1"/>
                  </p:cNvSpPr>
                  <p:nvPr/>
                </p:nvSpPr>
                <p:spPr>
                  <a:xfrm>
                    <a:off x="3903807" y="3931219"/>
                    <a:ext cx="671234" cy="497107"/>
                  </a:xfrm>
                  <a:prstGeom prst="rect">
                    <a:avLst/>
                  </a:prstGeom>
                  <a:blipFill>
                    <a:blip r:embed="rId23"/>
                    <a:stretch>
                      <a:fillRect t="-10526" r="-5882" b="-28947"/>
                    </a:stretch>
                  </a:blipFill>
                </p:spPr>
                <p:txBody>
                  <a:bodyPr/>
                  <a:lstStyle/>
                  <a:p>
                    <a:r>
                      <a:rPr lang="en-US">
                        <a:noFill/>
                      </a:rPr>
                      <a:t> </a:t>
                    </a:r>
                  </a:p>
                </p:txBody>
              </p:sp>
            </mc:Fallback>
          </mc:AlternateContent>
          <p:sp>
            <p:nvSpPr>
              <p:cNvPr id="100" name="文本框 99">
                <a:extLst>
                  <a:ext uri="{FF2B5EF4-FFF2-40B4-BE49-F238E27FC236}">
                    <a16:creationId xmlns:a16="http://schemas.microsoft.com/office/drawing/2014/main" id="{EF869D78-AAF1-4ED1-ABE9-DFBAA1BD2CFE}"/>
                  </a:ext>
                </a:extLst>
              </p:cNvPr>
              <p:cNvSpPr txBox="1"/>
              <p:nvPr/>
            </p:nvSpPr>
            <p:spPr>
              <a:xfrm>
                <a:off x="1022379" y="5218880"/>
                <a:ext cx="709678" cy="497107"/>
              </a:xfrm>
              <a:prstGeom prst="rect">
                <a:avLst/>
              </a:prstGeom>
              <a:noFill/>
            </p:spPr>
            <p:txBody>
              <a:bodyPr wrap="square" rtlCol="0">
                <a:spAutoFit/>
              </a:bodyPr>
              <a:lstStyle/>
              <a:p>
                <a:r>
                  <a:rPr lang="en-US" sz="2400" b="1" dirty="0"/>
                  <a:t>15</a:t>
                </a:r>
              </a:p>
            </p:txBody>
          </p:sp>
          <p:sp>
            <p:nvSpPr>
              <p:cNvPr id="101" name="文本框 100">
                <a:extLst>
                  <a:ext uri="{FF2B5EF4-FFF2-40B4-BE49-F238E27FC236}">
                    <a16:creationId xmlns:a16="http://schemas.microsoft.com/office/drawing/2014/main" id="{2700713A-A749-4F3F-B466-FEAF660AC905}"/>
                  </a:ext>
                </a:extLst>
              </p:cNvPr>
              <p:cNvSpPr txBox="1"/>
              <p:nvPr/>
            </p:nvSpPr>
            <p:spPr>
              <a:xfrm>
                <a:off x="2650632" y="5253073"/>
                <a:ext cx="533400" cy="497107"/>
              </a:xfrm>
              <a:prstGeom prst="rect">
                <a:avLst/>
              </a:prstGeom>
              <a:noFill/>
            </p:spPr>
            <p:txBody>
              <a:bodyPr wrap="square" rtlCol="0">
                <a:spAutoFit/>
              </a:bodyPr>
              <a:lstStyle/>
              <a:p>
                <a:r>
                  <a:rPr lang="en-US" sz="2400" b="1" dirty="0"/>
                  <a:t>5</a:t>
                </a:r>
              </a:p>
            </p:txBody>
          </p:sp>
          <p:sp>
            <p:nvSpPr>
              <p:cNvPr id="102" name="椭圆 101">
                <a:extLst>
                  <a:ext uri="{FF2B5EF4-FFF2-40B4-BE49-F238E27FC236}">
                    <a16:creationId xmlns:a16="http://schemas.microsoft.com/office/drawing/2014/main" id="{2CDD7ED1-7B5D-48D5-BC6E-DD9000859326}"/>
                  </a:ext>
                </a:extLst>
              </p:cNvPr>
              <p:cNvSpPr/>
              <p:nvPr/>
            </p:nvSpPr>
            <p:spPr>
              <a:xfrm>
                <a:off x="893656" y="4258053"/>
                <a:ext cx="461665" cy="461665"/>
              </a:xfrm>
              <a:prstGeom prst="ellipse">
                <a:avLst/>
              </a:prstGeom>
              <a:solidFill>
                <a:srgbClr val="FF0000"/>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椭圆 102">
                <a:extLst>
                  <a:ext uri="{FF2B5EF4-FFF2-40B4-BE49-F238E27FC236}">
                    <a16:creationId xmlns:a16="http://schemas.microsoft.com/office/drawing/2014/main" id="{D54D2C1A-1D13-4C1D-A5A3-197AC91781FD}"/>
                  </a:ext>
                </a:extLst>
              </p:cNvPr>
              <p:cNvSpPr/>
              <p:nvPr/>
            </p:nvSpPr>
            <p:spPr>
              <a:xfrm>
                <a:off x="2870346" y="4258053"/>
                <a:ext cx="461665" cy="461665"/>
              </a:xfrm>
              <a:prstGeom prst="ellipse">
                <a:avLst/>
              </a:prstGeom>
              <a:solidFill>
                <a:srgbClr val="FF0000"/>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椭圆 103">
                <a:extLst>
                  <a:ext uri="{FF2B5EF4-FFF2-40B4-BE49-F238E27FC236}">
                    <a16:creationId xmlns:a16="http://schemas.microsoft.com/office/drawing/2014/main" id="{DFA03A92-1837-4EB2-A98D-04172676CCCF}"/>
                  </a:ext>
                </a:extLst>
              </p:cNvPr>
              <p:cNvSpPr/>
              <p:nvPr/>
            </p:nvSpPr>
            <p:spPr>
              <a:xfrm>
                <a:off x="5166203" y="4258053"/>
                <a:ext cx="461665" cy="461665"/>
              </a:xfrm>
              <a:prstGeom prst="ellipse">
                <a:avLst/>
              </a:prstGeom>
              <a:solidFill>
                <a:srgbClr val="FF0000"/>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椭圆 104">
                <a:extLst>
                  <a:ext uri="{FF2B5EF4-FFF2-40B4-BE49-F238E27FC236}">
                    <a16:creationId xmlns:a16="http://schemas.microsoft.com/office/drawing/2014/main" id="{68A2FD4F-7D74-4AAA-9872-6F37DAB3D23F}"/>
                  </a:ext>
                </a:extLst>
              </p:cNvPr>
              <p:cNvSpPr/>
              <p:nvPr/>
            </p:nvSpPr>
            <p:spPr>
              <a:xfrm>
                <a:off x="2707122" y="5732458"/>
                <a:ext cx="461665" cy="461665"/>
              </a:xfrm>
              <a:prstGeom prst="ellipse">
                <a:avLst/>
              </a:prstGeom>
              <a:solidFill>
                <a:srgbClr val="00B050"/>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6" name="直接箭头连接符 105">
                <a:extLst>
                  <a:ext uri="{FF2B5EF4-FFF2-40B4-BE49-F238E27FC236}">
                    <a16:creationId xmlns:a16="http://schemas.microsoft.com/office/drawing/2014/main" id="{E13341A8-34E9-4157-93AF-E6F9B3F6425F}"/>
                  </a:ext>
                </a:extLst>
              </p:cNvPr>
              <p:cNvCxnSpPr>
                <a:cxnSpLocks/>
                <a:stCxn id="102" idx="6"/>
                <a:endCxn id="103" idx="2"/>
              </p:cNvCxnSpPr>
              <p:nvPr/>
            </p:nvCxnSpPr>
            <p:spPr>
              <a:xfrm>
                <a:off x="1355321" y="4488886"/>
                <a:ext cx="1515025" cy="0"/>
              </a:xfrm>
              <a:prstGeom prst="straightConnector1">
                <a:avLst/>
              </a:prstGeom>
              <a:ln>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107" name="直接箭头连接符 106">
                <a:extLst>
                  <a:ext uri="{FF2B5EF4-FFF2-40B4-BE49-F238E27FC236}">
                    <a16:creationId xmlns:a16="http://schemas.microsoft.com/office/drawing/2014/main" id="{27ED9E3F-C708-4869-9FEB-1A632DDFEAFB}"/>
                  </a:ext>
                </a:extLst>
              </p:cNvPr>
              <p:cNvCxnSpPr>
                <a:cxnSpLocks/>
                <a:stCxn id="103" idx="6"/>
                <a:endCxn id="104" idx="2"/>
              </p:cNvCxnSpPr>
              <p:nvPr/>
            </p:nvCxnSpPr>
            <p:spPr>
              <a:xfrm>
                <a:off x="3332011" y="4488886"/>
                <a:ext cx="1834192" cy="0"/>
              </a:xfrm>
              <a:prstGeom prst="straightConnector1">
                <a:avLst/>
              </a:prstGeom>
              <a:ln>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108" name="直接箭头连接符 107">
                <a:extLst>
                  <a:ext uri="{FF2B5EF4-FFF2-40B4-BE49-F238E27FC236}">
                    <a16:creationId xmlns:a16="http://schemas.microsoft.com/office/drawing/2014/main" id="{082C747D-F021-46A6-AC56-6F06006A4AF0}"/>
                  </a:ext>
                </a:extLst>
              </p:cNvPr>
              <p:cNvCxnSpPr>
                <a:cxnSpLocks/>
                <a:stCxn id="102" idx="5"/>
                <a:endCxn id="105" idx="1"/>
              </p:cNvCxnSpPr>
              <p:nvPr/>
            </p:nvCxnSpPr>
            <p:spPr>
              <a:xfrm>
                <a:off x="1287712" y="4652109"/>
                <a:ext cx="1487019" cy="1147958"/>
              </a:xfrm>
              <a:prstGeom prst="straightConnector1">
                <a:avLst/>
              </a:prstGeom>
              <a:ln>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109" name="直接箭头连接符 108">
                <a:extLst>
                  <a:ext uri="{FF2B5EF4-FFF2-40B4-BE49-F238E27FC236}">
                    <a16:creationId xmlns:a16="http://schemas.microsoft.com/office/drawing/2014/main" id="{DAE3FB7C-CF3D-4E3D-A1EB-FEC6076B1BE1}"/>
                  </a:ext>
                </a:extLst>
              </p:cNvPr>
              <p:cNvCxnSpPr>
                <a:cxnSpLocks/>
                <a:stCxn id="103" idx="4"/>
                <a:endCxn id="105" idx="7"/>
              </p:cNvCxnSpPr>
              <p:nvPr/>
            </p:nvCxnSpPr>
            <p:spPr>
              <a:xfrm flipH="1">
                <a:off x="3101178" y="4719718"/>
                <a:ext cx="1" cy="1080349"/>
              </a:xfrm>
              <a:prstGeom prst="straightConnector1">
                <a:avLst/>
              </a:prstGeom>
              <a:ln>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110" name="直接箭头连接符 109">
                <a:extLst>
                  <a:ext uri="{FF2B5EF4-FFF2-40B4-BE49-F238E27FC236}">
                    <a16:creationId xmlns:a16="http://schemas.microsoft.com/office/drawing/2014/main" id="{E675E6B5-6B6E-4F45-AC98-65AEA11C015F}"/>
                  </a:ext>
                </a:extLst>
              </p:cNvPr>
              <p:cNvCxnSpPr>
                <a:cxnSpLocks/>
                <a:stCxn id="104" idx="3"/>
                <a:endCxn id="105" idx="6"/>
              </p:cNvCxnSpPr>
              <p:nvPr/>
            </p:nvCxnSpPr>
            <p:spPr>
              <a:xfrm flipH="1">
                <a:off x="3168787" y="4652109"/>
                <a:ext cx="2065025" cy="1311182"/>
              </a:xfrm>
              <a:prstGeom prst="straightConnector1">
                <a:avLst/>
              </a:prstGeom>
              <a:ln>
                <a:solidFill>
                  <a:schemeClr val="tx1"/>
                </a:solidFill>
                <a:tailEnd type="stealth"/>
              </a:ln>
            </p:spPr>
            <p:style>
              <a:lnRef idx="1">
                <a:schemeClr val="accent1"/>
              </a:lnRef>
              <a:fillRef idx="0">
                <a:schemeClr val="accent1"/>
              </a:fillRef>
              <a:effectRef idx="0">
                <a:schemeClr val="accent1"/>
              </a:effectRef>
              <a:fontRef idx="minor">
                <a:schemeClr val="tx1"/>
              </a:fontRef>
            </p:style>
          </p:cxnSp>
        </p:grpSp>
        <p:cxnSp>
          <p:nvCxnSpPr>
            <p:cNvPr id="92" name="直接连接符 91">
              <a:extLst>
                <a:ext uri="{FF2B5EF4-FFF2-40B4-BE49-F238E27FC236}">
                  <a16:creationId xmlns:a16="http://schemas.microsoft.com/office/drawing/2014/main" id="{2295B534-2992-43C4-A659-D202A9099A04}"/>
                </a:ext>
              </a:extLst>
            </p:cNvPr>
            <p:cNvCxnSpPr>
              <a:endCxn id="102" idx="2"/>
            </p:cNvCxnSpPr>
            <p:nvPr/>
          </p:nvCxnSpPr>
          <p:spPr>
            <a:xfrm>
              <a:off x="442913" y="4488886"/>
              <a:ext cx="45074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3" name="文本框 92">
                  <a:extLst>
                    <a:ext uri="{FF2B5EF4-FFF2-40B4-BE49-F238E27FC236}">
                      <a16:creationId xmlns:a16="http://schemas.microsoft.com/office/drawing/2014/main" id="{9B316F2A-0390-4142-BDF0-1DEBFF50F17A}"/>
                    </a:ext>
                  </a:extLst>
                </p:cNvPr>
                <p:cNvSpPr txBox="1"/>
                <p:nvPr/>
              </p:nvSpPr>
              <p:spPr>
                <a:xfrm>
                  <a:off x="-38998" y="3941086"/>
                  <a:ext cx="673272" cy="497107"/>
                </a:xfrm>
                <a:prstGeom prst="rect">
                  <a:avLst/>
                </a:prstGeom>
                <a:noFill/>
              </p:spPr>
              <p:txBody>
                <a:bodyPr wrap="square" rtlCol="0">
                  <a:spAutoFit/>
                </a:bodyPr>
                <a:lstStyle/>
                <a:p>
                  <a14:m>
                    <m:oMath xmlns:m="http://schemas.openxmlformats.org/officeDocument/2006/math">
                      <m:r>
                        <a:rPr lang="en-US" altLang="zh-CN" sz="2400" b="1" i="1">
                          <a:latin typeface="Cambria Math" panose="02040503050406030204" pitchFamily="18" charset="0"/>
                        </a:rPr>
                        <m:t>−</m:t>
                      </m:r>
                    </m:oMath>
                  </a14:m>
                  <a:r>
                    <a:rPr lang="en-US" sz="2400" b="1" dirty="0"/>
                    <a:t>2</a:t>
                  </a:r>
                </a:p>
              </p:txBody>
            </p:sp>
          </mc:Choice>
          <mc:Fallback xmlns="">
            <p:sp>
              <p:nvSpPr>
                <p:cNvPr id="93" name="文本框 92">
                  <a:extLst>
                    <a:ext uri="{FF2B5EF4-FFF2-40B4-BE49-F238E27FC236}">
                      <a16:creationId xmlns:a16="http://schemas.microsoft.com/office/drawing/2014/main" id="{9B316F2A-0390-4142-BDF0-1DEBFF50F17A}"/>
                    </a:ext>
                  </a:extLst>
                </p:cNvPr>
                <p:cNvSpPr txBox="1">
                  <a:spLocks noRot="1" noChangeAspect="1" noMove="1" noResize="1" noEditPoints="1" noAdjustHandles="1" noChangeArrowheads="1" noChangeShapeType="1" noTextEdit="1"/>
                </p:cNvSpPr>
                <p:nvPr/>
              </p:nvSpPr>
              <p:spPr>
                <a:xfrm>
                  <a:off x="-38998" y="3941086"/>
                  <a:ext cx="673272" cy="497107"/>
                </a:xfrm>
                <a:prstGeom prst="rect">
                  <a:avLst/>
                </a:prstGeom>
                <a:blipFill>
                  <a:blip r:embed="rId24"/>
                  <a:stretch>
                    <a:fillRect t="-10526" r="-4854" b="-28947"/>
                  </a:stretch>
                </a:blipFill>
              </p:spPr>
              <p:txBody>
                <a:bodyPr/>
                <a:lstStyle/>
                <a:p>
                  <a:r>
                    <a:rPr lang="en-US">
                      <a:noFill/>
                    </a:rPr>
                    <a:t> </a:t>
                  </a:r>
                </a:p>
              </p:txBody>
            </p:sp>
          </mc:Fallback>
        </mc:AlternateContent>
      </p:grpSp>
      <p:cxnSp>
        <p:nvCxnSpPr>
          <p:cNvPr id="111" name="直接箭头连接符 110">
            <a:extLst>
              <a:ext uri="{FF2B5EF4-FFF2-40B4-BE49-F238E27FC236}">
                <a16:creationId xmlns:a16="http://schemas.microsoft.com/office/drawing/2014/main" id="{86469332-92A1-4883-A9BB-99EF5117C6EC}"/>
              </a:ext>
            </a:extLst>
          </p:cNvPr>
          <p:cNvCxnSpPr>
            <a:cxnSpLocks/>
          </p:cNvCxnSpPr>
          <p:nvPr/>
        </p:nvCxnSpPr>
        <p:spPr>
          <a:xfrm>
            <a:off x="9417245" y="2409344"/>
            <a:ext cx="448111" cy="0"/>
          </a:xfrm>
          <a:prstGeom prst="straightConnector1">
            <a:avLst/>
          </a:prstGeom>
          <a:ln w="41275">
            <a:solidFill>
              <a:srgbClr val="FF0000"/>
            </a:solidFill>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2" name="文本框 111">
                <a:extLst>
                  <a:ext uri="{FF2B5EF4-FFF2-40B4-BE49-F238E27FC236}">
                    <a16:creationId xmlns:a16="http://schemas.microsoft.com/office/drawing/2014/main" id="{1123323F-52D4-4578-91FC-4F449477F6FA}"/>
                  </a:ext>
                </a:extLst>
              </p:cNvPr>
              <p:cNvSpPr txBox="1"/>
              <p:nvPr/>
            </p:nvSpPr>
            <p:spPr>
              <a:xfrm>
                <a:off x="4432826" y="696124"/>
                <a:ext cx="5056825" cy="5959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3200" b="1" i="1" smtClean="0">
                          <a:latin typeface="Cambria Math" panose="02040503050406030204" pitchFamily="18" charset="0"/>
                          <a:ea typeface="Cambria Math" panose="02040503050406030204" pitchFamily="18" charset="0"/>
                        </a:rPr>
                        <m:t>𝝁</m:t>
                      </m:r>
                      <m:r>
                        <a:rPr lang="en-US" sz="3200" b="1" i="1" smtClean="0">
                          <a:latin typeface="Cambria Math" panose="02040503050406030204" pitchFamily="18" charset="0"/>
                          <a:ea typeface="Cambria Math" panose="02040503050406030204" pitchFamily="18" charset="0"/>
                        </a:rPr>
                        <m:t>=</m:t>
                      </m:r>
                      <m:sSup>
                        <m:sSupPr>
                          <m:ctrlPr>
                            <a:rPr lang="en-US" sz="3200" b="1" i="1" smtClean="0">
                              <a:latin typeface="Cambria Math" panose="02040503050406030204" pitchFamily="18" charset="0"/>
                              <a:ea typeface="Cambria Math" panose="02040503050406030204" pitchFamily="18" charset="0"/>
                            </a:rPr>
                          </m:ctrlPr>
                        </m:sSupPr>
                        <m:e>
                          <m:r>
                            <a:rPr lang="en-US" sz="3200" b="1" i="1" smtClean="0">
                              <a:latin typeface="Cambria Math" panose="02040503050406030204" pitchFamily="18" charset="0"/>
                              <a:ea typeface="Cambria Math" panose="02040503050406030204" pitchFamily="18" charset="0"/>
                            </a:rPr>
                            <m:t>𝑨</m:t>
                          </m:r>
                        </m:e>
                        <m:sup>
                          <m:r>
                            <a:rPr lang="en-US" sz="3200" b="1" i="1" smtClean="0">
                              <a:latin typeface="Cambria Math" panose="02040503050406030204" pitchFamily="18" charset="0"/>
                              <a:ea typeface="Cambria Math" panose="02040503050406030204" pitchFamily="18" charset="0"/>
                            </a:rPr>
                            <m:t>−</m:t>
                          </m:r>
                          <m:r>
                            <a:rPr lang="en-US" sz="3200" b="1" i="1" smtClean="0">
                              <a:latin typeface="Cambria Math" panose="02040503050406030204" pitchFamily="18" charset="0"/>
                              <a:ea typeface="Cambria Math" panose="02040503050406030204" pitchFamily="18" charset="0"/>
                            </a:rPr>
                            <m:t>𝟏</m:t>
                          </m:r>
                        </m:sup>
                      </m:sSup>
                      <m:r>
                        <a:rPr lang="en-US" sz="3200" b="1" i="1" smtClean="0">
                          <a:latin typeface="Cambria Math" panose="02040503050406030204" pitchFamily="18" charset="0"/>
                          <a:ea typeface="Cambria Math" panose="02040503050406030204" pitchFamily="18" charset="0"/>
                        </a:rPr>
                        <m:t>∗</m:t>
                      </m:r>
                      <m:r>
                        <a:rPr lang="en-US" sz="3200" b="1" i="1" smtClean="0">
                          <a:latin typeface="Cambria Math" panose="02040503050406030204" pitchFamily="18" charset="0"/>
                          <a:ea typeface="Cambria Math" panose="02040503050406030204" pitchFamily="18" charset="0"/>
                        </a:rPr>
                        <m:t>𝒃</m:t>
                      </m:r>
                    </m:oMath>
                  </m:oMathPara>
                </a14:m>
                <a:endParaRPr lang="en-US" sz="3200" b="1" dirty="0"/>
              </a:p>
            </p:txBody>
          </p:sp>
        </mc:Choice>
        <mc:Fallback xmlns="">
          <p:sp>
            <p:nvSpPr>
              <p:cNvPr id="112" name="文本框 111">
                <a:extLst>
                  <a:ext uri="{FF2B5EF4-FFF2-40B4-BE49-F238E27FC236}">
                    <a16:creationId xmlns:a16="http://schemas.microsoft.com/office/drawing/2014/main" id="{1123323F-52D4-4578-91FC-4F449477F6FA}"/>
                  </a:ext>
                </a:extLst>
              </p:cNvPr>
              <p:cNvSpPr txBox="1">
                <a:spLocks noRot="1" noChangeAspect="1" noMove="1" noResize="1" noEditPoints="1" noAdjustHandles="1" noChangeArrowheads="1" noChangeShapeType="1" noTextEdit="1"/>
              </p:cNvSpPr>
              <p:nvPr/>
            </p:nvSpPr>
            <p:spPr>
              <a:xfrm>
                <a:off x="4432826" y="696124"/>
                <a:ext cx="5056825" cy="595932"/>
              </a:xfrm>
              <a:prstGeom prst="rect">
                <a:avLst/>
              </a:prstGeom>
              <a:blipFill>
                <a:blip r:embed="rId25"/>
                <a:stretch>
                  <a:fillRect/>
                </a:stretch>
              </a:blipFill>
            </p:spPr>
            <p:txBody>
              <a:bodyPr/>
              <a:lstStyle/>
              <a:p>
                <a:r>
                  <a:rPr lang="en-US">
                    <a:noFill/>
                  </a:rPr>
                  <a:t> </a:t>
                </a:r>
              </a:p>
            </p:txBody>
          </p:sp>
        </mc:Fallback>
      </mc:AlternateContent>
      <p:sp>
        <p:nvSpPr>
          <p:cNvPr id="3" name="文本框 2">
            <a:extLst>
              <a:ext uri="{FF2B5EF4-FFF2-40B4-BE49-F238E27FC236}">
                <a16:creationId xmlns:a16="http://schemas.microsoft.com/office/drawing/2014/main" id="{3413B4EC-9BAD-4753-AB41-9BB9BF065071}"/>
              </a:ext>
            </a:extLst>
          </p:cNvPr>
          <p:cNvSpPr txBox="1"/>
          <p:nvPr/>
        </p:nvSpPr>
        <p:spPr>
          <a:xfrm>
            <a:off x="6222421" y="6330433"/>
            <a:ext cx="6018435" cy="369332"/>
          </a:xfrm>
          <a:prstGeom prst="rect">
            <a:avLst/>
          </a:prstGeom>
          <a:noFill/>
        </p:spPr>
        <p:txBody>
          <a:bodyPr wrap="square" rtlCol="0">
            <a:spAutoFit/>
          </a:bodyPr>
          <a:lstStyle/>
          <a:p>
            <a:r>
              <a:rPr lang="en-US" b="1" i="1" dirty="0">
                <a:solidFill>
                  <a:srgbClr val="FF0000"/>
                </a:solidFill>
              </a:rPr>
              <a:t>     B		A	            A	                         C</a:t>
            </a:r>
          </a:p>
        </p:txBody>
      </p:sp>
    </p:spTree>
    <p:extLst>
      <p:ext uri="{BB962C8B-B14F-4D97-AF65-F5344CB8AC3E}">
        <p14:creationId xmlns:p14="http://schemas.microsoft.com/office/powerpoint/2010/main" val="3233307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fade">
                                      <p:cBhvr>
                                        <p:cTn id="7" dur="500"/>
                                        <p:tgtEl>
                                          <p:spTgt spid="4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4"/>
                                        </p:tgtEl>
                                        <p:attrNameLst>
                                          <p:attrName>style.visibility</p:attrName>
                                        </p:attrNameLst>
                                      </p:cBhvr>
                                      <p:to>
                                        <p:strVal val="visible"/>
                                      </p:to>
                                    </p:set>
                                    <p:animEffect transition="in" filter="fade">
                                      <p:cBhvr>
                                        <p:cTn id="12" dur="500"/>
                                        <p:tgtEl>
                                          <p:spTgt spid="6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6"/>
                                        </p:tgtEl>
                                        <p:attrNameLst>
                                          <p:attrName>style.visibility</p:attrName>
                                        </p:attrNameLst>
                                      </p:cBhvr>
                                      <p:to>
                                        <p:strVal val="visible"/>
                                      </p:to>
                                    </p:set>
                                    <p:animEffect transition="in" filter="fade">
                                      <p:cBhvr>
                                        <p:cTn id="15" dur="500"/>
                                        <p:tgtEl>
                                          <p:spTgt spid="6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63"/>
                                        </p:tgtEl>
                                        <p:attrNameLst>
                                          <p:attrName>style.visibility</p:attrName>
                                        </p:attrNameLst>
                                      </p:cBhvr>
                                      <p:to>
                                        <p:strVal val="visible"/>
                                      </p:to>
                                    </p:set>
                                    <p:animEffect transition="in" filter="fade">
                                      <p:cBhvr>
                                        <p:cTn id="20" dur="500"/>
                                        <p:tgtEl>
                                          <p:spTgt spid="63"/>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65"/>
                                        </p:tgtEl>
                                        <p:attrNameLst>
                                          <p:attrName>style.visibility</p:attrName>
                                        </p:attrNameLst>
                                      </p:cBhvr>
                                      <p:to>
                                        <p:strVal val="visible"/>
                                      </p:to>
                                    </p:set>
                                    <p:animEffect transition="in" filter="fade">
                                      <p:cBhvr>
                                        <p:cTn id="23" dur="500"/>
                                        <p:tgtEl>
                                          <p:spTgt spid="65"/>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54"/>
                                        </p:tgtEl>
                                        <p:attrNameLst>
                                          <p:attrName>style.visibility</p:attrName>
                                        </p:attrNameLst>
                                      </p:cBhvr>
                                      <p:to>
                                        <p:strVal val="visible"/>
                                      </p:to>
                                    </p:set>
                                    <p:animEffect transition="in" filter="fade">
                                      <p:cBhvr>
                                        <p:cTn id="28" dur="500"/>
                                        <p:tgtEl>
                                          <p:spTgt spid="54"/>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56"/>
                                        </p:tgtEl>
                                        <p:attrNameLst>
                                          <p:attrName>style.visibility</p:attrName>
                                        </p:attrNameLst>
                                      </p:cBhvr>
                                      <p:to>
                                        <p:strVal val="visible"/>
                                      </p:to>
                                    </p:set>
                                    <p:animEffect transition="in" filter="fade">
                                      <p:cBhvr>
                                        <p:cTn id="31" dur="500"/>
                                        <p:tgtEl>
                                          <p:spTgt spid="56"/>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55"/>
                                        </p:tgtEl>
                                        <p:attrNameLst>
                                          <p:attrName>style.visibility</p:attrName>
                                        </p:attrNameLst>
                                      </p:cBhvr>
                                      <p:to>
                                        <p:strVal val="visible"/>
                                      </p:to>
                                    </p:set>
                                    <p:animEffect transition="in" filter="fade">
                                      <p:cBhvr>
                                        <p:cTn id="36" dur="500"/>
                                        <p:tgtEl>
                                          <p:spTgt spid="55"/>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57"/>
                                        </p:tgtEl>
                                        <p:attrNameLst>
                                          <p:attrName>style.visibility</p:attrName>
                                        </p:attrNameLst>
                                      </p:cBhvr>
                                      <p:to>
                                        <p:strVal val="visible"/>
                                      </p:to>
                                    </p:set>
                                    <p:animEffect transition="in" filter="fade">
                                      <p:cBhvr>
                                        <p:cTn id="39" dur="500"/>
                                        <p:tgtEl>
                                          <p:spTgt spid="57"/>
                                        </p:tgtEl>
                                      </p:cBhvr>
                                    </p:animEffect>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grpId="0" nodeType="clickEffect">
                                  <p:stCondLst>
                                    <p:cond delay="0"/>
                                  </p:stCondLst>
                                  <p:childTnLst>
                                    <p:set>
                                      <p:cBhvr>
                                        <p:cTn id="43" dur="1" fill="hold">
                                          <p:stCondLst>
                                            <p:cond delay="0"/>
                                          </p:stCondLst>
                                        </p:cTn>
                                        <p:tgtEl>
                                          <p:spTgt spid="3"/>
                                        </p:tgtEl>
                                        <p:attrNameLst>
                                          <p:attrName>style.visibility</p:attrName>
                                        </p:attrNameLst>
                                      </p:cBhvr>
                                      <p:to>
                                        <p:strVal val="visible"/>
                                      </p:to>
                                    </p:set>
                                    <p:anim calcmode="lin" valueType="num">
                                      <p:cBhvr additive="base">
                                        <p:cTn id="44" dur="500" fill="hold"/>
                                        <p:tgtEl>
                                          <p:spTgt spid="3"/>
                                        </p:tgtEl>
                                        <p:attrNameLst>
                                          <p:attrName>ppt_x</p:attrName>
                                        </p:attrNameLst>
                                      </p:cBhvr>
                                      <p:tavLst>
                                        <p:tav tm="0">
                                          <p:val>
                                            <p:strVal val="#ppt_x"/>
                                          </p:val>
                                        </p:tav>
                                        <p:tav tm="100000">
                                          <p:val>
                                            <p:strVal val="#ppt_x"/>
                                          </p:val>
                                        </p:tav>
                                      </p:tavLst>
                                    </p:anim>
                                    <p:anim calcmode="lin" valueType="num">
                                      <p:cBhvr additive="base">
                                        <p:cTn id="45"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111"/>
                                        </p:tgtEl>
                                        <p:attrNameLst>
                                          <p:attrName>style.visibility</p:attrName>
                                        </p:attrNameLst>
                                      </p:cBhvr>
                                      <p:to>
                                        <p:strVal val="visible"/>
                                      </p:to>
                                    </p:set>
                                    <p:animEffect transition="in" filter="fade">
                                      <p:cBhvr>
                                        <p:cTn id="50" dur="500"/>
                                        <p:tgtEl>
                                          <p:spTgt spid="111"/>
                                        </p:tgtEl>
                                      </p:cBhvr>
                                    </p:animEffect>
                                  </p:childTnLst>
                                </p:cTn>
                              </p:par>
                              <p:par>
                                <p:cTn id="51" presetID="10" presetClass="entr" presetSubtype="0" fill="hold" nodeType="withEffect">
                                  <p:stCondLst>
                                    <p:cond delay="0"/>
                                  </p:stCondLst>
                                  <p:childTnLst>
                                    <p:set>
                                      <p:cBhvr>
                                        <p:cTn id="52" dur="1" fill="hold">
                                          <p:stCondLst>
                                            <p:cond delay="0"/>
                                          </p:stCondLst>
                                        </p:cTn>
                                        <p:tgtEl>
                                          <p:spTgt spid="59"/>
                                        </p:tgtEl>
                                        <p:attrNameLst>
                                          <p:attrName>style.visibility</p:attrName>
                                        </p:attrNameLst>
                                      </p:cBhvr>
                                      <p:to>
                                        <p:strVal val="visible"/>
                                      </p:to>
                                    </p:set>
                                    <p:animEffect transition="in" filter="fade">
                                      <p:cBhvr>
                                        <p:cTn id="53" dur="500"/>
                                        <p:tgtEl>
                                          <p:spTgt spid="59"/>
                                        </p:tgtEl>
                                      </p:cBhvr>
                                    </p:animEffect>
                                  </p:childTnLst>
                                </p:cTn>
                              </p:par>
                              <p:par>
                                <p:cTn id="54" presetID="10" presetClass="entr" presetSubtype="0" fill="hold" nodeType="withEffect">
                                  <p:stCondLst>
                                    <p:cond delay="0"/>
                                  </p:stCondLst>
                                  <p:childTnLst>
                                    <p:set>
                                      <p:cBhvr>
                                        <p:cTn id="55" dur="1" fill="hold">
                                          <p:stCondLst>
                                            <p:cond delay="0"/>
                                          </p:stCondLst>
                                        </p:cTn>
                                        <p:tgtEl>
                                          <p:spTgt spid="60"/>
                                        </p:tgtEl>
                                        <p:attrNameLst>
                                          <p:attrName>style.visibility</p:attrName>
                                        </p:attrNameLst>
                                      </p:cBhvr>
                                      <p:to>
                                        <p:strVal val="visible"/>
                                      </p:to>
                                    </p:set>
                                    <p:animEffect transition="in" filter="fade">
                                      <p:cBhvr>
                                        <p:cTn id="56" dur="500"/>
                                        <p:tgtEl>
                                          <p:spTgt spid="60"/>
                                        </p:tgtEl>
                                      </p:cBhvr>
                                    </p:animEffect>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67"/>
                                        </p:tgtEl>
                                        <p:attrNameLst>
                                          <p:attrName>style.visibility</p:attrName>
                                        </p:attrNameLst>
                                      </p:cBhvr>
                                      <p:to>
                                        <p:strVal val="visible"/>
                                      </p:to>
                                    </p:set>
                                    <p:anim calcmode="lin" valueType="num">
                                      <p:cBhvr additive="base">
                                        <p:cTn id="61" dur="500" fill="hold"/>
                                        <p:tgtEl>
                                          <p:spTgt spid="67"/>
                                        </p:tgtEl>
                                        <p:attrNameLst>
                                          <p:attrName>ppt_x</p:attrName>
                                        </p:attrNameLst>
                                      </p:cBhvr>
                                      <p:tavLst>
                                        <p:tav tm="0">
                                          <p:val>
                                            <p:strVal val="#ppt_x"/>
                                          </p:val>
                                        </p:tav>
                                        <p:tav tm="100000">
                                          <p:val>
                                            <p:strVal val="#ppt_x"/>
                                          </p:val>
                                        </p:tav>
                                      </p:tavLst>
                                    </p:anim>
                                    <p:anim calcmode="lin" valueType="num">
                                      <p:cBhvr additive="base">
                                        <p:cTn id="62" dur="500" fill="hold"/>
                                        <p:tgtEl>
                                          <p:spTgt spid="67"/>
                                        </p:tgtEl>
                                        <p:attrNameLst>
                                          <p:attrName>ppt_y</p:attrName>
                                        </p:attrNameLst>
                                      </p:cBhvr>
                                      <p:tavLst>
                                        <p:tav tm="0">
                                          <p:val>
                                            <p:strVal val="1+#ppt_h/2"/>
                                          </p:val>
                                        </p:tav>
                                        <p:tav tm="100000">
                                          <p:val>
                                            <p:strVal val="#ppt_y"/>
                                          </p:val>
                                        </p:tav>
                                      </p:tavLst>
                                    </p:anim>
                                  </p:childTnLst>
                                </p:cTn>
                              </p:par>
                              <p:par>
                                <p:cTn id="63" presetID="2" presetClass="entr" presetSubtype="4" fill="hold" grpId="0" nodeType="withEffect">
                                  <p:stCondLst>
                                    <p:cond delay="0"/>
                                  </p:stCondLst>
                                  <p:childTnLst>
                                    <p:set>
                                      <p:cBhvr>
                                        <p:cTn id="64" dur="1" fill="hold">
                                          <p:stCondLst>
                                            <p:cond delay="0"/>
                                          </p:stCondLst>
                                        </p:cTn>
                                        <p:tgtEl>
                                          <p:spTgt spid="68"/>
                                        </p:tgtEl>
                                        <p:attrNameLst>
                                          <p:attrName>style.visibility</p:attrName>
                                        </p:attrNameLst>
                                      </p:cBhvr>
                                      <p:to>
                                        <p:strVal val="visible"/>
                                      </p:to>
                                    </p:set>
                                    <p:anim calcmode="lin" valueType="num">
                                      <p:cBhvr additive="base">
                                        <p:cTn id="65" dur="500" fill="hold"/>
                                        <p:tgtEl>
                                          <p:spTgt spid="68"/>
                                        </p:tgtEl>
                                        <p:attrNameLst>
                                          <p:attrName>ppt_x</p:attrName>
                                        </p:attrNameLst>
                                      </p:cBhvr>
                                      <p:tavLst>
                                        <p:tav tm="0">
                                          <p:val>
                                            <p:strVal val="#ppt_x"/>
                                          </p:val>
                                        </p:tav>
                                        <p:tav tm="100000">
                                          <p:val>
                                            <p:strVal val="#ppt_x"/>
                                          </p:val>
                                        </p:tav>
                                      </p:tavLst>
                                    </p:anim>
                                    <p:anim calcmode="lin" valueType="num">
                                      <p:cBhvr additive="base">
                                        <p:cTn id="66" dur="500" fill="hold"/>
                                        <p:tgtEl>
                                          <p:spTgt spid="68"/>
                                        </p:tgtEl>
                                        <p:attrNameLst>
                                          <p:attrName>ppt_y</p:attrName>
                                        </p:attrNameLst>
                                      </p:cBhvr>
                                      <p:tavLst>
                                        <p:tav tm="0">
                                          <p:val>
                                            <p:strVal val="1+#ppt_h/2"/>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42" presetClass="entr" presetSubtype="0" fill="hold" grpId="0" nodeType="clickEffect">
                                  <p:stCondLst>
                                    <p:cond delay="0"/>
                                  </p:stCondLst>
                                  <p:childTnLst>
                                    <p:set>
                                      <p:cBhvr>
                                        <p:cTn id="70" dur="1" fill="hold">
                                          <p:stCondLst>
                                            <p:cond delay="0"/>
                                          </p:stCondLst>
                                        </p:cTn>
                                        <p:tgtEl>
                                          <p:spTgt spid="112"/>
                                        </p:tgtEl>
                                        <p:attrNameLst>
                                          <p:attrName>style.visibility</p:attrName>
                                        </p:attrNameLst>
                                      </p:cBhvr>
                                      <p:to>
                                        <p:strVal val="visible"/>
                                      </p:to>
                                    </p:set>
                                    <p:animEffect transition="in" filter="fade">
                                      <p:cBhvr>
                                        <p:cTn id="71" dur="1000"/>
                                        <p:tgtEl>
                                          <p:spTgt spid="112"/>
                                        </p:tgtEl>
                                      </p:cBhvr>
                                    </p:animEffect>
                                    <p:anim calcmode="lin" valueType="num">
                                      <p:cBhvr>
                                        <p:cTn id="72" dur="1000" fill="hold"/>
                                        <p:tgtEl>
                                          <p:spTgt spid="112"/>
                                        </p:tgtEl>
                                        <p:attrNameLst>
                                          <p:attrName>ppt_x</p:attrName>
                                        </p:attrNameLst>
                                      </p:cBhvr>
                                      <p:tavLst>
                                        <p:tav tm="0">
                                          <p:val>
                                            <p:strVal val="#ppt_x"/>
                                          </p:val>
                                        </p:tav>
                                        <p:tav tm="100000">
                                          <p:val>
                                            <p:strVal val="#ppt_x"/>
                                          </p:val>
                                        </p:tav>
                                      </p:tavLst>
                                    </p:anim>
                                    <p:anim calcmode="lin" valueType="num">
                                      <p:cBhvr>
                                        <p:cTn id="73" dur="1000" fill="hold"/>
                                        <p:tgtEl>
                                          <p:spTgt spid="1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P spid="54" grpId="0"/>
      <p:bldP spid="55" grpId="0"/>
      <p:bldP spid="56" grpId="0"/>
      <p:bldP spid="57" grpId="0"/>
      <p:bldP spid="63" grpId="0"/>
      <p:bldP spid="64" grpId="0"/>
      <p:bldP spid="65" grpId="0"/>
      <p:bldP spid="66" grpId="0"/>
      <p:bldP spid="67" grpId="0" animBg="1"/>
      <p:bldP spid="68" grpId="0" animBg="1"/>
      <p:bldP spid="112" grpId="0"/>
      <p:bldP spid="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D3CE63-CEC3-4387-BBD6-DEECC270F065}"/>
              </a:ext>
            </a:extLst>
          </p:cNvPr>
          <p:cNvSpPr>
            <a:spLocks noGrp="1"/>
          </p:cNvSpPr>
          <p:nvPr>
            <p:ph type="title"/>
          </p:nvPr>
        </p:nvSpPr>
        <p:spPr/>
        <p:txBody>
          <a:bodyPr/>
          <a:lstStyle/>
          <a:p>
            <a:r>
              <a:rPr lang="en-US" dirty="0"/>
              <a:t>Example</a:t>
            </a:r>
          </a:p>
        </p:txBody>
      </p:sp>
      <p:sp>
        <p:nvSpPr>
          <p:cNvPr id="4" name="文本框 3">
            <a:extLst>
              <a:ext uri="{FF2B5EF4-FFF2-40B4-BE49-F238E27FC236}">
                <a16:creationId xmlns:a16="http://schemas.microsoft.com/office/drawing/2014/main" id="{8AF487A3-D783-4FCB-B6F7-A96DCB5834D6}"/>
              </a:ext>
            </a:extLst>
          </p:cNvPr>
          <p:cNvSpPr txBox="1"/>
          <p:nvPr/>
        </p:nvSpPr>
        <p:spPr>
          <a:xfrm>
            <a:off x="4966977" y="3035745"/>
            <a:ext cx="495370" cy="461665"/>
          </a:xfrm>
          <a:prstGeom prst="rect">
            <a:avLst/>
          </a:prstGeom>
          <a:noFill/>
        </p:spPr>
        <p:txBody>
          <a:bodyPr wrap="square" rtlCol="0">
            <a:spAutoFit/>
          </a:bodyPr>
          <a:lstStyle/>
          <a:p>
            <a:r>
              <a:rPr lang="en-US" sz="2400" b="1" dirty="0">
                <a:solidFill>
                  <a:srgbClr val="FF0000"/>
                </a:solidFill>
              </a:rPr>
              <a:t>7</a:t>
            </a:r>
          </a:p>
        </p:txBody>
      </p:sp>
      <p:cxnSp>
        <p:nvCxnSpPr>
          <p:cNvPr id="5" name="直接箭头连接符 4">
            <a:extLst>
              <a:ext uri="{FF2B5EF4-FFF2-40B4-BE49-F238E27FC236}">
                <a16:creationId xmlns:a16="http://schemas.microsoft.com/office/drawing/2014/main" id="{57C96954-CC43-419B-A43E-CBD67CA3A421}"/>
              </a:ext>
            </a:extLst>
          </p:cNvPr>
          <p:cNvCxnSpPr>
            <a:cxnSpLocks/>
          </p:cNvCxnSpPr>
          <p:nvPr/>
        </p:nvCxnSpPr>
        <p:spPr>
          <a:xfrm>
            <a:off x="6014677" y="2483057"/>
            <a:ext cx="448111" cy="0"/>
          </a:xfrm>
          <a:prstGeom prst="straightConnector1">
            <a:avLst/>
          </a:prstGeom>
          <a:ln w="41275">
            <a:solidFill>
              <a:srgbClr val="FF0000"/>
            </a:solidFill>
            <a:tailEnd type="stealth"/>
          </a:ln>
        </p:spPr>
        <p:style>
          <a:lnRef idx="1">
            <a:schemeClr val="accent1"/>
          </a:lnRef>
          <a:fillRef idx="0">
            <a:schemeClr val="accent1"/>
          </a:fillRef>
          <a:effectRef idx="0">
            <a:schemeClr val="accent1"/>
          </a:effectRef>
          <a:fontRef idx="minor">
            <a:schemeClr val="tx1"/>
          </a:fontRef>
        </p:style>
      </p:cxnSp>
      <p:cxnSp>
        <p:nvCxnSpPr>
          <p:cNvPr id="6" name="直接箭头连接符 5">
            <a:extLst>
              <a:ext uri="{FF2B5EF4-FFF2-40B4-BE49-F238E27FC236}">
                <a16:creationId xmlns:a16="http://schemas.microsoft.com/office/drawing/2014/main" id="{5111877F-E019-4F9A-AA2A-CE0D25F72A05}"/>
              </a:ext>
            </a:extLst>
          </p:cNvPr>
          <p:cNvCxnSpPr>
            <a:cxnSpLocks/>
          </p:cNvCxnSpPr>
          <p:nvPr/>
        </p:nvCxnSpPr>
        <p:spPr>
          <a:xfrm flipH="1">
            <a:off x="2364428" y="3854899"/>
            <a:ext cx="819363" cy="20160"/>
          </a:xfrm>
          <a:prstGeom prst="straightConnector1">
            <a:avLst/>
          </a:prstGeom>
          <a:ln w="41275">
            <a:solidFill>
              <a:srgbClr val="FF0000"/>
            </a:solidFill>
            <a:tailEnd type="stealth"/>
          </a:ln>
        </p:spPr>
        <p:style>
          <a:lnRef idx="1">
            <a:schemeClr val="accent1"/>
          </a:lnRef>
          <a:fillRef idx="0">
            <a:schemeClr val="accent1"/>
          </a:fillRef>
          <a:effectRef idx="0">
            <a:schemeClr val="accent1"/>
          </a:effectRef>
          <a:fontRef idx="minor">
            <a:schemeClr val="tx1"/>
          </a:fontRef>
        </p:style>
      </p:cxnSp>
      <p:grpSp>
        <p:nvGrpSpPr>
          <p:cNvPr id="7" name="组合 6">
            <a:extLst>
              <a:ext uri="{FF2B5EF4-FFF2-40B4-BE49-F238E27FC236}">
                <a16:creationId xmlns:a16="http://schemas.microsoft.com/office/drawing/2014/main" id="{73EE499C-25BF-4353-9420-85E2E26C6E17}"/>
              </a:ext>
            </a:extLst>
          </p:cNvPr>
          <p:cNvGrpSpPr/>
          <p:nvPr/>
        </p:nvGrpSpPr>
        <p:grpSpPr>
          <a:xfrm>
            <a:off x="737200" y="1690688"/>
            <a:ext cx="5233938" cy="2807468"/>
            <a:chOff x="-7880" y="3654499"/>
            <a:chExt cx="5635748" cy="3022997"/>
          </a:xfrm>
        </p:grpSpPr>
        <p:grpSp>
          <p:nvGrpSpPr>
            <p:cNvPr id="8" name="组合 7">
              <a:extLst>
                <a:ext uri="{FF2B5EF4-FFF2-40B4-BE49-F238E27FC236}">
                  <a16:creationId xmlns:a16="http://schemas.microsoft.com/office/drawing/2014/main" id="{0DE2DF55-805C-4D6D-A331-3725E0E67F4E}"/>
                </a:ext>
              </a:extLst>
            </p:cNvPr>
            <p:cNvGrpSpPr/>
            <p:nvPr/>
          </p:nvGrpSpPr>
          <p:grpSpPr>
            <a:xfrm>
              <a:off x="803421" y="3654499"/>
              <a:ext cx="4824447" cy="3022997"/>
              <a:chOff x="803421" y="3654499"/>
              <a:chExt cx="4824447" cy="3022997"/>
            </a:xfrm>
          </p:grpSpPr>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D38BC603-74EB-4593-B1D1-AD24896A3913}"/>
                      </a:ext>
                    </a:extLst>
                  </p:cNvPr>
                  <p:cNvSpPr txBox="1"/>
                  <p:nvPr/>
                </p:nvSpPr>
                <p:spPr>
                  <a:xfrm>
                    <a:off x="803421" y="3654499"/>
                    <a:ext cx="5334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𝒙</m:t>
                              </m:r>
                            </m:e>
                            <m:sub>
                              <m:r>
                                <a:rPr lang="en-US" altLang="zh-CN" sz="2400" b="1" i="1" smtClean="0">
                                  <a:latin typeface="Cambria Math" panose="02040503050406030204" pitchFamily="18" charset="0"/>
                                </a:rPr>
                                <m:t>𝟎</m:t>
                              </m:r>
                            </m:sub>
                          </m:sSub>
                        </m:oMath>
                      </m:oMathPara>
                    </a14:m>
                    <a:endParaRPr lang="en-US" sz="2400" b="1" dirty="0"/>
                  </a:p>
                </p:txBody>
              </p:sp>
            </mc:Choice>
            <mc:Fallback xmlns="">
              <p:sp>
                <p:nvSpPr>
                  <p:cNvPr id="11" name="文本框 10">
                    <a:extLst>
                      <a:ext uri="{FF2B5EF4-FFF2-40B4-BE49-F238E27FC236}">
                        <a16:creationId xmlns:a16="http://schemas.microsoft.com/office/drawing/2014/main" id="{D38BC603-74EB-4593-B1D1-AD24896A3913}"/>
                      </a:ext>
                    </a:extLst>
                  </p:cNvPr>
                  <p:cNvSpPr txBox="1">
                    <a:spLocks noRot="1" noChangeAspect="1" noMove="1" noResize="1" noEditPoints="1" noAdjustHandles="1" noChangeArrowheads="1" noChangeShapeType="1" noTextEdit="1"/>
                  </p:cNvSpPr>
                  <p:nvPr/>
                </p:nvSpPr>
                <p:spPr>
                  <a:xfrm>
                    <a:off x="803421" y="3654499"/>
                    <a:ext cx="533400" cy="461665"/>
                  </a:xfrm>
                  <a:prstGeom prst="rect">
                    <a:avLst/>
                  </a:prstGeom>
                  <a:blipFill>
                    <a:blip r:embed="rId3"/>
                    <a:stretch>
                      <a:fillRect b="-985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5584F1A6-1D5A-46FA-938B-7433B6220320}"/>
                      </a:ext>
                    </a:extLst>
                  </p:cNvPr>
                  <p:cNvSpPr txBox="1"/>
                  <p:nvPr/>
                </p:nvSpPr>
                <p:spPr>
                  <a:xfrm>
                    <a:off x="2870346" y="3654500"/>
                    <a:ext cx="5334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𝒙</m:t>
                              </m:r>
                            </m:e>
                            <m:sub>
                              <m:r>
                                <a:rPr lang="en-US" altLang="zh-CN" sz="2400" b="1" i="1" smtClean="0">
                                  <a:latin typeface="Cambria Math" panose="02040503050406030204" pitchFamily="18" charset="0"/>
                                </a:rPr>
                                <m:t>𝟏</m:t>
                              </m:r>
                            </m:sub>
                          </m:sSub>
                        </m:oMath>
                      </m:oMathPara>
                    </a14:m>
                    <a:endParaRPr lang="en-US" sz="2400" b="1" dirty="0"/>
                  </a:p>
                </p:txBody>
              </p:sp>
            </mc:Choice>
            <mc:Fallback xmlns="">
              <p:sp>
                <p:nvSpPr>
                  <p:cNvPr id="12" name="文本框 11">
                    <a:extLst>
                      <a:ext uri="{FF2B5EF4-FFF2-40B4-BE49-F238E27FC236}">
                        <a16:creationId xmlns:a16="http://schemas.microsoft.com/office/drawing/2014/main" id="{5584F1A6-1D5A-46FA-938B-7433B6220320}"/>
                      </a:ext>
                    </a:extLst>
                  </p:cNvPr>
                  <p:cNvSpPr txBox="1">
                    <a:spLocks noRot="1" noChangeAspect="1" noMove="1" noResize="1" noEditPoints="1" noAdjustHandles="1" noChangeArrowheads="1" noChangeShapeType="1" noTextEdit="1"/>
                  </p:cNvSpPr>
                  <p:nvPr/>
                </p:nvSpPr>
                <p:spPr>
                  <a:xfrm>
                    <a:off x="2870346" y="3654500"/>
                    <a:ext cx="533400" cy="461665"/>
                  </a:xfrm>
                  <a:prstGeom prst="rect">
                    <a:avLst/>
                  </a:prstGeom>
                  <a:blipFill>
                    <a:blip r:embed="rId4"/>
                    <a:stretch>
                      <a:fillRect b="-985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FA78CE16-AF5B-4FA0-99F9-4539DF2637F2}"/>
                      </a:ext>
                    </a:extLst>
                  </p:cNvPr>
                  <p:cNvSpPr txBox="1"/>
                  <p:nvPr/>
                </p:nvSpPr>
                <p:spPr>
                  <a:xfrm>
                    <a:off x="4937271" y="3654500"/>
                    <a:ext cx="5334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𝒙</m:t>
                              </m:r>
                            </m:e>
                            <m:sub>
                              <m:r>
                                <a:rPr lang="en-US" altLang="zh-CN" sz="2400" b="1" i="1" smtClean="0">
                                  <a:latin typeface="Cambria Math" panose="02040503050406030204" pitchFamily="18" charset="0"/>
                                </a:rPr>
                                <m:t>𝟐</m:t>
                              </m:r>
                            </m:sub>
                          </m:sSub>
                        </m:oMath>
                      </m:oMathPara>
                    </a14:m>
                    <a:endParaRPr lang="en-US" sz="2400" b="1" dirty="0"/>
                  </a:p>
                </p:txBody>
              </p:sp>
            </mc:Choice>
            <mc:Fallback xmlns="">
              <p:sp>
                <p:nvSpPr>
                  <p:cNvPr id="13" name="文本框 12">
                    <a:extLst>
                      <a:ext uri="{FF2B5EF4-FFF2-40B4-BE49-F238E27FC236}">
                        <a16:creationId xmlns:a16="http://schemas.microsoft.com/office/drawing/2014/main" id="{FA78CE16-AF5B-4FA0-99F9-4539DF2637F2}"/>
                      </a:ext>
                    </a:extLst>
                  </p:cNvPr>
                  <p:cNvSpPr txBox="1">
                    <a:spLocks noRot="1" noChangeAspect="1" noMove="1" noResize="1" noEditPoints="1" noAdjustHandles="1" noChangeArrowheads="1" noChangeShapeType="1" noTextEdit="1"/>
                  </p:cNvSpPr>
                  <p:nvPr/>
                </p:nvSpPr>
                <p:spPr>
                  <a:xfrm>
                    <a:off x="4937271" y="3654500"/>
                    <a:ext cx="533400" cy="461665"/>
                  </a:xfrm>
                  <a:prstGeom prst="rect">
                    <a:avLst/>
                  </a:prstGeom>
                  <a:blipFill>
                    <a:blip r:embed="rId5"/>
                    <a:stretch>
                      <a:fillRect b="-985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4280A372-B487-4D52-B306-279A29517C16}"/>
                      </a:ext>
                    </a:extLst>
                  </p:cNvPr>
                  <p:cNvSpPr txBox="1"/>
                  <p:nvPr/>
                </p:nvSpPr>
                <p:spPr>
                  <a:xfrm>
                    <a:off x="2738863" y="6215831"/>
                    <a:ext cx="5334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𝒍</m:t>
                              </m:r>
                            </m:e>
                            <m:sub>
                              <m:r>
                                <a:rPr lang="en-US" altLang="zh-CN" sz="2400" b="1" i="1" smtClean="0">
                                  <a:latin typeface="Cambria Math" panose="02040503050406030204" pitchFamily="18" charset="0"/>
                                </a:rPr>
                                <m:t>𝟎</m:t>
                              </m:r>
                            </m:sub>
                          </m:sSub>
                        </m:oMath>
                      </m:oMathPara>
                    </a14:m>
                    <a:endParaRPr lang="en-US" sz="2400" b="1" dirty="0"/>
                  </a:p>
                </p:txBody>
              </p:sp>
            </mc:Choice>
            <mc:Fallback xmlns="">
              <p:sp>
                <p:nvSpPr>
                  <p:cNvPr id="14" name="文本框 13">
                    <a:extLst>
                      <a:ext uri="{FF2B5EF4-FFF2-40B4-BE49-F238E27FC236}">
                        <a16:creationId xmlns:a16="http://schemas.microsoft.com/office/drawing/2014/main" id="{4280A372-B487-4D52-B306-279A29517C16}"/>
                      </a:ext>
                    </a:extLst>
                  </p:cNvPr>
                  <p:cNvSpPr txBox="1">
                    <a:spLocks noRot="1" noChangeAspect="1" noMove="1" noResize="1" noEditPoints="1" noAdjustHandles="1" noChangeArrowheads="1" noChangeShapeType="1" noTextEdit="1"/>
                  </p:cNvSpPr>
                  <p:nvPr/>
                </p:nvSpPr>
                <p:spPr>
                  <a:xfrm>
                    <a:off x="2738863" y="6215831"/>
                    <a:ext cx="533400" cy="461665"/>
                  </a:xfrm>
                  <a:prstGeom prst="rect">
                    <a:avLst/>
                  </a:prstGeom>
                  <a:blipFill>
                    <a:blip r:embed="rId6"/>
                    <a:stretch>
                      <a:fillRect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2C289558-2BAB-4686-A2C6-F3709B8DF6DC}"/>
                      </a:ext>
                    </a:extLst>
                  </p:cNvPr>
                  <p:cNvSpPr txBox="1"/>
                  <p:nvPr/>
                </p:nvSpPr>
                <p:spPr>
                  <a:xfrm>
                    <a:off x="1826312" y="3931220"/>
                    <a:ext cx="533400" cy="49710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2400" b="1" i="1" smtClean="0">
                              <a:latin typeface="Cambria Math" panose="02040503050406030204" pitchFamily="18" charset="0"/>
                            </a:rPr>
                            <m:t>𝟏𝟎</m:t>
                          </m:r>
                        </m:oMath>
                      </m:oMathPara>
                    </a14:m>
                    <a:endParaRPr lang="en-US" sz="2400" b="1" dirty="0"/>
                  </a:p>
                </p:txBody>
              </p:sp>
            </mc:Choice>
            <mc:Fallback xmlns="">
              <p:sp>
                <p:nvSpPr>
                  <p:cNvPr id="15" name="文本框 14">
                    <a:extLst>
                      <a:ext uri="{FF2B5EF4-FFF2-40B4-BE49-F238E27FC236}">
                        <a16:creationId xmlns:a16="http://schemas.microsoft.com/office/drawing/2014/main" id="{2C289558-2BAB-4686-A2C6-F3709B8DF6DC}"/>
                      </a:ext>
                    </a:extLst>
                  </p:cNvPr>
                  <p:cNvSpPr txBox="1">
                    <a:spLocks noRot="1" noChangeAspect="1" noMove="1" noResize="1" noEditPoints="1" noAdjustHandles="1" noChangeArrowheads="1" noChangeShapeType="1" noTextEdit="1"/>
                  </p:cNvSpPr>
                  <p:nvPr/>
                </p:nvSpPr>
                <p:spPr>
                  <a:xfrm>
                    <a:off x="1826312" y="3931220"/>
                    <a:ext cx="533400" cy="497107"/>
                  </a:xfrm>
                  <a:prstGeom prst="rect">
                    <a:avLst/>
                  </a:prstGeom>
                  <a:blipFill>
                    <a:blip r:embed="rId7"/>
                    <a:stretch>
                      <a:fillRect l="-2439" r="-134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0BA25E3F-B4AD-4B3A-A5F2-8B1E67A0F007}"/>
                      </a:ext>
                    </a:extLst>
                  </p:cNvPr>
                  <p:cNvSpPr txBox="1"/>
                  <p:nvPr/>
                </p:nvSpPr>
                <p:spPr>
                  <a:xfrm>
                    <a:off x="3903808" y="3931219"/>
                    <a:ext cx="804952" cy="497107"/>
                  </a:xfrm>
                  <a:prstGeom prst="rect">
                    <a:avLst/>
                  </a:prstGeom>
                  <a:noFill/>
                </p:spPr>
                <p:txBody>
                  <a:bodyPr wrap="square" rtlCol="0">
                    <a:spAutoFit/>
                  </a:bodyPr>
                  <a:lstStyle/>
                  <a:p>
                    <a14:m>
                      <m:oMath xmlns:m="http://schemas.openxmlformats.org/officeDocument/2006/math">
                        <m:r>
                          <a:rPr lang="en-US" altLang="zh-CN" sz="2400" b="1" i="1">
                            <a:latin typeface="Cambria Math" panose="02040503050406030204" pitchFamily="18" charset="0"/>
                          </a:rPr>
                          <m:t>−</m:t>
                        </m:r>
                      </m:oMath>
                    </a14:m>
                    <a:r>
                      <a:rPr lang="en-US" sz="2400" b="1" dirty="0"/>
                      <a:t>3</a:t>
                    </a:r>
                  </a:p>
                </p:txBody>
              </p:sp>
            </mc:Choice>
            <mc:Fallback xmlns="">
              <p:sp>
                <p:nvSpPr>
                  <p:cNvPr id="16" name="文本框 15">
                    <a:extLst>
                      <a:ext uri="{FF2B5EF4-FFF2-40B4-BE49-F238E27FC236}">
                        <a16:creationId xmlns:a16="http://schemas.microsoft.com/office/drawing/2014/main" id="{0BA25E3F-B4AD-4B3A-A5F2-8B1E67A0F007}"/>
                      </a:ext>
                    </a:extLst>
                  </p:cNvPr>
                  <p:cNvSpPr txBox="1">
                    <a:spLocks noRot="1" noChangeAspect="1" noMove="1" noResize="1" noEditPoints="1" noAdjustHandles="1" noChangeArrowheads="1" noChangeShapeType="1" noTextEdit="1"/>
                  </p:cNvSpPr>
                  <p:nvPr/>
                </p:nvSpPr>
                <p:spPr>
                  <a:xfrm>
                    <a:off x="3903808" y="3931219"/>
                    <a:ext cx="804952" cy="497107"/>
                  </a:xfrm>
                  <a:prstGeom prst="rect">
                    <a:avLst/>
                  </a:prstGeom>
                  <a:blipFill>
                    <a:blip r:embed="rId8"/>
                    <a:stretch>
                      <a:fillRect t="-10667" b="-30667"/>
                    </a:stretch>
                  </a:blipFill>
                </p:spPr>
                <p:txBody>
                  <a:bodyPr/>
                  <a:lstStyle/>
                  <a:p>
                    <a:r>
                      <a:rPr lang="en-US">
                        <a:noFill/>
                      </a:rPr>
                      <a:t> </a:t>
                    </a:r>
                  </a:p>
                </p:txBody>
              </p:sp>
            </mc:Fallback>
          </mc:AlternateContent>
          <p:sp>
            <p:nvSpPr>
              <p:cNvPr id="17" name="文本框 16">
                <a:extLst>
                  <a:ext uri="{FF2B5EF4-FFF2-40B4-BE49-F238E27FC236}">
                    <a16:creationId xmlns:a16="http://schemas.microsoft.com/office/drawing/2014/main" id="{B270CD25-AB57-42A9-A983-CF8AF980DCD9}"/>
                  </a:ext>
                </a:extLst>
              </p:cNvPr>
              <p:cNvSpPr txBox="1"/>
              <p:nvPr/>
            </p:nvSpPr>
            <p:spPr>
              <a:xfrm>
                <a:off x="1022379" y="5218880"/>
                <a:ext cx="709678" cy="497107"/>
              </a:xfrm>
              <a:prstGeom prst="rect">
                <a:avLst/>
              </a:prstGeom>
              <a:noFill/>
            </p:spPr>
            <p:txBody>
              <a:bodyPr wrap="square" rtlCol="0">
                <a:spAutoFit/>
              </a:bodyPr>
              <a:lstStyle/>
              <a:p>
                <a:r>
                  <a:rPr lang="en-US" sz="2400" b="1" dirty="0"/>
                  <a:t>15</a:t>
                </a:r>
              </a:p>
            </p:txBody>
          </p:sp>
          <p:sp>
            <p:nvSpPr>
              <p:cNvPr id="18" name="文本框 17">
                <a:extLst>
                  <a:ext uri="{FF2B5EF4-FFF2-40B4-BE49-F238E27FC236}">
                    <a16:creationId xmlns:a16="http://schemas.microsoft.com/office/drawing/2014/main" id="{8513B1DB-0ED4-4886-8E50-797E9C33A0B1}"/>
                  </a:ext>
                </a:extLst>
              </p:cNvPr>
              <p:cNvSpPr txBox="1"/>
              <p:nvPr/>
            </p:nvSpPr>
            <p:spPr>
              <a:xfrm>
                <a:off x="2650632" y="5253073"/>
                <a:ext cx="533400" cy="497107"/>
              </a:xfrm>
              <a:prstGeom prst="rect">
                <a:avLst/>
              </a:prstGeom>
              <a:noFill/>
            </p:spPr>
            <p:txBody>
              <a:bodyPr wrap="square" rtlCol="0">
                <a:spAutoFit/>
              </a:bodyPr>
              <a:lstStyle/>
              <a:p>
                <a:r>
                  <a:rPr lang="en-US" sz="2400" b="1" dirty="0"/>
                  <a:t>5</a:t>
                </a:r>
              </a:p>
            </p:txBody>
          </p:sp>
          <p:sp>
            <p:nvSpPr>
              <p:cNvPr id="19" name="椭圆 18">
                <a:extLst>
                  <a:ext uri="{FF2B5EF4-FFF2-40B4-BE49-F238E27FC236}">
                    <a16:creationId xmlns:a16="http://schemas.microsoft.com/office/drawing/2014/main" id="{1D2E78BF-F191-4352-B103-654006F3D9A9}"/>
                  </a:ext>
                </a:extLst>
              </p:cNvPr>
              <p:cNvSpPr/>
              <p:nvPr/>
            </p:nvSpPr>
            <p:spPr>
              <a:xfrm>
                <a:off x="893656" y="4258053"/>
                <a:ext cx="461665" cy="461665"/>
              </a:xfrm>
              <a:prstGeom prst="ellipse">
                <a:avLst/>
              </a:prstGeom>
              <a:solidFill>
                <a:srgbClr val="FF0000"/>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椭圆 19">
                <a:extLst>
                  <a:ext uri="{FF2B5EF4-FFF2-40B4-BE49-F238E27FC236}">
                    <a16:creationId xmlns:a16="http://schemas.microsoft.com/office/drawing/2014/main" id="{4FAA32D5-F0FB-4261-8A6E-4F9C52628285}"/>
                  </a:ext>
                </a:extLst>
              </p:cNvPr>
              <p:cNvSpPr/>
              <p:nvPr/>
            </p:nvSpPr>
            <p:spPr>
              <a:xfrm>
                <a:off x="2870346" y="4258053"/>
                <a:ext cx="461665" cy="461665"/>
              </a:xfrm>
              <a:prstGeom prst="ellipse">
                <a:avLst/>
              </a:prstGeom>
              <a:solidFill>
                <a:srgbClr val="FF0000"/>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椭圆 20">
                <a:extLst>
                  <a:ext uri="{FF2B5EF4-FFF2-40B4-BE49-F238E27FC236}">
                    <a16:creationId xmlns:a16="http://schemas.microsoft.com/office/drawing/2014/main" id="{0E39D495-9E5C-4A62-A756-F8FDFABF4621}"/>
                  </a:ext>
                </a:extLst>
              </p:cNvPr>
              <p:cNvSpPr/>
              <p:nvPr/>
            </p:nvSpPr>
            <p:spPr>
              <a:xfrm>
                <a:off x="5166203" y="4258053"/>
                <a:ext cx="461665" cy="461665"/>
              </a:xfrm>
              <a:prstGeom prst="ellipse">
                <a:avLst/>
              </a:prstGeom>
              <a:solidFill>
                <a:srgbClr val="FF0000"/>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椭圆 21">
                <a:extLst>
                  <a:ext uri="{FF2B5EF4-FFF2-40B4-BE49-F238E27FC236}">
                    <a16:creationId xmlns:a16="http://schemas.microsoft.com/office/drawing/2014/main" id="{B425EDF9-48A6-4A94-A0C9-A09E09ABD125}"/>
                  </a:ext>
                </a:extLst>
              </p:cNvPr>
              <p:cNvSpPr/>
              <p:nvPr/>
            </p:nvSpPr>
            <p:spPr>
              <a:xfrm>
                <a:off x="2707122" y="5732458"/>
                <a:ext cx="461665" cy="461665"/>
              </a:xfrm>
              <a:prstGeom prst="ellipse">
                <a:avLst/>
              </a:prstGeom>
              <a:solidFill>
                <a:srgbClr val="00B050"/>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直接箭头连接符 22">
                <a:extLst>
                  <a:ext uri="{FF2B5EF4-FFF2-40B4-BE49-F238E27FC236}">
                    <a16:creationId xmlns:a16="http://schemas.microsoft.com/office/drawing/2014/main" id="{A3EF4F93-FEDE-43D9-8E93-32D2981DA62C}"/>
                  </a:ext>
                </a:extLst>
              </p:cNvPr>
              <p:cNvCxnSpPr>
                <a:cxnSpLocks/>
                <a:stCxn id="19" idx="6"/>
                <a:endCxn id="20" idx="2"/>
              </p:cNvCxnSpPr>
              <p:nvPr/>
            </p:nvCxnSpPr>
            <p:spPr>
              <a:xfrm>
                <a:off x="1355321" y="4488886"/>
                <a:ext cx="1515025" cy="0"/>
              </a:xfrm>
              <a:prstGeom prst="straightConnector1">
                <a:avLst/>
              </a:prstGeom>
              <a:ln>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24" name="直接箭头连接符 23">
                <a:extLst>
                  <a:ext uri="{FF2B5EF4-FFF2-40B4-BE49-F238E27FC236}">
                    <a16:creationId xmlns:a16="http://schemas.microsoft.com/office/drawing/2014/main" id="{B077876A-2673-4589-89EB-BDAD5328DCB0}"/>
                  </a:ext>
                </a:extLst>
              </p:cNvPr>
              <p:cNvCxnSpPr>
                <a:cxnSpLocks/>
                <a:stCxn id="20" idx="6"/>
                <a:endCxn id="21" idx="2"/>
              </p:cNvCxnSpPr>
              <p:nvPr/>
            </p:nvCxnSpPr>
            <p:spPr>
              <a:xfrm>
                <a:off x="3332011" y="4488886"/>
                <a:ext cx="1834192" cy="0"/>
              </a:xfrm>
              <a:prstGeom prst="straightConnector1">
                <a:avLst/>
              </a:prstGeom>
              <a:ln>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25" name="直接箭头连接符 24">
                <a:extLst>
                  <a:ext uri="{FF2B5EF4-FFF2-40B4-BE49-F238E27FC236}">
                    <a16:creationId xmlns:a16="http://schemas.microsoft.com/office/drawing/2014/main" id="{BF78A7CD-22AC-4B45-8D27-ADB44B75C13B}"/>
                  </a:ext>
                </a:extLst>
              </p:cNvPr>
              <p:cNvCxnSpPr>
                <a:cxnSpLocks/>
                <a:stCxn id="19" idx="5"/>
                <a:endCxn id="22" idx="1"/>
              </p:cNvCxnSpPr>
              <p:nvPr/>
            </p:nvCxnSpPr>
            <p:spPr>
              <a:xfrm>
                <a:off x="1287712" y="4652109"/>
                <a:ext cx="1487019" cy="1147958"/>
              </a:xfrm>
              <a:prstGeom prst="straightConnector1">
                <a:avLst/>
              </a:prstGeom>
              <a:ln>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26" name="直接箭头连接符 25">
                <a:extLst>
                  <a:ext uri="{FF2B5EF4-FFF2-40B4-BE49-F238E27FC236}">
                    <a16:creationId xmlns:a16="http://schemas.microsoft.com/office/drawing/2014/main" id="{5743BF46-90C4-40C8-BD35-339D2F914F8A}"/>
                  </a:ext>
                </a:extLst>
              </p:cNvPr>
              <p:cNvCxnSpPr>
                <a:cxnSpLocks/>
                <a:stCxn id="20" idx="4"/>
                <a:endCxn id="22" idx="7"/>
              </p:cNvCxnSpPr>
              <p:nvPr/>
            </p:nvCxnSpPr>
            <p:spPr>
              <a:xfrm flipH="1">
                <a:off x="3101178" y="4719718"/>
                <a:ext cx="1" cy="1080349"/>
              </a:xfrm>
              <a:prstGeom prst="straightConnector1">
                <a:avLst/>
              </a:prstGeom>
              <a:ln>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27" name="直接箭头连接符 26">
                <a:extLst>
                  <a:ext uri="{FF2B5EF4-FFF2-40B4-BE49-F238E27FC236}">
                    <a16:creationId xmlns:a16="http://schemas.microsoft.com/office/drawing/2014/main" id="{E331299B-A9FA-4492-A1A9-064811FF00EC}"/>
                  </a:ext>
                </a:extLst>
              </p:cNvPr>
              <p:cNvCxnSpPr>
                <a:cxnSpLocks/>
                <a:stCxn id="21" idx="3"/>
                <a:endCxn id="22" idx="6"/>
              </p:cNvCxnSpPr>
              <p:nvPr/>
            </p:nvCxnSpPr>
            <p:spPr>
              <a:xfrm flipH="1">
                <a:off x="3168787" y="4652109"/>
                <a:ext cx="2065025" cy="1311182"/>
              </a:xfrm>
              <a:prstGeom prst="straightConnector1">
                <a:avLst/>
              </a:prstGeom>
              <a:ln>
                <a:solidFill>
                  <a:schemeClr val="tx1"/>
                </a:solidFill>
                <a:tailEnd type="stealth"/>
              </a:ln>
            </p:spPr>
            <p:style>
              <a:lnRef idx="1">
                <a:schemeClr val="accent1"/>
              </a:lnRef>
              <a:fillRef idx="0">
                <a:schemeClr val="accent1"/>
              </a:fillRef>
              <a:effectRef idx="0">
                <a:schemeClr val="accent1"/>
              </a:effectRef>
              <a:fontRef idx="minor">
                <a:schemeClr val="tx1"/>
              </a:fontRef>
            </p:style>
          </p:cxnSp>
        </p:grpSp>
        <p:cxnSp>
          <p:nvCxnSpPr>
            <p:cNvPr id="9" name="直接连接符 8">
              <a:extLst>
                <a:ext uri="{FF2B5EF4-FFF2-40B4-BE49-F238E27FC236}">
                  <a16:creationId xmlns:a16="http://schemas.microsoft.com/office/drawing/2014/main" id="{24A0AF80-E81B-4572-817E-59FA3E8974E8}"/>
                </a:ext>
              </a:extLst>
            </p:cNvPr>
            <p:cNvCxnSpPr>
              <a:endCxn id="19" idx="2"/>
            </p:cNvCxnSpPr>
            <p:nvPr/>
          </p:nvCxnSpPr>
          <p:spPr>
            <a:xfrm>
              <a:off x="442913" y="4488886"/>
              <a:ext cx="45074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E87140CA-DB77-4D94-A907-129AA35556BA}"/>
                    </a:ext>
                  </a:extLst>
                </p:cNvPr>
                <p:cNvSpPr txBox="1"/>
                <p:nvPr/>
              </p:nvSpPr>
              <p:spPr>
                <a:xfrm>
                  <a:off x="-7880" y="3941086"/>
                  <a:ext cx="642153" cy="497107"/>
                </a:xfrm>
                <a:prstGeom prst="rect">
                  <a:avLst/>
                </a:prstGeom>
                <a:noFill/>
              </p:spPr>
              <p:txBody>
                <a:bodyPr wrap="square" rtlCol="0">
                  <a:spAutoFit/>
                </a:bodyPr>
                <a:lstStyle/>
                <a:p>
                  <a14:m>
                    <m:oMath xmlns:m="http://schemas.openxmlformats.org/officeDocument/2006/math">
                      <m:r>
                        <a:rPr lang="en-US" altLang="zh-CN" sz="2400" b="1" i="1">
                          <a:latin typeface="Cambria Math" panose="02040503050406030204" pitchFamily="18" charset="0"/>
                        </a:rPr>
                        <m:t>−</m:t>
                      </m:r>
                    </m:oMath>
                  </a14:m>
                  <a:r>
                    <a:rPr lang="en-US" sz="2400" b="1" dirty="0"/>
                    <a:t>2</a:t>
                  </a:r>
                </a:p>
              </p:txBody>
            </p:sp>
          </mc:Choice>
          <mc:Fallback xmlns="">
            <p:sp>
              <p:nvSpPr>
                <p:cNvPr id="10" name="文本框 9">
                  <a:extLst>
                    <a:ext uri="{FF2B5EF4-FFF2-40B4-BE49-F238E27FC236}">
                      <a16:creationId xmlns:a16="http://schemas.microsoft.com/office/drawing/2014/main" id="{E87140CA-DB77-4D94-A907-129AA35556BA}"/>
                    </a:ext>
                  </a:extLst>
                </p:cNvPr>
                <p:cNvSpPr txBox="1">
                  <a:spLocks noRot="1" noChangeAspect="1" noMove="1" noResize="1" noEditPoints="1" noAdjustHandles="1" noChangeArrowheads="1" noChangeShapeType="1" noTextEdit="1"/>
                </p:cNvSpPr>
                <p:nvPr/>
              </p:nvSpPr>
              <p:spPr>
                <a:xfrm>
                  <a:off x="-7880" y="3941086"/>
                  <a:ext cx="642153" cy="497107"/>
                </a:xfrm>
                <a:prstGeom prst="rect">
                  <a:avLst/>
                </a:prstGeom>
                <a:blipFill>
                  <a:blip r:embed="rId9"/>
                  <a:stretch>
                    <a:fillRect t="-10526" r="-9184" b="-28947"/>
                  </a:stretch>
                </a:blipFill>
              </p:spPr>
              <p:txBody>
                <a:bodyPr/>
                <a:lstStyle/>
                <a:p>
                  <a:r>
                    <a:rPr lang="en-US">
                      <a:noFill/>
                    </a:rPr>
                    <a:t> </a:t>
                  </a:r>
                </a:p>
              </p:txBody>
            </p:sp>
          </mc:Fallback>
        </mc:AlternateContent>
      </p:grpSp>
      <p:cxnSp>
        <p:nvCxnSpPr>
          <p:cNvPr id="28" name="直接箭头连接符 27">
            <a:extLst>
              <a:ext uri="{FF2B5EF4-FFF2-40B4-BE49-F238E27FC236}">
                <a16:creationId xmlns:a16="http://schemas.microsoft.com/office/drawing/2014/main" id="{318C241E-07B1-48A0-A20E-F18484BD03E4}"/>
              </a:ext>
            </a:extLst>
          </p:cNvPr>
          <p:cNvCxnSpPr>
            <a:cxnSpLocks/>
          </p:cNvCxnSpPr>
          <p:nvPr/>
        </p:nvCxnSpPr>
        <p:spPr>
          <a:xfrm>
            <a:off x="3905588" y="2376801"/>
            <a:ext cx="448111" cy="0"/>
          </a:xfrm>
          <a:prstGeom prst="straightConnector1">
            <a:avLst/>
          </a:prstGeom>
          <a:ln w="41275">
            <a:solidFill>
              <a:srgbClr val="FF0000"/>
            </a:solidFill>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矩形 28">
                <a:extLst>
                  <a:ext uri="{FF2B5EF4-FFF2-40B4-BE49-F238E27FC236}">
                    <a16:creationId xmlns:a16="http://schemas.microsoft.com/office/drawing/2014/main" id="{02C697AB-0F40-4F95-B1D5-BA7D52C8ADF1}"/>
                  </a:ext>
                </a:extLst>
              </p:cNvPr>
              <p:cNvSpPr/>
              <p:nvPr/>
            </p:nvSpPr>
            <p:spPr>
              <a:xfrm>
                <a:off x="6872468" y="282909"/>
                <a:ext cx="4937314" cy="70000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𝑃</m:t>
                      </m:r>
                      <m:d>
                        <m:dPr>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𝑢</m:t>
                              </m:r>
                            </m:e>
                            <m:sub>
                              <m:r>
                                <a:rPr lang="en-US" altLang="zh-CN" i="1">
                                  <a:latin typeface="Cambria Math" panose="02040503050406030204" pitchFamily="18" charset="0"/>
                                </a:rPr>
                                <m:t>01</m:t>
                              </m:r>
                            </m:sub>
                          </m:sSub>
                        </m:e>
                      </m:d>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0</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1</m:t>
                          </m:r>
                        </m:sub>
                      </m:sSub>
                      <m:r>
                        <a:rPr lang="en-US" altLang="zh-CN" i="1">
                          <a:latin typeface="Cambria Math" panose="02040503050406030204" pitchFamily="18" charset="0"/>
                        </a:rPr>
                        <m:t>)</m:t>
                      </m:r>
                      <m:r>
                        <a:rPr lang="en-US" i="1">
                          <a:latin typeface="Cambria Math" panose="02040503050406030204" pitchFamily="18" charset="0"/>
                        </a:rPr>
                        <m:t>=</m:t>
                      </m:r>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ad>
                            <m:radPr>
                              <m:ctrlPr>
                                <a:rPr lang="en-US" i="1" smtClean="0">
                                  <a:latin typeface="Cambria Math" panose="02040503050406030204" pitchFamily="18" charset="0"/>
                                </a:rPr>
                              </m:ctrlPr>
                            </m:radPr>
                            <m:deg>
                              <m:r>
                                <a:rPr lang="en-US" i="1" smtClean="0">
                                  <a:latin typeface="Cambria Math" panose="02040503050406030204" pitchFamily="18" charset="0"/>
                                </a:rPr>
                                <m:t>2</m:t>
                              </m:r>
                            </m:deg>
                            <m:e>
                              <m:r>
                                <a:rPr lang="en-US" b="0" i="1" smtClean="0">
                                  <a:latin typeface="Cambria Math" panose="02040503050406030204" pitchFamily="18" charset="0"/>
                                </a:rPr>
                                <m:t>2</m:t>
                              </m:r>
                              <m:r>
                                <a:rPr lang="en-US" b="0" i="1" smtClean="0">
                                  <a:latin typeface="Cambria Math" panose="02040503050406030204" pitchFamily="18" charset="0"/>
                                  <a:ea typeface="Cambria Math" panose="02040503050406030204" pitchFamily="18" charset="0"/>
                                </a:rPr>
                                <m:t>𝜋</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𝜎</m:t>
                                  </m:r>
                                </m:e>
                                <m:sup>
                                  <m:r>
                                    <a:rPr lang="en-US" b="0" i="1" smtClean="0">
                                      <a:latin typeface="Cambria Math" panose="02040503050406030204" pitchFamily="18" charset="0"/>
                                      <a:ea typeface="Cambria Math" panose="02040503050406030204" pitchFamily="18" charset="0"/>
                                    </a:rPr>
                                    <m:t>2</m:t>
                                  </m:r>
                                </m:sup>
                              </m:sSup>
                            </m:e>
                          </m:rad>
                        </m:den>
                      </m:f>
                      <m:r>
                        <m:rPr>
                          <m:sty m:val="p"/>
                        </m:rPr>
                        <a:rPr lang="en-US" b="0" i="0" smtClean="0">
                          <a:latin typeface="Cambria Math" panose="02040503050406030204" pitchFamily="18" charset="0"/>
                        </a:rPr>
                        <m:t>exp</m:t>
                      </m:r>
                      <m:r>
                        <a:rPr lang="en-US" b="0" i="1" smtClean="0">
                          <a:latin typeface="Cambria Math" panose="02040503050406030204" pitchFamily="18" charset="0"/>
                        </a:rPr>
                        <m:t>⁡(−</m:t>
                      </m:r>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rPr>
                                <m:t>(</m:t>
                              </m:r>
                              <m:sSub>
                                <m:sSubPr>
                                  <m:ctrlPr>
                                    <a:rPr lang="en-US" altLang="zh-CN" b="1" i="1">
                                      <a:latin typeface="Cambria Math" panose="02040503050406030204" pitchFamily="18" charset="0"/>
                                    </a:rPr>
                                  </m:ctrlPr>
                                </m:sSubPr>
                                <m:e>
                                  <m:r>
                                    <a:rPr lang="en-US" altLang="zh-CN" b="1" i="1">
                                      <a:latin typeface="Cambria Math" panose="02040503050406030204" pitchFamily="18" charset="0"/>
                                    </a:rPr>
                                    <m:t>𝒖</m:t>
                                  </m:r>
                                </m:e>
                                <m:sub>
                                  <m:r>
                                    <a:rPr lang="en-US" altLang="zh-CN" b="1" i="1">
                                      <a:latin typeface="Cambria Math" panose="02040503050406030204" pitchFamily="18" charset="0"/>
                                    </a:rPr>
                                    <m:t>𝟎𝟏</m:t>
                                  </m:r>
                                </m:sub>
                              </m:sSub>
                              <m:r>
                                <a:rPr lang="en-US" altLang="zh-CN" b="0" i="1" smtClean="0">
                                  <a:latin typeface="Cambria Math" panose="02040503050406030204" pitchFamily="18" charset="0"/>
                                </a:rPr>
                                <m:t>−</m:t>
                              </m:r>
                              <m:sSub>
                                <m:sSubPr>
                                  <m:ctrlPr>
                                    <a:rPr lang="en-US" altLang="zh-CN" b="1" i="1">
                                      <a:latin typeface="Cambria Math" panose="02040503050406030204" pitchFamily="18" charset="0"/>
                                    </a:rPr>
                                  </m:ctrlPr>
                                </m:sSubPr>
                                <m:e>
                                  <m:r>
                                    <a:rPr lang="en-US" altLang="zh-CN" b="1" i="1">
                                      <a:latin typeface="Cambria Math" panose="02040503050406030204" pitchFamily="18" charset="0"/>
                                    </a:rPr>
                                    <m:t>𝒙</m:t>
                                  </m:r>
                                </m:e>
                                <m:sub>
                                  <m:r>
                                    <a:rPr lang="en-US" altLang="zh-CN" b="1" i="1">
                                      <a:latin typeface="Cambria Math" panose="02040503050406030204" pitchFamily="18" charset="0"/>
                                    </a:rPr>
                                    <m:t>𝟏</m:t>
                                  </m:r>
                                </m:sub>
                              </m:sSub>
                              <m:r>
                                <a:rPr lang="en-US" altLang="zh-CN" b="0" i="1" smtClean="0">
                                  <a:latin typeface="Cambria Math" panose="02040503050406030204" pitchFamily="18" charset="0"/>
                                </a:rPr>
                                <m:t>+</m:t>
                              </m:r>
                              <m:sSub>
                                <m:sSubPr>
                                  <m:ctrlPr>
                                    <a:rPr lang="en-US" altLang="zh-CN" b="1" i="1">
                                      <a:latin typeface="Cambria Math" panose="02040503050406030204" pitchFamily="18" charset="0"/>
                                    </a:rPr>
                                  </m:ctrlPr>
                                </m:sSubPr>
                                <m:e>
                                  <m:r>
                                    <a:rPr lang="en-US" altLang="zh-CN" b="1" i="1">
                                      <a:latin typeface="Cambria Math" panose="02040503050406030204" pitchFamily="18" charset="0"/>
                                    </a:rPr>
                                    <m:t>𝒙</m:t>
                                  </m:r>
                                </m:e>
                                <m:sub>
                                  <m:r>
                                    <a:rPr lang="en-US" altLang="zh-CN" b="1" i="1">
                                      <a:latin typeface="Cambria Math" panose="02040503050406030204" pitchFamily="18" charset="0"/>
                                    </a:rPr>
                                    <m:t>𝟎</m:t>
                                  </m:r>
                                </m:sub>
                              </m:sSub>
                              <m:r>
                                <a:rPr lang="en-US" b="0" i="1" smtClean="0">
                                  <a:latin typeface="Cambria Math" panose="02040503050406030204" pitchFamily="18" charset="0"/>
                                </a:rPr>
                                <m:t>)</m:t>
                              </m:r>
                            </m:e>
                            <m:sup>
                              <m:r>
                                <a:rPr lang="en-US" b="0" i="1" smtClean="0">
                                  <a:latin typeface="Cambria Math" panose="02040503050406030204" pitchFamily="18" charset="0"/>
                                </a:rPr>
                                <m:t>2</m:t>
                              </m:r>
                            </m:sup>
                          </m:sSup>
                        </m:num>
                        <m:den>
                          <m:r>
                            <a:rPr lang="en-US" b="0" i="1" smtClean="0">
                              <a:latin typeface="Cambria Math" panose="02040503050406030204" pitchFamily="18" charset="0"/>
                            </a:rPr>
                            <m:t>2</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𝜎</m:t>
                              </m:r>
                            </m:e>
                            <m:sup>
                              <m:r>
                                <a:rPr lang="en-US" b="0" i="1" smtClean="0">
                                  <a:latin typeface="Cambria Math" panose="02040503050406030204" pitchFamily="18" charset="0"/>
                                  <a:ea typeface="Cambria Math" panose="02040503050406030204" pitchFamily="18" charset="0"/>
                                </a:rPr>
                                <m:t>2</m:t>
                              </m:r>
                            </m:sup>
                          </m:sSup>
                        </m:den>
                      </m:f>
                      <m:r>
                        <a:rPr lang="en-US" b="0" i="1" smtClean="0">
                          <a:latin typeface="Cambria Math" panose="02040503050406030204" pitchFamily="18" charset="0"/>
                        </a:rPr>
                        <m:t>)</m:t>
                      </m:r>
                    </m:oMath>
                  </m:oMathPara>
                </a14:m>
                <a:endParaRPr lang="en-US" dirty="0"/>
              </a:p>
            </p:txBody>
          </p:sp>
        </mc:Choice>
        <mc:Fallback xmlns="">
          <p:sp>
            <p:nvSpPr>
              <p:cNvPr id="29" name="矩形 28">
                <a:extLst>
                  <a:ext uri="{FF2B5EF4-FFF2-40B4-BE49-F238E27FC236}">
                    <a16:creationId xmlns:a16="http://schemas.microsoft.com/office/drawing/2014/main" id="{02C697AB-0F40-4F95-B1D5-BA7D52C8ADF1}"/>
                  </a:ext>
                </a:extLst>
              </p:cNvPr>
              <p:cNvSpPr>
                <a:spLocks noRot="1" noChangeAspect="1" noMove="1" noResize="1" noEditPoints="1" noAdjustHandles="1" noChangeArrowheads="1" noChangeShapeType="1" noTextEdit="1"/>
              </p:cNvSpPr>
              <p:nvPr/>
            </p:nvSpPr>
            <p:spPr>
              <a:xfrm>
                <a:off x="6872468" y="282909"/>
                <a:ext cx="4937314" cy="700000"/>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矩形 29">
                <a:extLst>
                  <a:ext uri="{FF2B5EF4-FFF2-40B4-BE49-F238E27FC236}">
                    <a16:creationId xmlns:a16="http://schemas.microsoft.com/office/drawing/2014/main" id="{5F7835BD-E4DA-4AED-900C-4ECC8FBF479E}"/>
                  </a:ext>
                </a:extLst>
              </p:cNvPr>
              <p:cNvSpPr/>
              <p:nvPr/>
            </p:nvSpPr>
            <p:spPr>
              <a:xfrm>
                <a:off x="6872468" y="1088389"/>
                <a:ext cx="5145255" cy="70000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𝑃</m:t>
                      </m:r>
                      <m:d>
                        <m:dPr>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00</m:t>
                              </m:r>
                            </m:sub>
                          </m:sSub>
                        </m:e>
                      </m:d>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0</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𝑙</m:t>
                          </m:r>
                        </m:e>
                        <m:sub>
                          <m:r>
                            <a:rPr lang="en-US" altLang="zh-CN" i="1">
                              <a:latin typeface="Cambria Math" panose="02040503050406030204" pitchFamily="18" charset="0"/>
                            </a:rPr>
                            <m:t>0</m:t>
                          </m:r>
                        </m:sub>
                      </m:sSub>
                      <m:r>
                        <a:rPr lang="en-US" altLang="zh-CN" i="1">
                          <a:latin typeface="Cambria Math" panose="02040503050406030204" pitchFamily="18" charset="0"/>
                        </a:rPr>
                        <m:t>)</m:t>
                      </m:r>
                      <m:r>
                        <a:rPr lang="en-US" i="1">
                          <a:latin typeface="Cambria Math" panose="02040503050406030204" pitchFamily="18" charset="0"/>
                        </a:rPr>
                        <m:t>=</m:t>
                      </m:r>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ad>
                            <m:radPr>
                              <m:ctrlPr>
                                <a:rPr lang="en-US" i="1" smtClean="0">
                                  <a:latin typeface="Cambria Math" panose="02040503050406030204" pitchFamily="18" charset="0"/>
                                </a:rPr>
                              </m:ctrlPr>
                            </m:radPr>
                            <m:deg>
                              <m:r>
                                <a:rPr lang="en-US" i="1" smtClean="0">
                                  <a:latin typeface="Cambria Math" panose="02040503050406030204" pitchFamily="18" charset="0"/>
                                </a:rPr>
                                <m:t>2</m:t>
                              </m:r>
                            </m:deg>
                            <m:e>
                              <m:r>
                                <a:rPr lang="en-US" b="0" i="1" smtClean="0">
                                  <a:latin typeface="Cambria Math" panose="02040503050406030204" pitchFamily="18" charset="0"/>
                                </a:rPr>
                                <m:t>2</m:t>
                              </m:r>
                              <m:r>
                                <a:rPr lang="en-US" b="0" i="1" smtClean="0">
                                  <a:latin typeface="Cambria Math" panose="02040503050406030204" pitchFamily="18" charset="0"/>
                                  <a:ea typeface="Cambria Math" panose="02040503050406030204" pitchFamily="18" charset="0"/>
                                </a:rPr>
                                <m:t>𝜋</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𝜎</m:t>
                                  </m:r>
                                </m:e>
                                <m:sup>
                                  <m:r>
                                    <a:rPr lang="en-US" b="0" i="1" smtClean="0">
                                      <a:latin typeface="Cambria Math" panose="02040503050406030204" pitchFamily="18" charset="0"/>
                                      <a:ea typeface="Cambria Math" panose="02040503050406030204" pitchFamily="18" charset="0"/>
                                    </a:rPr>
                                    <m:t>2</m:t>
                                  </m:r>
                                </m:sup>
                              </m:sSup>
                            </m:e>
                          </m:rad>
                        </m:den>
                      </m:f>
                      <m:r>
                        <m:rPr>
                          <m:sty m:val="p"/>
                        </m:rPr>
                        <a:rPr lang="en-US" b="0" i="0" smtClean="0">
                          <a:latin typeface="Cambria Math" panose="02040503050406030204" pitchFamily="18" charset="0"/>
                        </a:rPr>
                        <m:t>exp</m:t>
                      </m:r>
                      <m:r>
                        <a:rPr lang="en-US" b="0" i="1" smtClean="0">
                          <a:latin typeface="Cambria Math" panose="02040503050406030204" pitchFamily="18" charset="0"/>
                        </a:rPr>
                        <m:t>⁡(−</m:t>
                      </m:r>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rPr>
                                <m:t>(</m:t>
                              </m:r>
                              <m:sSub>
                                <m:sSubPr>
                                  <m:ctrlPr>
                                    <a:rPr lang="en-US" altLang="zh-CN" b="1" i="1">
                                      <a:latin typeface="Cambria Math" panose="02040503050406030204" pitchFamily="18" charset="0"/>
                                    </a:rPr>
                                  </m:ctrlPr>
                                </m:sSubPr>
                                <m:e>
                                  <m:r>
                                    <a:rPr lang="en-US" altLang="zh-CN" b="1" i="1" smtClean="0">
                                      <a:latin typeface="Cambria Math" panose="02040503050406030204" pitchFamily="18" charset="0"/>
                                    </a:rPr>
                                    <m:t>𝒎</m:t>
                                  </m:r>
                                </m:e>
                                <m:sub>
                                  <m:r>
                                    <a:rPr lang="en-US" altLang="zh-CN" b="1" i="1">
                                      <a:latin typeface="Cambria Math" panose="02040503050406030204" pitchFamily="18" charset="0"/>
                                    </a:rPr>
                                    <m:t>𝟎</m:t>
                                  </m:r>
                                  <m:r>
                                    <a:rPr lang="en-US" altLang="zh-CN" b="1" i="1" smtClean="0">
                                      <a:latin typeface="Cambria Math" panose="02040503050406030204" pitchFamily="18" charset="0"/>
                                    </a:rPr>
                                    <m:t>𝟎</m:t>
                                  </m:r>
                                </m:sub>
                              </m:sSub>
                              <m:r>
                                <a:rPr lang="en-US" altLang="zh-CN" b="0" i="1" smtClean="0">
                                  <a:latin typeface="Cambria Math" panose="02040503050406030204" pitchFamily="18" charset="0"/>
                                </a:rPr>
                                <m:t>−</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𝒍</m:t>
                                  </m:r>
                                </m:e>
                                <m:sub>
                                  <m:r>
                                    <a:rPr lang="en-US" altLang="zh-CN" b="1" i="1" smtClean="0">
                                      <a:latin typeface="Cambria Math" panose="02040503050406030204" pitchFamily="18" charset="0"/>
                                    </a:rPr>
                                    <m:t>𝟎</m:t>
                                  </m:r>
                                </m:sub>
                              </m:sSub>
                              <m:r>
                                <a:rPr lang="en-US" altLang="zh-CN" b="0" i="1" smtClean="0">
                                  <a:latin typeface="Cambria Math" panose="02040503050406030204" pitchFamily="18" charset="0"/>
                                </a:rPr>
                                <m:t>+</m:t>
                              </m:r>
                              <m:sSub>
                                <m:sSubPr>
                                  <m:ctrlPr>
                                    <a:rPr lang="en-US" altLang="zh-CN" b="1" i="1">
                                      <a:latin typeface="Cambria Math" panose="02040503050406030204" pitchFamily="18" charset="0"/>
                                    </a:rPr>
                                  </m:ctrlPr>
                                </m:sSubPr>
                                <m:e>
                                  <m:r>
                                    <a:rPr lang="en-US" altLang="zh-CN" b="1" i="1">
                                      <a:latin typeface="Cambria Math" panose="02040503050406030204" pitchFamily="18" charset="0"/>
                                    </a:rPr>
                                    <m:t>𝒙</m:t>
                                  </m:r>
                                </m:e>
                                <m:sub>
                                  <m:r>
                                    <a:rPr lang="en-US" altLang="zh-CN" b="1" i="1">
                                      <a:latin typeface="Cambria Math" panose="02040503050406030204" pitchFamily="18" charset="0"/>
                                    </a:rPr>
                                    <m:t>𝟎</m:t>
                                  </m:r>
                                </m:sub>
                              </m:sSub>
                              <m:r>
                                <a:rPr lang="en-US" altLang="zh-CN" b="0" i="1" smtClean="0">
                                  <a:latin typeface="Cambria Math" panose="02040503050406030204" pitchFamily="18" charset="0"/>
                                </a:rPr>
                                <m:t>)</m:t>
                              </m:r>
                            </m:e>
                            <m:sup>
                              <m:r>
                                <a:rPr lang="en-US" b="0" i="1" smtClean="0">
                                  <a:latin typeface="Cambria Math" panose="02040503050406030204" pitchFamily="18" charset="0"/>
                                </a:rPr>
                                <m:t>2</m:t>
                              </m:r>
                            </m:sup>
                          </m:sSup>
                        </m:num>
                        <m:den>
                          <m:r>
                            <a:rPr lang="en-US" b="0" i="1" smtClean="0">
                              <a:latin typeface="Cambria Math" panose="02040503050406030204" pitchFamily="18" charset="0"/>
                            </a:rPr>
                            <m:t>2</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𝜎</m:t>
                              </m:r>
                            </m:e>
                            <m:sup>
                              <m:r>
                                <a:rPr lang="en-US" b="0" i="1" smtClean="0">
                                  <a:latin typeface="Cambria Math" panose="02040503050406030204" pitchFamily="18" charset="0"/>
                                  <a:ea typeface="Cambria Math" panose="02040503050406030204" pitchFamily="18" charset="0"/>
                                </a:rPr>
                                <m:t>2</m:t>
                              </m:r>
                            </m:sup>
                          </m:sSup>
                        </m:den>
                      </m:f>
                      <m:r>
                        <a:rPr lang="en-US" b="0" i="1" smtClean="0">
                          <a:latin typeface="Cambria Math" panose="02040503050406030204" pitchFamily="18" charset="0"/>
                        </a:rPr>
                        <m:t>)</m:t>
                      </m:r>
                    </m:oMath>
                  </m:oMathPara>
                </a14:m>
                <a:endParaRPr lang="en-US" dirty="0"/>
              </a:p>
            </p:txBody>
          </p:sp>
        </mc:Choice>
        <mc:Fallback xmlns="">
          <p:sp>
            <p:nvSpPr>
              <p:cNvPr id="30" name="矩形 29">
                <a:extLst>
                  <a:ext uri="{FF2B5EF4-FFF2-40B4-BE49-F238E27FC236}">
                    <a16:creationId xmlns:a16="http://schemas.microsoft.com/office/drawing/2014/main" id="{5F7835BD-E4DA-4AED-900C-4ECC8FBF479E}"/>
                  </a:ext>
                </a:extLst>
              </p:cNvPr>
              <p:cNvSpPr>
                <a:spLocks noRot="1" noChangeAspect="1" noMove="1" noResize="1" noEditPoints="1" noAdjustHandles="1" noChangeArrowheads="1" noChangeShapeType="1" noTextEdit="1"/>
              </p:cNvSpPr>
              <p:nvPr/>
            </p:nvSpPr>
            <p:spPr>
              <a:xfrm>
                <a:off x="6872468" y="1088389"/>
                <a:ext cx="5145255" cy="700000"/>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文本框 30">
                <a:extLst>
                  <a:ext uri="{FF2B5EF4-FFF2-40B4-BE49-F238E27FC236}">
                    <a16:creationId xmlns:a16="http://schemas.microsoft.com/office/drawing/2014/main" id="{CE438255-61DC-429F-A6D8-54B7BE8C8DEB}"/>
                  </a:ext>
                </a:extLst>
              </p:cNvPr>
              <p:cNvSpPr txBox="1"/>
              <p:nvPr/>
            </p:nvSpPr>
            <p:spPr>
              <a:xfrm>
                <a:off x="7074441" y="1863962"/>
                <a:ext cx="4700141" cy="9003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1" i="1" smtClean="0">
                              <a:latin typeface="Cambria Math" panose="02040503050406030204" pitchFamily="18" charset="0"/>
                              <a:ea typeface="Cambria Math" panose="02040503050406030204" pitchFamily="18" charset="0"/>
                            </a:rPr>
                            <m:t>𝝁</m:t>
                          </m:r>
                        </m:e>
                        <m:sup>
                          <m:r>
                            <a:rPr lang="en-US" b="0" i="1" smtClean="0">
                              <a:latin typeface="Cambria Math" panose="02040503050406030204" pitchFamily="18" charset="0"/>
                            </a:rPr>
                            <m:t>∗</m:t>
                          </m:r>
                        </m:sup>
                      </m:sSup>
                      <m:r>
                        <a:rPr lang="en-US" b="0" i="1" smtClean="0">
                          <a:latin typeface="Cambria Math" panose="02040503050406030204" pitchFamily="18" charset="0"/>
                        </a:rPr>
                        <m:t>=</m:t>
                      </m:r>
                      <m:r>
                        <a:rPr lang="en-US" b="0" i="1" smtClean="0">
                          <a:latin typeface="Cambria Math" panose="02040503050406030204" pitchFamily="18" charset="0"/>
                        </a:rPr>
                        <m:t>𝑎𝑟𝑔𝑚𝑎𝑥</m:t>
                      </m:r>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sup/>
                        <m:e>
                          <m:r>
                            <a:rPr lang="en-US" b="0" i="1" smtClean="0">
                              <a:latin typeface="Cambria Math" panose="02040503050406030204" pitchFamily="18" charset="0"/>
                            </a:rPr>
                            <m:t>𝑝</m:t>
                          </m:r>
                          <m:r>
                            <a:rPr lang="en-US" b="0" i="1" smtClean="0">
                              <a:latin typeface="Cambria Math" panose="02040503050406030204" pitchFamily="18" charset="0"/>
                            </a:rPr>
                            <m:t>(</m:t>
                          </m:r>
                          <m:r>
                            <a:rPr lang="en-US" altLang="zh-CN" b="1" i="1" smtClean="0">
                              <a:latin typeface="Cambria Math" panose="02040503050406030204" pitchFamily="18" charset="0"/>
                            </a:rPr>
                            <m:t>𝒖</m:t>
                          </m:r>
                          <m:r>
                            <a:rPr lang="en-US" b="0" i="1" smtClean="0">
                              <a:latin typeface="Cambria Math" panose="02040503050406030204" pitchFamily="18" charset="0"/>
                            </a:rPr>
                            <m:t>)</m:t>
                          </m:r>
                          <m:r>
                            <a:rPr lang="en-US" b="0" i="1" smtClean="0">
                              <a:latin typeface="Cambria Math" panose="02040503050406030204" pitchFamily="18" charset="0"/>
                            </a:rPr>
                            <m:t>𝑝</m:t>
                          </m:r>
                          <m:r>
                            <a:rPr lang="en-US" b="0" i="1" smtClean="0">
                              <a:latin typeface="Cambria Math" panose="02040503050406030204" pitchFamily="18" charset="0"/>
                            </a:rPr>
                            <m:t>(</m:t>
                          </m:r>
                          <m:r>
                            <a:rPr lang="en-US" altLang="zh-CN" b="1" i="1" smtClean="0">
                              <a:latin typeface="Cambria Math" panose="02040503050406030204" pitchFamily="18" charset="0"/>
                            </a:rPr>
                            <m:t>𝒎</m:t>
                          </m:r>
                          <m:r>
                            <a:rPr lang="en-US" b="0" i="1" smtClean="0">
                              <a:latin typeface="Cambria Math" panose="02040503050406030204" pitchFamily="18" charset="0"/>
                            </a:rPr>
                            <m:t>)</m:t>
                          </m:r>
                        </m:e>
                      </m:nary>
                      <m:r>
                        <a:rPr lang="en-US" b="0" i="1" smtClean="0">
                          <a:latin typeface="Cambria Math" panose="02040503050406030204" pitchFamily="18" charset="0"/>
                        </a:rPr>
                        <m:t>)</m:t>
                      </m:r>
                    </m:oMath>
                  </m:oMathPara>
                </a14:m>
                <a:endParaRPr lang="en-US" dirty="0"/>
              </a:p>
            </p:txBody>
          </p:sp>
        </mc:Choice>
        <mc:Fallback xmlns="">
          <p:sp>
            <p:nvSpPr>
              <p:cNvPr id="31" name="文本框 30">
                <a:extLst>
                  <a:ext uri="{FF2B5EF4-FFF2-40B4-BE49-F238E27FC236}">
                    <a16:creationId xmlns:a16="http://schemas.microsoft.com/office/drawing/2014/main" id="{CE438255-61DC-429F-A6D8-54B7BE8C8DEB}"/>
                  </a:ext>
                </a:extLst>
              </p:cNvPr>
              <p:cNvSpPr txBox="1">
                <a:spLocks noRot="1" noChangeAspect="1" noMove="1" noResize="1" noEditPoints="1" noAdjustHandles="1" noChangeArrowheads="1" noChangeShapeType="1" noTextEdit="1"/>
              </p:cNvSpPr>
              <p:nvPr/>
            </p:nvSpPr>
            <p:spPr>
              <a:xfrm>
                <a:off x="7074441" y="1863962"/>
                <a:ext cx="4700141" cy="900375"/>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文本框 31">
                <a:extLst>
                  <a:ext uri="{FF2B5EF4-FFF2-40B4-BE49-F238E27FC236}">
                    <a16:creationId xmlns:a16="http://schemas.microsoft.com/office/drawing/2014/main" id="{6B7426B9-7C1D-4CD3-9967-0C0F345D7871}"/>
                  </a:ext>
                </a:extLst>
              </p:cNvPr>
              <p:cNvSpPr txBox="1"/>
              <p:nvPr/>
            </p:nvSpPr>
            <p:spPr>
              <a:xfrm>
                <a:off x="6966578" y="2662040"/>
                <a:ext cx="4700141" cy="76309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1" i="1" smtClean="0">
                              <a:latin typeface="Cambria Math" panose="02040503050406030204" pitchFamily="18" charset="0"/>
                              <a:ea typeface="Cambria Math" panose="02040503050406030204" pitchFamily="18" charset="0"/>
                            </a:rPr>
                            <m:t>𝝁</m:t>
                          </m:r>
                        </m:e>
                        <m:sup>
                          <m:r>
                            <a:rPr lang="en-US" b="0" i="1" smtClean="0">
                              <a:latin typeface="Cambria Math" panose="02040503050406030204" pitchFamily="18" charset="0"/>
                            </a:rPr>
                            <m:t>∗</m:t>
                          </m:r>
                        </m:sup>
                      </m:sSup>
                      <m:r>
                        <a:rPr lang="en-US" b="0" i="1" smtClean="0">
                          <a:latin typeface="Cambria Math" panose="02040503050406030204" pitchFamily="18" charset="0"/>
                        </a:rPr>
                        <m:t>=</m:t>
                      </m:r>
                      <m:r>
                        <a:rPr lang="en-US" b="0" i="1" smtClean="0">
                          <a:latin typeface="Cambria Math" panose="02040503050406030204" pitchFamily="18" charset="0"/>
                        </a:rPr>
                        <m:t>𝑎𝑟𝑔𝑚𝑖𝑛</m:t>
                      </m:r>
                      <m:r>
                        <a:rPr lang="en-US" b="0" i="1" smtClean="0">
                          <a:latin typeface="Cambria Math" panose="02040503050406030204" pitchFamily="18" charset="0"/>
                        </a:rPr>
                        <m:t>(</m:t>
                      </m:r>
                      <m:nary>
                        <m:naryPr>
                          <m:chr m:val="∑"/>
                          <m:subHide m:val="on"/>
                          <m:supHide m:val="on"/>
                          <m:ctrlPr>
                            <a:rPr lang="en-US" b="0" i="1" smtClean="0">
                              <a:latin typeface="Cambria Math" panose="02040503050406030204" pitchFamily="18" charset="0"/>
                            </a:rPr>
                          </m:ctrlPr>
                        </m:naryPr>
                        <m:sub/>
                        <m:sup/>
                        <m:e>
                          <m:sSup>
                            <m:sSupPr>
                              <m:ctrlPr>
                                <a:rPr lang="en-US" b="0" i="1" smtClean="0">
                                  <a:latin typeface="Cambria Math" panose="02040503050406030204" pitchFamily="18" charset="0"/>
                                </a:rPr>
                              </m:ctrlPr>
                            </m:sSupPr>
                            <m:e>
                              <m:r>
                                <a:rPr lang="en-US" b="1" i="1" smtClean="0">
                                  <a:latin typeface="Cambria Math" panose="02040503050406030204" pitchFamily="18" charset="0"/>
                                </a:rPr>
                                <m:t>𝒆</m:t>
                              </m:r>
                            </m:e>
                            <m:sup>
                              <m:r>
                                <a:rPr lang="en-US" b="0" i="1" smtClean="0">
                                  <a:latin typeface="Cambria Math" panose="02040503050406030204" pitchFamily="18" charset="0"/>
                                </a:rPr>
                                <m:t>𝑇</m:t>
                              </m:r>
                            </m:sup>
                          </m:sSup>
                          <m:r>
                            <a:rPr lang="en-US" b="1" i="1" smtClean="0">
                              <a:latin typeface="Cambria Math" panose="02040503050406030204" pitchFamily="18" charset="0"/>
                            </a:rPr>
                            <m:t>𝒆</m:t>
                          </m:r>
                        </m:e>
                      </m:nary>
                      <m:r>
                        <a:rPr lang="en-US" b="0" i="1" smtClean="0">
                          <a:latin typeface="Cambria Math" panose="02040503050406030204" pitchFamily="18" charset="0"/>
                        </a:rPr>
                        <m:t>)</m:t>
                      </m:r>
                    </m:oMath>
                  </m:oMathPara>
                </a14:m>
                <a:endParaRPr lang="en-US" dirty="0"/>
              </a:p>
            </p:txBody>
          </p:sp>
        </mc:Choice>
        <mc:Fallback xmlns="">
          <p:sp>
            <p:nvSpPr>
              <p:cNvPr id="32" name="文本框 31">
                <a:extLst>
                  <a:ext uri="{FF2B5EF4-FFF2-40B4-BE49-F238E27FC236}">
                    <a16:creationId xmlns:a16="http://schemas.microsoft.com/office/drawing/2014/main" id="{6B7426B9-7C1D-4CD3-9967-0C0F345D7871}"/>
                  </a:ext>
                </a:extLst>
              </p:cNvPr>
              <p:cNvSpPr txBox="1">
                <a:spLocks noRot="1" noChangeAspect="1" noMove="1" noResize="1" noEditPoints="1" noAdjustHandles="1" noChangeArrowheads="1" noChangeShapeType="1" noTextEdit="1"/>
              </p:cNvSpPr>
              <p:nvPr/>
            </p:nvSpPr>
            <p:spPr>
              <a:xfrm>
                <a:off x="6966578" y="2662040"/>
                <a:ext cx="4700141" cy="763094"/>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33" name="表格 32">
                <a:extLst>
                  <a:ext uri="{FF2B5EF4-FFF2-40B4-BE49-F238E27FC236}">
                    <a16:creationId xmlns:a16="http://schemas.microsoft.com/office/drawing/2014/main" id="{6C0D81D5-2C38-412E-937E-4E0B74317AFE}"/>
                  </a:ext>
                </a:extLst>
              </p:cNvPr>
              <p:cNvGraphicFramePr>
                <a:graphicFrameLocks noGrp="1"/>
              </p:cNvGraphicFramePr>
              <p:nvPr>
                <p:extLst>
                  <p:ext uri="{D42A27DB-BD31-4B8C-83A1-F6EECF244321}">
                    <p14:modId xmlns:p14="http://schemas.microsoft.com/office/powerpoint/2010/main" val="1043352576"/>
                  </p:ext>
                </p:extLst>
              </p:nvPr>
            </p:nvGraphicFramePr>
            <p:xfrm>
              <a:off x="6965813" y="4387227"/>
              <a:ext cx="2788629" cy="1896756"/>
            </p:xfrm>
            <a:graphic>
              <a:graphicData uri="http://schemas.openxmlformats.org/drawingml/2006/table">
                <a:tbl>
                  <a:tblPr firstRow="1" bandRow="1">
                    <a:tableStyleId>{5C22544A-7EE6-4342-B048-85BDC9FD1C3A}</a:tableStyleId>
                  </a:tblPr>
                  <a:tblGrid>
                    <a:gridCol w="929543">
                      <a:extLst>
                        <a:ext uri="{9D8B030D-6E8A-4147-A177-3AD203B41FA5}">
                          <a16:colId xmlns:a16="http://schemas.microsoft.com/office/drawing/2014/main" val="1865622969"/>
                        </a:ext>
                      </a:extLst>
                    </a:gridCol>
                    <a:gridCol w="929543">
                      <a:extLst>
                        <a:ext uri="{9D8B030D-6E8A-4147-A177-3AD203B41FA5}">
                          <a16:colId xmlns:a16="http://schemas.microsoft.com/office/drawing/2014/main" val="930328449"/>
                        </a:ext>
                      </a:extLst>
                    </a:gridCol>
                    <a:gridCol w="929543">
                      <a:extLst>
                        <a:ext uri="{9D8B030D-6E8A-4147-A177-3AD203B41FA5}">
                          <a16:colId xmlns:a16="http://schemas.microsoft.com/office/drawing/2014/main" val="3391997160"/>
                        </a:ext>
                      </a:extLst>
                    </a:gridCol>
                  </a:tblGrid>
                  <a:tr h="632252">
                    <a:tc>
                      <a:txBody>
                        <a:bodyPr/>
                        <a:lstStyle/>
                        <a:p>
                          <a:pPr algn="ctr"/>
                          <a:endParaRPr lang="en-US" sz="2400" dirty="0"/>
                        </a:p>
                      </a:txBody>
                      <a:tcPr anchor="ct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a:latin typeface="Cambria Math" panose="02040503050406030204" pitchFamily="18" charset="0"/>
                                      </a:rPr>
                                      <m:t>𝒙</m:t>
                                    </m:r>
                                  </m:e>
                                  <m:sub>
                                    <m:r>
                                      <a:rPr lang="en-US" altLang="zh-CN" sz="2400" b="1" i="1" smtClean="0">
                                        <a:latin typeface="Cambria Math" panose="02040503050406030204" pitchFamily="18" charset="0"/>
                                      </a:rPr>
                                      <m:t>𝟐</m:t>
                                    </m:r>
                                  </m:sub>
                                </m:sSub>
                              </m:oMath>
                            </m:oMathPara>
                          </a14:m>
                          <a:endParaRPr lang="en-US" sz="2400" dirty="0"/>
                        </a:p>
                      </a:txBody>
                      <a:tcPr anchor="ct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𝒍</m:t>
                                    </m:r>
                                  </m:e>
                                  <m:sub>
                                    <m:r>
                                      <a:rPr lang="en-US" altLang="zh-CN" sz="2400" b="1" i="1">
                                        <a:latin typeface="Cambria Math" panose="02040503050406030204" pitchFamily="18" charset="0"/>
                                      </a:rPr>
                                      <m:t>𝟎</m:t>
                                    </m:r>
                                  </m:sub>
                                </m:sSub>
                              </m:oMath>
                            </m:oMathPara>
                          </a14:m>
                          <a:endParaRPr lang="en-US" sz="2400" dirty="0"/>
                        </a:p>
                      </a:txBody>
                      <a:tcPr anchor="ctr"/>
                    </a:tc>
                    <a:extLst>
                      <a:ext uri="{0D108BD9-81ED-4DB2-BD59-A6C34878D82A}">
                        <a16:rowId xmlns:a16="http://schemas.microsoft.com/office/drawing/2014/main" val="2320912197"/>
                      </a:ext>
                    </a:extLst>
                  </a:tr>
                  <a:tr h="632252">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a:latin typeface="Cambria Math" panose="02040503050406030204" pitchFamily="18" charset="0"/>
                                      </a:rPr>
                                      <m:t>𝒙</m:t>
                                    </m:r>
                                  </m:e>
                                  <m:sub>
                                    <m:r>
                                      <a:rPr lang="en-US" altLang="zh-CN" sz="2400" b="1" i="1" smtClean="0">
                                        <a:latin typeface="Cambria Math" panose="02040503050406030204" pitchFamily="18" charset="0"/>
                                      </a:rPr>
                                      <m:t>𝟐</m:t>
                                    </m:r>
                                  </m:sub>
                                </m:sSub>
                              </m:oMath>
                            </m:oMathPara>
                          </a14:m>
                          <a:endParaRPr lang="en-US" sz="2400" dirty="0"/>
                        </a:p>
                      </a:txBody>
                      <a:tcPr anchor="ctr"/>
                    </a:tc>
                    <a:tc>
                      <a:txBody>
                        <a:bodyPr/>
                        <a:lstStyle/>
                        <a:p>
                          <a:pPr algn="ctr"/>
                          <a:r>
                            <a:rPr lang="en-US" sz="2400" dirty="0"/>
                            <a:t>1</a:t>
                          </a:r>
                          <a14:m>
                            <m:oMath xmlns:m="http://schemas.openxmlformats.org/officeDocument/2006/math">
                              <m:r>
                                <a:rPr lang="en-US" altLang="zh-CN" sz="2400" b="1" i="1" smtClean="0">
                                  <a:latin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𝜎</m:t>
                              </m:r>
                            </m:oMath>
                          </a14:m>
                          <a:endParaRPr lang="en-US" sz="24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t>-1</a:t>
                          </a:r>
                          <a14:m>
                            <m:oMath xmlns:m="http://schemas.openxmlformats.org/officeDocument/2006/math">
                              <m:r>
                                <a:rPr lang="en-US" altLang="zh-CN" sz="2400" b="1" i="1" smtClean="0">
                                  <a:latin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𝜎</m:t>
                              </m:r>
                            </m:oMath>
                          </a14:m>
                          <a:endParaRPr lang="en-US" sz="2400" dirty="0"/>
                        </a:p>
                      </a:txBody>
                      <a:tcPr anchor="ctr"/>
                    </a:tc>
                    <a:extLst>
                      <a:ext uri="{0D108BD9-81ED-4DB2-BD59-A6C34878D82A}">
                        <a16:rowId xmlns:a16="http://schemas.microsoft.com/office/drawing/2014/main" val="945526181"/>
                      </a:ext>
                    </a:extLst>
                  </a:tr>
                  <a:tr h="632252">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𝒍</m:t>
                                    </m:r>
                                  </m:e>
                                  <m:sub>
                                    <m:r>
                                      <a:rPr lang="en-US" altLang="zh-CN" sz="2400" b="1" i="1">
                                        <a:latin typeface="Cambria Math" panose="02040503050406030204" pitchFamily="18" charset="0"/>
                                      </a:rPr>
                                      <m:t>𝟎</m:t>
                                    </m:r>
                                  </m:sub>
                                </m:sSub>
                              </m:oMath>
                            </m:oMathPara>
                          </a14:m>
                          <a:endParaRPr lang="en-US" sz="24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t>-1</a:t>
                          </a:r>
                          <a14:m>
                            <m:oMath xmlns:m="http://schemas.openxmlformats.org/officeDocument/2006/math">
                              <m:r>
                                <a:rPr lang="en-US" altLang="zh-CN" sz="2400" b="1" i="1" smtClean="0">
                                  <a:latin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𝜎</m:t>
                              </m:r>
                            </m:oMath>
                          </a14:m>
                          <a:endParaRPr lang="en-US" sz="24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t>1</a:t>
                          </a:r>
                          <a14:m>
                            <m:oMath xmlns:m="http://schemas.openxmlformats.org/officeDocument/2006/math">
                              <m:r>
                                <a:rPr lang="en-US" altLang="zh-CN" sz="2400" b="1" i="1" smtClean="0">
                                  <a:latin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𝜎</m:t>
                              </m:r>
                            </m:oMath>
                          </a14:m>
                          <a:endParaRPr lang="en-US" sz="2400" dirty="0"/>
                        </a:p>
                      </a:txBody>
                      <a:tcPr anchor="ctr"/>
                    </a:tc>
                    <a:extLst>
                      <a:ext uri="{0D108BD9-81ED-4DB2-BD59-A6C34878D82A}">
                        <a16:rowId xmlns:a16="http://schemas.microsoft.com/office/drawing/2014/main" val="2839597485"/>
                      </a:ext>
                    </a:extLst>
                  </a:tr>
                </a:tbl>
              </a:graphicData>
            </a:graphic>
          </p:graphicFrame>
        </mc:Choice>
        <mc:Fallback xmlns="">
          <p:graphicFrame>
            <p:nvGraphicFramePr>
              <p:cNvPr id="33" name="表格 32">
                <a:extLst>
                  <a:ext uri="{FF2B5EF4-FFF2-40B4-BE49-F238E27FC236}">
                    <a16:creationId xmlns:a16="http://schemas.microsoft.com/office/drawing/2014/main" id="{6C0D81D5-2C38-412E-937E-4E0B74317AFE}"/>
                  </a:ext>
                </a:extLst>
              </p:cNvPr>
              <p:cNvGraphicFramePr>
                <a:graphicFrameLocks noGrp="1"/>
              </p:cNvGraphicFramePr>
              <p:nvPr>
                <p:extLst>
                  <p:ext uri="{D42A27DB-BD31-4B8C-83A1-F6EECF244321}">
                    <p14:modId xmlns:p14="http://schemas.microsoft.com/office/powerpoint/2010/main" val="1043352576"/>
                  </p:ext>
                </p:extLst>
              </p:nvPr>
            </p:nvGraphicFramePr>
            <p:xfrm>
              <a:off x="6965813" y="4387227"/>
              <a:ext cx="2788629" cy="1896756"/>
            </p:xfrm>
            <a:graphic>
              <a:graphicData uri="http://schemas.openxmlformats.org/drawingml/2006/table">
                <a:tbl>
                  <a:tblPr firstRow="1" bandRow="1">
                    <a:tableStyleId>{5C22544A-7EE6-4342-B048-85BDC9FD1C3A}</a:tableStyleId>
                  </a:tblPr>
                  <a:tblGrid>
                    <a:gridCol w="929543">
                      <a:extLst>
                        <a:ext uri="{9D8B030D-6E8A-4147-A177-3AD203B41FA5}">
                          <a16:colId xmlns:a16="http://schemas.microsoft.com/office/drawing/2014/main" val="1865622969"/>
                        </a:ext>
                      </a:extLst>
                    </a:gridCol>
                    <a:gridCol w="929543">
                      <a:extLst>
                        <a:ext uri="{9D8B030D-6E8A-4147-A177-3AD203B41FA5}">
                          <a16:colId xmlns:a16="http://schemas.microsoft.com/office/drawing/2014/main" val="930328449"/>
                        </a:ext>
                      </a:extLst>
                    </a:gridCol>
                    <a:gridCol w="929543">
                      <a:extLst>
                        <a:ext uri="{9D8B030D-6E8A-4147-A177-3AD203B41FA5}">
                          <a16:colId xmlns:a16="http://schemas.microsoft.com/office/drawing/2014/main" val="3391997160"/>
                        </a:ext>
                      </a:extLst>
                    </a:gridCol>
                  </a:tblGrid>
                  <a:tr h="632252">
                    <a:tc>
                      <a:txBody>
                        <a:bodyPr/>
                        <a:lstStyle/>
                        <a:p>
                          <a:pPr algn="ctr"/>
                          <a:endParaRPr lang="en-US" sz="2400" dirty="0"/>
                        </a:p>
                      </a:txBody>
                      <a:tcPr anchor="ctr"/>
                    </a:tc>
                    <a:tc>
                      <a:txBody>
                        <a:bodyPr/>
                        <a:lstStyle/>
                        <a:p>
                          <a:endParaRPr lang="en-US"/>
                        </a:p>
                      </a:txBody>
                      <a:tcPr anchor="ctr">
                        <a:blipFill>
                          <a:blip r:embed="rId14"/>
                          <a:stretch>
                            <a:fillRect l="-100654" t="-962" r="-102614" b="-207692"/>
                          </a:stretch>
                        </a:blipFill>
                      </a:tcPr>
                    </a:tc>
                    <a:tc>
                      <a:txBody>
                        <a:bodyPr/>
                        <a:lstStyle/>
                        <a:p>
                          <a:endParaRPr lang="en-US"/>
                        </a:p>
                      </a:txBody>
                      <a:tcPr anchor="ctr">
                        <a:blipFill>
                          <a:blip r:embed="rId14"/>
                          <a:stretch>
                            <a:fillRect l="-200654" t="-962" r="-2614" b="-207692"/>
                          </a:stretch>
                        </a:blipFill>
                      </a:tcPr>
                    </a:tc>
                    <a:extLst>
                      <a:ext uri="{0D108BD9-81ED-4DB2-BD59-A6C34878D82A}">
                        <a16:rowId xmlns:a16="http://schemas.microsoft.com/office/drawing/2014/main" val="2320912197"/>
                      </a:ext>
                    </a:extLst>
                  </a:tr>
                  <a:tr h="632252">
                    <a:tc>
                      <a:txBody>
                        <a:bodyPr/>
                        <a:lstStyle/>
                        <a:p>
                          <a:endParaRPr lang="en-US"/>
                        </a:p>
                      </a:txBody>
                      <a:tcPr anchor="ctr">
                        <a:blipFill>
                          <a:blip r:embed="rId14"/>
                          <a:stretch>
                            <a:fillRect l="-654" t="-100962" r="-202614" b="-107692"/>
                          </a:stretch>
                        </a:blipFill>
                      </a:tcPr>
                    </a:tc>
                    <a:tc>
                      <a:txBody>
                        <a:bodyPr/>
                        <a:lstStyle/>
                        <a:p>
                          <a:endParaRPr lang="en-US"/>
                        </a:p>
                      </a:txBody>
                      <a:tcPr anchor="ctr">
                        <a:blipFill>
                          <a:blip r:embed="rId14"/>
                          <a:stretch>
                            <a:fillRect l="-100654" t="-100962" r="-102614" b="-107692"/>
                          </a:stretch>
                        </a:blipFill>
                      </a:tcPr>
                    </a:tc>
                    <a:tc>
                      <a:txBody>
                        <a:bodyPr/>
                        <a:lstStyle/>
                        <a:p>
                          <a:endParaRPr lang="en-US"/>
                        </a:p>
                      </a:txBody>
                      <a:tcPr anchor="ctr">
                        <a:blipFill>
                          <a:blip r:embed="rId14"/>
                          <a:stretch>
                            <a:fillRect l="-200654" t="-100962" r="-2614" b="-107692"/>
                          </a:stretch>
                        </a:blipFill>
                      </a:tcPr>
                    </a:tc>
                    <a:extLst>
                      <a:ext uri="{0D108BD9-81ED-4DB2-BD59-A6C34878D82A}">
                        <a16:rowId xmlns:a16="http://schemas.microsoft.com/office/drawing/2014/main" val="945526181"/>
                      </a:ext>
                    </a:extLst>
                  </a:tr>
                  <a:tr h="632252">
                    <a:tc>
                      <a:txBody>
                        <a:bodyPr/>
                        <a:lstStyle/>
                        <a:p>
                          <a:endParaRPr lang="en-US"/>
                        </a:p>
                      </a:txBody>
                      <a:tcPr anchor="ctr">
                        <a:blipFill>
                          <a:blip r:embed="rId14"/>
                          <a:stretch>
                            <a:fillRect l="-654" t="-200962" r="-202614" b="-7692"/>
                          </a:stretch>
                        </a:blipFill>
                      </a:tcPr>
                    </a:tc>
                    <a:tc>
                      <a:txBody>
                        <a:bodyPr/>
                        <a:lstStyle/>
                        <a:p>
                          <a:endParaRPr lang="en-US"/>
                        </a:p>
                      </a:txBody>
                      <a:tcPr anchor="ctr">
                        <a:blipFill>
                          <a:blip r:embed="rId14"/>
                          <a:stretch>
                            <a:fillRect l="-100654" t="-200962" r="-102614" b="-7692"/>
                          </a:stretch>
                        </a:blipFill>
                      </a:tcPr>
                    </a:tc>
                    <a:tc>
                      <a:txBody>
                        <a:bodyPr/>
                        <a:lstStyle/>
                        <a:p>
                          <a:endParaRPr lang="en-US"/>
                        </a:p>
                      </a:txBody>
                      <a:tcPr anchor="ctr">
                        <a:blipFill>
                          <a:blip r:embed="rId14"/>
                          <a:stretch>
                            <a:fillRect l="-200654" t="-200962" r="-2614" b="-7692"/>
                          </a:stretch>
                        </a:blipFill>
                      </a:tcPr>
                    </a:tc>
                    <a:extLst>
                      <a:ext uri="{0D108BD9-81ED-4DB2-BD59-A6C34878D82A}">
                        <a16:rowId xmlns:a16="http://schemas.microsoft.com/office/drawing/2014/main" val="2839597485"/>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34" name="表格 33">
                <a:extLst>
                  <a:ext uri="{FF2B5EF4-FFF2-40B4-BE49-F238E27FC236}">
                    <a16:creationId xmlns:a16="http://schemas.microsoft.com/office/drawing/2014/main" id="{19B92EAC-B3A4-4654-84A7-A15BAD3ECC84}"/>
                  </a:ext>
                </a:extLst>
              </p:cNvPr>
              <p:cNvGraphicFramePr>
                <a:graphicFrameLocks noGrp="1"/>
              </p:cNvGraphicFramePr>
              <p:nvPr>
                <p:extLst>
                  <p:ext uri="{D42A27DB-BD31-4B8C-83A1-F6EECF244321}">
                    <p14:modId xmlns:p14="http://schemas.microsoft.com/office/powerpoint/2010/main" val="2395611452"/>
                  </p:ext>
                </p:extLst>
              </p:nvPr>
            </p:nvGraphicFramePr>
            <p:xfrm>
              <a:off x="10364838" y="4396486"/>
              <a:ext cx="821866" cy="1896756"/>
            </p:xfrm>
            <a:graphic>
              <a:graphicData uri="http://schemas.openxmlformats.org/drawingml/2006/table">
                <a:tbl>
                  <a:tblPr firstRow="1" bandRow="1">
                    <a:tableStyleId>{5C22544A-7EE6-4342-B048-85BDC9FD1C3A}</a:tableStyleId>
                  </a:tblPr>
                  <a:tblGrid>
                    <a:gridCol w="821866">
                      <a:extLst>
                        <a:ext uri="{9D8B030D-6E8A-4147-A177-3AD203B41FA5}">
                          <a16:colId xmlns:a16="http://schemas.microsoft.com/office/drawing/2014/main" val="2220708536"/>
                        </a:ext>
                      </a:extLst>
                    </a:gridCol>
                  </a:tblGrid>
                  <a:tr h="632252">
                    <a:tc>
                      <a:txBody>
                        <a:bodyPr/>
                        <a:lstStyle/>
                        <a:p>
                          <a:pPr algn="ctr"/>
                          <a:endParaRPr lang="en-US" dirty="0"/>
                        </a:p>
                      </a:txBody>
                      <a:tcPr anchor="ctr"/>
                    </a:tc>
                    <a:extLst>
                      <a:ext uri="{0D108BD9-81ED-4DB2-BD59-A6C34878D82A}">
                        <a16:rowId xmlns:a16="http://schemas.microsoft.com/office/drawing/2014/main" val="2663439589"/>
                      </a:ext>
                    </a:extLst>
                  </a:tr>
                  <a:tr h="63225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-7</a:t>
                          </a:r>
                          <a14:m>
                            <m:oMath xmlns:m="http://schemas.openxmlformats.org/officeDocument/2006/math">
                              <m:r>
                                <a:rPr lang="en-US" altLang="zh-CN" sz="1800" b="1" i="1" smtClean="0">
                                  <a:latin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𝜎</m:t>
                              </m:r>
                            </m:oMath>
                          </a14:m>
                          <a:endParaRPr lang="en-US" sz="1800" dirty="0"/>
                        </a:p>
                      </a:txBody>
                      <a:tcPr anchor="ctr"/>
                    </a:tc>
                    <a:extLst>
                      <a:ext uri="{0D108BD9-81ED-4DB2-BD59-A6C34878D82A}">
                        <a16:rowId xmlns:a16="http://schemas.microsoft.com/office/drawing/2014/main" val="3539016618"/>
                      </a:ext>
                    </a:extLst>
                  </a:tr>
                  <a:tr h="63225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7</a:t>
                          </a:r>
                          <a14:m>
                            <m:oMath xmlns:m="http://schemas.openxmlformats.org/officeDocument/2006/math">
                              <m:r>
                                <a:rPr lang="en-US" altLang="zh-CN" sz="1800" b="1" i="1" smtClean="0">
                                  <a:latin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𝜎</m:t>
                              </m:r>
                            </m:oMath>
                          </a14:m>
                          <a:endParaRPr lang="en-US" sz="1800" dirty="0"/>
                        </a:p>
                      </a:txBody>
                      <a:tcPr anchor="ctr"/>
                    </a:tc>
                    <a:extLst>
                      <a:ext uri="{0D108BD9-81ED-4DB2-BD59-A6C34878D82A}">
                        <a16:rowId xmlns:a16="http://schemas.microsoft.com/office/drawing/2014/main" val="2206547451"/>
                      </a:ext>
                    </a:extLst>
                  </a:tr>
                </a:tbl>
              </a:graphicData>
            </a:graphic>
          </p:graphicFrame>
        </mc:Choice>
        <mc:Fallback xmlns="">
          <p:graphicFrame>
            <p:nvGraphicFramePr>
              <p:cNvPr id="34" name="表格 33">
                <a:extLst>
                  <a:ext uri="{FF2B5EF4-FFF2-40B4-BE49-F238E27FC236}">
                    <a16:creationId xmlns:a16="http://schemas.microsoft.com/office/drawing/2014/main" id="{19B92EAC-B3A4-4654-84A7-A15BAD3ECC84}"/>
                  </a:ext>
                </a:extLst>
              </p:cNvPr>
              <p:cNvGraphicFramePr>
                <a:graphicFrameLocks noGrp="1"/>
              </p:cNvGraphicFramePr>
              <p:nvPr>
                <p:extLst>
                  <p:ext uri="{D42A27DB-BD31-4B8C-83A1-F6EECF244321}">
                    <p14:modId xmlns:p14="http://schemas.microsoft.com/office/powerpoint/2010/main" val="2395611452"/>
                  </p:ext>
                </p:extLst>
              </p:nvPr>
            </p:nvGraphicFramePr>
            <p:xfrm>
              <a:off x="10364838" y="4396486"/>
              <a:ext cx="821866" cy="1896756"/>
            </p:xfrm>
            <a:graphic>
              <a:graphicData uri="http://schemas.openxmlformats.org/drawingml/2006/table">
                <a:tbl>
                  <a:tblPr firstRow="1" bandRow="1">
                    <a:tableStyleId>{5C22544A-7EE6-4342-B048-85BDC9FD1C3A}</a:tableStyleId>
                  </a:tblPr>
                  <a:tblGrid>
                    <a:gridCol w="821866">
                      <a:extLst>
                        <a:ext uri="{9D8B030D-6E8A-4147-A177-3AD203B41FA5}">
                          <a16:colId xmlns:a16="http://schemas.microsoft.com/office/drawing/2014/main" val="2220708536"/>
                        </a:ext>
                      </a:extLst>
                    </a:gridCol>
                  </a:tblGrid>
                  <a:tr h="632252">
                    <a:tc>
                      <a:txBody>
                        <a:bodyPr/>
                        <a:lstStyle/>
                        <a:p>
                          <a:pPr algn="ctr"/>
                          <a:endParaRPr lang="en-US" dirty="0"/>
                        </a:p>
                      </a:txBody>
                      <a:tcPr anchor="ctr"/>
                    </a:tc>
                    <a:extLst>
                      <a:ext uri="{0D108BD9-81ED-4DB2-BD59-A6C34878D82A}">
                        <a16:rowId xmlns:a16="http://schemas.microsoft.com/office/drawing/2014/main" val="2663439589"/>
                      </a:ext>
                    </a:extLst>
                  </a:tr>
                  <a:tr h="632252">
                    <a:tc>
                      <a:txBody>
                        <a:bodyPr/>
                        <a:lstStyle/>
                        <a:p>
                          <a:endParaRPr lang="en-US"/>
                        </a:p>
                      </a:txBody>
                      <a:tcPr anchor="ctr">
                        <a:blipFill>
                          <a:blip r:embed="rId15"/>
                          <a:stretch>
                            <a:fillRect l="-735" t="-100962" r="-2941" b="-101923"/>
                          </a:stretch>
                        </a:blipFill>
                      </a:tcPr>
                    </a:tc>
                    <a:extLst>
                      <a:ext uri="{0D108BD9-81ED-4DB2-BD59-A6C34878D82A}">
                        <a16:rowId xmlns:a16="http://schemas.microsoft.com/office/drawing/2014/main" val="3539016618"/>
                      </a:ext>
                    </a:extLst>
                  </a:tr>
                  <a:tr h="632252">
                    <a:tc>
                      <a:txBody>
                        <a:bodyPr/>
                        <a:lstStyle/>
                        <a:p>
                          <a:endParaRPr lang="en-US"/>
                        </a:p>
                      </a:txBody>
                      <a:tcPr anchor="ctr">
                        <a:blipFill>
                          <a:blip r:embed="rId15"/>
                          <a:stretch>
                            <a:fillRect l="-735" t="-200962" r="-2941" b="-1923"/>
                          </a:stretch>
                        </a:blipFill>
                      </a:tcPr>
                    </a:tc>
                    <a:extLst>
                      <a:ext uri="{0D108BD9-81ED-4DB2-BD59-A6C34878D82A}">
                        <a16:rowId xmlns:a16="http://schemas.microsoft.com/office/drawing/2014/main" val="2206547451"/>
                      </a:ext>
                    </a:extLst>
                  </a:tr>
                </a:tbl>
              </a:graphicData>
            </a:graphic>
          </p:graphicFrame>
        </mc:Fallback>
      </mc:AlternateContent>
      <mc:AlternateContent xmlns:mc="http://schemas.openxmlformats.org/markup-compatibility/2006" xmlns:a14="http://schemas.microsoft.com/office/drawing/2010/main">
        <mc:Choice Requires="a14">
          <p:sp>
            <p:nvSpPr>
              <p:cNvPr id="37" name="矩形 36">
                <a:extLst>
                  <a:ext uri="{FF2B5EF4-FFF2-40B4-BE49-F238E27FC236}">
                    <a16:creationId xmlns:a16="http://schemas.microsoft.com/office/drawing/2014/main" id="{5C72F8FC-5628-4911-8396-EB32365A80F9}"/>
                  </a:ext>
                </a:extLst>
              </p:cNvPr>
              <p:cNvSpPr/>
              <p:nvPr/>
            </p:nvSpPr>
            <p:spPr>
              <a:xfrm>
                <a:off x="7750450" y="3562415"/>
                <a:ext cx="313239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e</m:t>
                      </m:r>
                      <m:d>
                        <m:dPr>
                          <m:ctrlPr>
                            <a:rPr lang="en-US" b="0" i="1" smtClean="0">
                              <a:latin typeface="Cambria Math" panose="02040503050406030204" pitchFamily="18" charset="0"/>
                            </a:rPr>
                          </m:ctrlPr>
                        </m:dPr>
                        <m:e>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𝒎</m:t>
                              </m:r>
                            </m:e>
                            <m:sub>
                              <m:r>
                                <a:rPr lang="en-US" altLang="zh-CN" b="1" i="1" smtClean="0">
                                  <a:latin typeface="Cambria Math" panose="02040503050406030204" pitchFamily="18" charset="0"/>
                                </a:rPr>
                                <m:t>𝟐𝟎</m:t>
                              </m:r>
                            </m:sub>
                          </m:sSub>
                        </m:e>
                      </m:d>
                      <m:r>
                        <a:rPr lang="en-US" b="0" i="1" smtClean="0">
                          <a:latin typeface="Cambria Math" panose="02040503050406030204" pitchFamily="18" charset="0"/>
                        </a:rPr>
                        <m:t>=</m:t>
                      </m:r>
                      <m:r>
                        <a:rPr lang="en-US" b="1" i="1" smtClean="0">
                          <a:latin typeface="Cambria Math" panose="02040503050406030204" pitchFamily="18" charset="0"/>
                        </a:rPr>
                        <m:t>(</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𝒎</m:t>
                          </m:r>
                        </m:e>
                        <m:sub>
                          <m:r>
                            <a:rPr lang="en-US" altLang="zh-CN" b="1" i="1">
                              <a:latin typeface="Cambria Math" panose="02040503050406030204" pitchFamily="18" charset="0"/>
                            </a:rPr>
                            <m:t>𝟎</m:t>
                          </m:r>
                          <m:r>
                            <a:rPr lang="en-US" altLang="zh-CN" b="1" i="1" smtClean="0">
                              <a:latin typeface="Cambria Math" panose="02040503050406030204" pitchFamily="18" charset="0"/>
                            </a:rPr>
                            <m:t>𝟎</m:t>
                          </m:r>
                        </m:sub>
                      </m:sSub>
                      <m:r>
                        <a:rPr lang="en-US" altLang="zh-CN" b="0" i="1" smtClean="0">
                          <a:latin typeface="Cambria Math" panose="02040503050406030204" pitchFamily="18" charset="0"/>
                        </a:rPr>
                        <m:t>−</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𝒍</m:t>
                          </m:r>
                        </m:e>
                        <m:sub>
                          <m:r>
                            <a:rPr lang="en-US" altLang="zh-CN" b="1" i="1" smtClean="0">
                              <a:latin typeface="Cambria Math" panose="02040503050406030204" pitchFamily="18" charset="0"/>
                            </a:rPr>
                            <m:t>𝟎</m:t>
                          </m:r>
                        </m:sub>
                      </m:sSub>
                      <m:r>
                        <a:rPr lang="en-US" altLang="zh-CN" b="0" i="1" smtClean="0">
                          <a:latin typeface="Cambria Math" panose="02040503050406030204" pitchFamily="18" charset="0"/>
                        </a:rPr>
                        <m:t>+</m:t>
                      </m:r>
                      <m:sSub>
                        <m:sSubPr>
                          <m:ctrlPr>
                            <a:rPr lang="en-US" altLang="zh-CN" b="1" i="1">
                              <a:latin typeface="Cambria Math" panose="02040503050406030204" pitchFamily="18" charset="0"/>
                            </a:rPr>
                          </m:ctrlPr>
                        </m:sSubPr>
                        <m:e>
                          <m:r>
                            <a:rPr lang="en-US" altLang="zh-CN" b="1" i="1">
                              <a:latin typeface="Cambria Math" panose="02040503050406030204" pitchFamily="18" charset="0"/>
                            </a:rPr>
                            <m:t>𝒙</m:t>
                          </m:r>
                        </m:e>
                        <m:sub>
                          <m:r>
                            <a:rPr lang="en-US" altLang="zh-CN" b="1" i="1" smtClean="0">
                              <a:latin typeface="Cambria Math" panose="02040503050406030204" pitchFamily="18" charset="0"/>
                            </a:rPr>
                            <m:t>𝟐</m:t>
                          </m:r>
                        </m:sub>
                      </m:sSub>
                      <m:r>
                        <a:rPr lang="en-US" altLang="zh-CN" b="1"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𝜎</m:t>
                      </m:r>
                    </m:oMath>
                  </m:oMathPara>
                </a14:m>
                <a:endParaRPr lang="en-US" dirty="0"/>
              </a:p>
            </p:txBody>
          </p:sp>
        </mc:Choice>
        <mc:Fallback xmlns="">
          <p:sp>
            <p:nvSpPr>
              <p:cNvPr id="37" name="矩形 36">
                <a:extLst>
                  <a:ext uri="{FF2B5EF4-FFF2-40B4-BE49-F238E27FC236}">
                    <a16:creationId xmlns:a16="http://schemas.microsoft.com/office/drawing/2014/main" id="{5C72F8FC-5628-4911-8396-EB32365A80F9}"/>
                  </a:ext>
                </a:extLst>
              </p:cNvPr>
              <p:cNvSpPr>
                <a:spLocks noRot="1" noChangeAspect="1" noMove="1" noResize="1" noEditPoints="1" noAdjustHandles="1" noChangeArrowheads="1" noChangeShapeType="1" noTextEdit="1"/>
              </p:cNvSpPr>
              <p:nvPr/>
            </p:nvSpPr>
            <p:spPr>
              <a:xfrm>
                <a:off x="7750450" y="3562415"/>
                <a:ext cx="3132396" cy="369332"/>
              </a:xfrm>
              <a:prstGeom prst="rect">
                <a:avLst/>
              </a:prstGeom>
              <a:blipFill>
                <a:blip r:embed="rId16"/>
                <a:stretch>
                  <a:fillRect b="-13115"/>
                </a:stretch>
              </a:blipFill>
            </p:spPr>
            <p:txBody>
              <a:bodyPr/>
              <a:lstStyle/>
              <a:p>
                <a:r>
                  <a:rPr lang="en-US">
                    <a:noFill/>
                  </a:rPr>
                  <a:t> </a:t>
                </a:r>
              </a:p>
            </p:txBody>
          </p:sp>
        </mc:Fallback>
      </mc:AlternateContent>
    </p:spTree>
    <p:extLst>
      <p:ext uri="{BB962C8B-B14F-4D97-AF65-F5344CB8AC3E}">
        <p14:creationId xmlns:p14="http://schemas.microsoft.com/office/powerpoint/2010/main" val="1826203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fade">
                                      <p:cBhvr>
                                        <p:cTn id="10" dur="500"/>
                                        <p:tgtEl>
                                          <p:spTgt spid="3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1"/>
                                        </p:tgtEl>
                                        <p:attrNameLst>
                                          <p:attrName>style.visibility</p:attrName>
                                        </p:attrNameLst>
                                      </p:cBhvr>
                                      <p:to>
                                        <p:strVal val="visible"/>
                                      </p:to>
                                    </p:set>
                                    <p:animEffect transition="in" filter="fade">
                                      <p:cBhvr>
                                        <p:cTn id="15" dur="500"/>
                                        <p:tgtEl>
                                          <p:spTgt spid="3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2"/>
                                        </p:tgtEl>
                                        <p:attrNameLst>
                                          <p:attrName>style.visibility</p:attrName>
                                        </p:attrNameLst>
                                      </p:cBhvr>
                                      <p:to>
                                        <p:strVal val="visible"/>
                                      </p:to>
                                    </p:set>
                                    <p:animEffect transition="in" filter="fade">
                                      <p:cBhvr>
                                        <p:cTn id="20" dur="500"/>
                                        <p:tgtEl>
                                          <p:spTgt spid="32"/>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7"/>
                                        </p:tgtEl>
                                        <p:attrNameLst>
                                          <p:attrName>style.visibility</p:attrName>
                                        </p:attrNameLst>
                                      </p:cBhvr>
                                      <p:to>
                                        <p:strVal val="visible"/>
                                      </p:to>
                                    </p:set>
                                    <p:animEffect transition="in" filter="fade">
                                      <p:cBhvr>
                                        <p:cTn id="25" dur="500"/>
                                        <p:tgtEl>
                                          <p:spTgt spid="37"/>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3"/>
                                        </p:tgtEl>
                                        <p:attrNameLst>
                                          <p:attrName>style.visibility</p:attrName>
                                        </p:attrNameLst>
                                      </p:cBhvr>
                                      <p:to>
                                        <p:strVal val="visible"/>
                                      </p:to>
                                    </p:set>
                                    <p:animEffect transition="in" filter="fade">
                                      <p:cBhvr>
                                        <p:cTn id="30" dur="500"/>
                                        <p:tgtEl>
                                          <p:spTgt spid="33"/>
                                        </p:tgtEl>
                                      </p:cBhvr>
                                    </p:animEffect>
                                  </p:childTnLst>
                                </p:cTn>
                              </p:par>
                              <p:par>
                                <p:cTn id="31" presetID="10" presetClass="entr" presetSubtype="0" fill="hold" nodeType="withEffect">
                                  <p:stCondLst>
                                    <p:cond delay="0"/>
                                  </p:stCondLst>
                                  <p:childTnLst>
                                    <p:set>
                                      <p:cBhvr>
                                        <p:cTn id="32" dur="1" fill="hold">
                                          <p:stCondLst>
                                            <p:cond delay="0"/>
                                          </p:stCondLst>
                                        </p:cTn>
                                        <p:tgtEl>
                                          <p:spTgt spid="34"/>
                                        </p:tgtEl>
                                        <p:attrNameLst>
                                          <p:attrName>style.visibility</p:attrName>
                                        </p:attrNameLst>
                                      </p:cBhvr>
                                      <p:to>
                                        <p:strVal val="visible"/>
                                      </p:to>
                                    </p:set>
                                    <p:animEffect transition="in" filter="fade">
                                      <p:cBhvr>
                                        <p:cTn id="33"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0" grpId="0"/>
      <p:bldP spid="31" grpId="0"/>
      <p:bldP spid="32" grpId="0"/>
      <p:bldP spid="37"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46">
            <a:extLst>
              <a:ext uri="{FF2B5EF4-FFF2-40B4-BE49-F238E27FC236}">
                <a16:creationId xmlns:a16="http://schemas.microsoft.com/office/drawing/2014/main" id="{C5617A56-664F-4A36-8EE0-0F2D244CB432}"/>
              </a:ext>
            </a:extLst>
          </p:cNvPr>
          <p:cNvSpPr txBox="1"/>
          <p:nvPr/>
        </p:nvSpPr>
        <p:spPr>
          <a:xfrm>
            <a:off x="4611442" y="1974308"/>
            <a:ext cx="495370" cy="461665"/>
          </a:xfrm>
          <a:prstGeom prst="rect">
            <a:avLst/>
          </a:prstGeom>
          <a:noFill/>
        </p:spPr>
        <p:txBody>
          <a:bodyPr wrap="square" rtlCol="0">
            <a:spAutoFit/>
          </a:bodyPr>
          <a:lstStyle/>
          <a:p>
            <a:r>
              <a:rPr lang="en-US" sz="2400" b="1" dirty="0">
                <a:solidFill>
                  <a:srgbClr val="FF0000"/>
                </a:solidFill>
              </a:rPr>
              <a:t>7</a:t>
            </a:r>
          </a:p>
        </p:txBody>
      </p:sp>
      <mc:AlternateContent xmlns:mc="http://schemas.openxmlformats.org/markup-compatibility/2006" xmlns:a14="http://schemas.microsoft.com/office/drawing/2010/main">
        <mc:Choice Requires="a14">
          <p:sp>
            <p:nvSpPr>
              <p:cNvPr id="5" name="文本框 53">
                <a:extLst>
                  <a:ext uri="{FF2B5EF4-FFF2-40B4-BE49-F238E27FC236}">
                    <a16:creationId xmlns:a16="http://schemas.microsoft.com/office/drawing/2014/main" id="{4CA1D8AB-0236-4FA6-A344-F33188F3421D}"/>
                  </a:ext>
                </a:extLst>
              </p:cNvPr>
              <p:cNvSpPr txBox="1"/>
              <p:nvPr/>
            </p:nvSpPr>
            <p:spPr>
              <a:xfrm>
                <a:off x="8802735" y="2085994"/>
                <a:ext cx="183120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𝒙</m:t>
                          </m:r>
                        </m:e>
                        <m:sub>
                          <m:r>
                            <a:rPr lang="en-US" altLang="zh-CN" sz="2400" b="1" i="1" smtClean="0">
                              <a:latin typeface="Cambria Math" panose="02040503050406030204" pitchFamily="18" charset="0"/>
                            </a:rPr>
                            <m:t>𝟐</m:t>
                          </m:r>
                        </m:sub>
                      </m:sSub>
                      <m:r>
                        <a:rPr lang="en-US" altLang="zh-CN" sz="2400" b="1" i="1" smtClean="0">
                          <a:latin typeface="Cambria Math" panose="02040503050406030204" pitchFamily="18" charset="0"/>
                        </a:rPr>
                        <m:t>=?</m:t>
                      </m:r>
                    </m:oMath>
                  </m:oMathPara>
                </a14:m>
                <a:endParaRPr lang="en-US" sz="2400" b="1" dirty="0"/>
              </a:p>
            </p:txBody>
          </p:sp>
        </mc:Choice>
        <mc:Fallback xmlns="">
          <p:sp>
            <p:nvSpPr>
              <p:cNvPr id="5" name="文本框 53">
                <a:extLst>
                  <a:ext uri="{FF2B5EF4-FFF2-40B4-BE49-F238E27FC236}">
                    <a16:creationId xmlns:a16="http://schemas.microsoft.com/office/drawing/2014/main" id="{4CA1D8AB-0236-4FA6-A344-F33188F3421D}"/>
                  </a:ext>
                </a:extLst>
              </p:cNvPr>
              <p:cNvSpPr txBox="1">
                <a:spLocks noRot="1" noChangeAspect="1" noMove="1" noResize="1" noEditPoints="1" noAdjustHandles="1" noChangeArrowheads="1" noChangeShapeType="1" noTextEdit="1"/>
              </p:cNvSpPr>
              <p:nvPr/>
            </p:nvSpPr>
            <p:spPr>
              <a:xfrm>
                <a:off x="8802735" y="2085994"/>
                <a:ext cx="1831201" cy="461665"/>
              </a:xfrm>
              <a:prstGeom prst="rect">
                <a:avLst/>
              </a:prstGeom>
              <a:blipFill>
                <a:blip r:embed="rId3"/>
                <a:stretch>
                  <a:fillRect b="-26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文本框 54">
                <a:extLst>
                  <a:ext uri="{FF2B5EF4-FFF2-40B4-BE49-F238E27FC236}">
                    <a16:creationId xmlns:a16="http://schemas.microsoft.com/office/drawing/2014/main" id="{7008CF48-2FDD-4D16-B335-AF2830DBE03F}"/>
                  </a:ext>
                </a:extLst>
              </p:cNvPr>
              <p:cNvSpPr txBox="1"/>
              <p:nvPr/>
            </p:nvSpPr>
            <p:spPr>
              <a:xfrm>
                <a:off x="10240788" y="2082097"/>
                <a:ext cx="183120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𝒍</m:t>
                          </m:r>
                        </m:e>
                        <m:sub>
                          <m:r>
                            <a:rPr lang="en-US" altLang="zh-CN" sz="2400" b="1" i="1" smtClean="0">
                              <a:latin typeface="Cambria Math" panose="02040503050406030204" pitchFamily="18" charset="0"/>
                            </a:rPr>
                            <m:t>𝟎</m:t>
                          </m:r>
                        </m:sub>
                      </m:sSub>
                      <m:r>
                        <a:rPr lang="en-US" altLang="zh-CN" sz="2400" b="1" i="1" smtClean="0">
                          <a:latin typeface="Cambria Math" panose="02040503050406030204" pitchFamily="18" charset="0"/>
                        </a:rPr>
                        <m:t>=?</m:t>
                      </m:r>
                    </m:oMath>
                  </m:oMathPara>
                </a14:m>
                <a:endParaRPr lang="en-US" sz="2400" b="1" dirty="0"/>
              </a:p>
            </p:txBody>
          </p:sp>
        </mc:Choice>
        <mc:Fallback xmlns="">
          <p:sp>
            <p:nvSpPr>
              <p:cNvPr id="6" name="文本框 54">
                <a:extLst>
                  <a:ext uri="{FF2B5EF4-FFF2-40B4-BE49-F238E27FC236}">
                    <a16:creationId xmlns:a16="http://schemas.microsoft.com/office/drawing/2014/main" id="{7008CF48-2FDD-4D16-B335-AF2830DBE03F}"/>
                  </a:ext>
                </a:extLst>
              </p:cNvPr>
              <p:cNvSpPr txBox="1">
                <a:spLocks noRot="1" noChangeAspect="1" noMove="1" noResize="1" noEditPoints="1" noAdjustHandles="1" noChangeArrowheads="1" noChangeShapeType="1" noTextEdit="1"/>
              </p:cNvSpPr>
              <p:nvPr/>
            </p:nvSpPr>
            <p:spPr>
              <a:xfrm>
                <a:off x="10240788" y="2082097"/>
                <a:ext cx="1831201" cy="461665"/>
              </a:xfrm>
              <a:prstGeom prst="rect">
                <a:avLst/>
              </a:prstGeom>
              <a:blipFill>
                <a:blip r:embed="rId4"/>
                <a:stretch>
                  <a:fillRect b="-2667"/>
                </a:stretch>
              </a:blipFill>
            </p:spPr>
            <p:txBody>
              <a:bodyPr/>
              <a:lstStyle/>
              <a:p>
                <a:r>
                  <a:rPr lang="en-US">
                    <a:noFill/>
                  </a:rPr>
                  <a:t> </a:t>
                </a:r>
              </a:p>
            </p:txBody>
          </p:sp>
        </mc:Fallback>
      </mc:AlternateContent>
      <p:sp>
        <p:nvSpPr>
          <p:cNvPr id="7" name="文本框 55">
            <a:extLst>
              <a:ext uri="{FF2B5EF4-FFF2-40B4-BE49-F238E27FC236}">
                <a16:creationId xmlns:a16="http://schemas.microsoft.com/office/drawing/2014/main" id="{14725A95-DC40-473D-83AC-01CEEFEE24FF}"/>
              </a:ext>
            </a:extLst>
          </p:cNvPr>
          <p:cNvSpPr txBox="1"/>
          <p:nvPr/>
        </p:nvSpPr>
        <p:spPr>
          <a:xfrm>
            <a:off x="9217822" y="2600756"/>
            <a:ext cx="1416114" cy="1015663"/>
          </a:xfrm>
          <a:prstGeom prst="rect">
            <a:avLst/>
          </a:prstGeom>
          <a:noFill/>
        </p:spPr>
        <p:txBody>
          <a:bodyPr wrap="square" rtlCol="0">
            <a:spAutoFit/>
          </a:bodyPr>
          <a:lstStyle/>
          <a:p>
            <a:r>
              <a:rPr lang="en-US" sz="2000" b="1" dirty="0"/>
              <a:t>A: x2 &gt; 5.5</a:t>
            </a:r>
          </a:p>
          <a:p>
            <a:r>
              <a:rPr lang="en-US" sz="2000" b="1" dirty="0"/>
              <a:t>B: x2 = 5.5 </a:t>
            </a:r>
          </a:p>
          <a:p>
            <a:r>
              <a:rPr lang="en-US" sz="2000" b="1" dirty="0"/>
              <a:t>C: x2 &lt; 5.5</a:t>
            </a:r>
          </a:p>
        </p:txBody>
      </p:sp>
      <p:sp>
        <p:nvSpPr>
          <p:cNvPr id="8" name="文本框 56">
            <a:extLst>
              <a:ext uri="{FF2B5EF4-FFF2-40B4-BE49-F238E27FC236}">
                <a16:creationId xmlns:a16="http://schemas.microsoft.com/office/drawing/2014/main" id="{4AB0F441-350C-460D-9EFC-864E8F88383D}"/>
              </a:ext>
            </a:extLst>
          </p:cNvPr>
          <p:cNvSpPr txBox="1"/>
          <p:nvPr/>
        </p:nvSpPr>
        <p:spPr>
          <a:xfrm>
            <a:off x="10485120" y="2600756"/>
            <a:ext cx="1713290" cy="1015663"/>
          </a:xfrm>
          <a:prstGeom prst="rect">
            <a:avLst/>
          </a:prstGeom>
          <a:noFill/>
        </p:spPr>
        <p:txBody>
          <a:bodyPr wrap="square" rtlCol="0">
            <a:spAutoFit/>
          </a:bodyPr>
          <a:lstStyle/>
          <a:p>
            <a:r>
              <a:rPr lang="en-US" sz="2000" b="1" dirty="0"/>
              <a:t>A: l0 &gt; 12.875</a:t>
            </a:r>
          </a:p>
          <a:p>
            <a:r>
              <a:rPr lang="en-US" sz="2000" b="1" dirty="0"/>
              <a:t>B: l0 = 12.875 </a:t>
            </a:r>
          </a:p>
          <a:p>
            <a:r>
              <a:rPr lang="en-US" sz="2000" b="1" dirty="0"/>
              <a:t>C: l0 &lt; 12.875</a:t>
            </a:r>
          </a:p>
        </p:txBody>
      </p:sp>
      <p:cxnSp>
        <p:nvCxnSpPr>
          <p:cNvPr id="9" name="直接箭头连接符 58">
            <a:extLst>
              <a:ext uri="{FF2B5EF4-FFF2-40B4-BE49-F238E27FC236}">
                <a16:creationId xmlns:a16="http://schemas.microsoft.com/office/drawing/2014/main" id="{FD73081A-8E1E-42DE-B591-B23C5FB7BA5B}"/>
              </a:ext>
            </a:extLst>
          </p:cNvPr>
          <p:cNvCxnSpPr>
            <a:cxnSpLocks/>
          </p:cNvCxnSpPr>
          <p:nvPr/>
        </p:nvCxnSpPr>
        <p:spPr>
          <a:xfrm flipV="1">
            <a:off x="5646805" y="1400070"/>
            <a:ext cx="533170" cy="4079"/>
          </a:xfrm>
          <a:prstGeom prst="straightConnector1">
            <a:avLst/>
          </a:prstGeom>
          <a:ln w="41275">
            <a:solidFill>
              <a:srgbClr val="FF0000"/>
            </a:solidFill>
            <a:tailEnd type="stealth"/>
          </a:ln>
        </p:spPr>
        <p:style>
          <a:lnRef idx="1">
            <a:schemeClr val="accent1"/>
          </a:lnRef>
          <a:fillRef idx="0">
            <a:schemeClr val="accent1"/>
          </a:fillRef>
          <a:effectRef idx="0">
            <a:schemeClr val="accent1"/>
          </a:effectRef>
          <a:fontRef idx="minor">
            <a:schemeClr val="tx1"/>
          </a:fontRef>
        </p:style>
      </p:cxnSp>
      <p:cxnSp>
        <p:nvCxnSpPr>
          <p:cNvPr id="10" name="直接箭头连接符 59">
            <a:extLst>
              <a:ext uri="{FF2B5EF4-FFF2-40B4-BE49-F238E27FC236}">
                <a16:creationId xmlns:a16="http://schemas.microsoft.com/office/drawing/2014/main" id="{F830108F-8D97-484E-B25E-E9DBE20DB2E0}"/>
              </a:ext>
            </a:extLst>
          </p:cNvPr>
          <p:cNvCxnSpPr>
            <a:cxnSpLocks/>
          </p:cNvCxnSpPr>
          <p:nvPr/>
        </p:nvCxnSpPr>
        <p:spPr>
          <a:xfrm flipH="1" flipV="1">
            <a:off x="1997549" y="2802272"/>
            <a:ext cx="785680" cy="5113"/>
          </a:xfrm>
          <a:prstGeom prst="straightConnector1">
            <a:avLst/>
          </a:prstGeom>
          <a:ln w="41275">
            <a:solidFill>
              <a:srgbClr val="FF0000"/>
            </a:solidFill>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文本框 62">
                <a:extLst>
                  <a:ext uri="{FF2B5EF4-FFF2-40B4-BE49-F238E27FC236}">
                    <a16:creationId xmlns:a16="http://schemas.microsoft.com/office/drawing/2014/main" id="{ABC97883-7B17-4556-A64D-C66A7537114C}"/>
                  </a:ext>
                </a:extLst>
              </p:cNvPr>
              <p:cNvSpPr txBox="1"/>
              <p:nvPr/>
            </p:nvSpPr>
            <p:spPr>
              <a:xfrm>
                <a:off x="7299145" y="2089891"/>
                <a:ext cx="183120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𝒙</m:t>
                          </m:r>
                        </m:e>
                        <m:sub>
                          <m:r>
                            <a:rPr lang="en-US" altLang="zh-CN" sz="2400" b="1" i="1" smtClean="0">
                              <a:latin typeface="Cambria Math" panose="02040503050406030204" pitchFamily="18" charset="0"/>
                            </a:rPr>
                            <m:t>𝟏</m:t>
                          </m:r>
                        </m:sub>
                      </m:sSub>
                      <m:r>
                        <a:rPr lang="en-US" altLang="zh-CN" sz="2400" b="1" i="1" smtClean="0">
                          <a:latin typeface="Cambria Math" panose="02040503050406030204" pitchFamily="18" charset="0"/>
                        </a:rPr>
                        <m:t>=?</m:t>
                      </m:r>
                    </m:oMath>
                  </m:oMathPara>
                </a14:m>
                <a:endParaRPr lang="en-US" sz="2400" b="1" dirty="0"/>
              </a:p>
            </p:txBody>
          </p:sp>
        </mc:Choice>
        <mc:Fallback xmlns="">
          <p:sp>
            <p:nvSpPr>
              <p:cNvPr id="11" name="文本框 62">
                <a:extLst>
                  <a:ext uri="{FF2B5EF4-FFF2-40B4-BE49-F238E27FC236}">
                    <a16:creationId xmlns:a16="http://schemas.microsoft.com/office/drawing/2014/main" id="{ABC97883-7B17-4556-A64D-C66A7537114C}"/>
                  </a:ext>
                </a:extLst>
              </p:cNvPr>
              <p:cNvSpPr txBox="1">
                <a:spLocks noRot="1" noChangeAspect="1" noMove="1" noResize="1" noEditPoints="1" noAdjustHandles="1" noChangeArrowheads="1" noChangeShapeType="1" noTextEdit="1"/>
              </p:cNvSpPr>
              <p:nvPr/>
            </p:nvSpPr>
            <p:spPr>
              <a:xfrm>
                <a:off x="7299145" y="2089891"/>
                <a:ext cx="1831201" cy="461665"/>
              </a:xfrm>
              <a:prstGeom prst="rect">
                <a:avLst/>
              </a:prstGeom>
              <a:blipFill>
                <a:blip r:embed="rId5"/>
                <a:stretch>
                  <a:fillRect b="-13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文本框 63">
                <a:extLst>
                  <a:ext uri="{FF2B5EF4-FFF2-40B4-BE49-F238E27FC236}">
                    <a16:creationId xmlns:a16="http://schemas.microsoft.com/office/drawing/2014/main" id="{AE46D8AB-80D4-470D-9E19-9DD8AF3DBE95}"/>
                  </a:ext>
                </a:extLst>
              </p:cNvPr>
              <p:cNvSpPr txBox="1"/>
              <p:nvPr/>
            </p:nvSpPr>
            <p:spPr>
              <a:xfrm>
                <a:off x="5795555" y="2103766"/>
                <a:ext cx="183120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𝒙</m:t>
                          </m:r>
                        </m:e>
                        <m:sub>
                          <m:r>
                            <a:rPr lang="en-US" altLang="zh-CN" sz="2400" b="1" i="1" smtClean="0">
                              <a:latin typeface="Cambria Math" panose="02040503050406030204" pitchFamily="18" charset="0"/>
                            </a:rPr>
                            <m:t>𝟎</m:t>
                          </m:r>
                        </m:sub>
                      </m:sSub>
                      <m:r>
                        <a:rPr lang="en-US" altLang="zh-CN" sz="2400" b="1" i="1" smtClean="0">
                          <a:latin typeface="Cambria Math" panose="02040503050406030204" pitchFamily="18" charset="0"/>
                        </a:rPr>
                        <m:t>=?</m:t>
                      </m:r>
                    </m:oMath>
                  </m:oMathPara>
                </a14:m>
                <a:endParaRPr lang="en-US" sz="2400" b="1" dirty="0"/>
              </a:p>
            </p:txBody>
          </p:sp>
        </mc:Choice>
        <mc:Fallback xmlns="">
          <p:sp>
            <p:nvSpPr>
              <p:cNvPr id="12" name="文本框 63">
                <a:extLst>
                  <a:ext uri="{FF2B5EF4-FFF2-40B4-BE49-F238E27FC236}">
                    <a16:creationId xmlns:a16="http://schemas.microsoft.com/office/drawing/2014/main" id="{AE46D8AB-80D4-470D-9E19-9DD8AF3DBE95}"/>
                  </a:ext>
                </a:extLst>
              </p:cNvPr>
              <p:cNvSpPr txBox="1">
                <a:spLocks noRot="1" noChangeAspect="1" noMove="1" noResize="1" noEditPoints="1" noAdjustHandles="1" noChangeArrowheads="1" noChangeShapeType="1" noTextEdit="1"/>
              </p:cNvSpPr>
              <p:nvPr/>
            </p:nvSpPr>
            <p:spPr>
              <a:xfrm>
                <a:off x="5795555" y="2103766"/>
                <a:ext cx="1831201" cy="461665"/>
              </a:xfrm>
              <a:prstGeom prst="rect">
                <a:avLst/>
              </a:prstGeom>
              <a:blipFill>
                <a:blip r:embed="rId6"/>
                <a:stretch>
                  <a:fillRect b="-2632"/>
                </a:stretch>
              </a:blipFill>
            </p:spPr>
            <p:txBody>
              <a:bodyPr/>
              <a:lstStyle/>
              <a:p>
                <a:r>
                  <a:rPr lang="en-US">
                    <a:noFill/>
                  </a:rPr>
                  <a:t> </a:t>
                </a:r>
              </a:p>
            </p:txBody>
          </p:sp>
        </mc:Fallback>
      </mc:AlternateContent>
      <p:sp>
        <p:nvSpPr>
          <p:cNvPr id="13" name="文本框 64">
            <a:extLst>
              <a:ext uri="{FF2B5EF4-FFF2-40B4-BE49-F238E27FC236}">
                <a16:creationId xmlns:a16="http://schemas.microsoft.com/office/drawing/2014/main" id="{6168A50C-7CF3-4555-95CC-FE43E4CBA3CA}"/>
              </a:ext>
            </a:extLst>
          </p:cNvPr>
          <p:cNvSpPr txBox="1"/>
          <p:nvPr/>
        </p:nvSpPr>
        <p:spPr>
          <a:xfrm>
            <a:off x="7388348" y="2623371"/>
            <a:ext cx="1909811" cy="1015663"/>
          </a:xfrm>
          <a:prstGeom prst="rect">
            <a:avLst/>
          </a:prstGeom>
          <a:noFill/>
        </p:spPr>
        <p:txBody>
          <a:bodyPr wrap="square" rtlCol="0">
            <a:spAutoFit/>
          </a:bodyPr>
          <a:lstStyle/>
          <a:p>
            <a:r>
              <a:rPr lang="en-US" sz="2000" b="1" dirty="0"/>
              <a:t>A: x1 &gt; 8.125</a:t>
            </a:r>
          </a:p>
          <a:p>
            <a:r>
              <a:rPr lang="en-US" sz="2000" b="1" dirty="0"/>
              <a:t>B: x1 = 8.125 </a:t>
            </a:r>
          </a:p>
          <a:p>
            <a:r>
              <a:rPr lang="en-US" sz="2000" b="1" dirty="0"/>
              <a:t>C: x1 &lt; 8.125</a:t>
            </a:r>
          </a:p>
        </p:txBody>
      </p:sp>
      <p:sp>
        <p:nvSpPr>
          <p:cNvPr id="14" name="文本框 65">
            <a:extLst>
              <a:ext uri="{FF2B5EF4-FFF2-40B4-BE49-F238E27FC236}">
                <a16:creationId xmlns:a16="http://schemas.microsoft.com/office/drawing/2014/main" id="{A0EF2942-2873-42E1-B3F8-EC10BB1B5738}"/>
              </a:ext>
            </a:extLst>
          </p:cNvPr>
          <p:cNvSpPr txBox="1"/>
          <p:nvPr/>
        </p:nvSpPr>
        <p:spPr>
          <a:xfrm>
            <a:off x="6053554" y="2600756"/>
            <a:ext cx="1198188" cy="1015663"/>
          </a:xfrm>
          <a:prstGeom prst="rect">
            <a:avLst/>
          </a:prstGeom>
          <a:noFill/>
        </p:spPr>
        <p:txBody>
          <a:bodyPr wrap="square" rtlCol="0">
            <a:spAutoFit/>
          </a:bodyPr>
          <a:lstStyle/>
          <a:p>
            <a:r>
              <a:rPr lang="en-US" sz="2000" b="1" dirty="0"/>
              <a:t>A: x0 &gt; -2</a:t>
            </a:r>
          </a:p>
          <a:p>
            <a:r>
              <a:rPr lang="en-US" sz="2000" b="1" dirty="0"/>
              <a:t>B: x0 = -2 </a:t>
            </a:r>
          </a:p>
          <a:p>
            <a:r>
              <a:rPr lang="en-US" sz="2000" b="1" dirty="0"/>
              <a:t>C: x0 &lt; -2</a:t>
            </a:r>
          </a:p>
        </p:txBody>
      </p:sp>
      <p:sp>
        <p:nvSpPr>
          <p:cNvPr id="15" name="箭头: 环形 66">
            <a:extLst>
              <a:ext uri="{FF2B5EF4-FFF2-40B4-BE49-F238E27FC236}">
                <a16:creationId xmlns:a16="http://schemas.microsoft.com/office/drawing/2014/main" id="{085DB47A-B689-43E2-B67A-655F68147FCA}"/>
              </a:ext>
            </a:extLst>
          </p:cNvPr>
          <p:cNvSpPr/>
          <p:nvPr/>
        </p:nvSpPr>
        <p:spPr>
          <a:xfrm>
            <a:off x="2147817" y="1454962"/>
            <a:ext cx="1042658" cy="739416"/>
          </a:xfrm>
          <a:prstGeom prst="circularArrow">
            <a:avLst>
              <a:gd name="adj1" fmla="val 0"/>
              <a:gd name="adj2" fmla="val 1337737"/>
              <a:gd name="adj3" fmla="val 7224008"/>
              <a:gd name="adj4" fmla="val 9761900"/>
              <a:gd name="adj5" fmla="val 11311"/>
            </a:avLst>
          </a:prstGeom>
          <a:solidFill>
            <a:schemeClr val="tx1">
              <a:lumMod val="50000"/>
              <a:lumOff val="50000"/>
            </a:schemeClr>
          </a:solidFill>
          <a:ln w="571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箭头: 环形 67">
            <a:extLst>
              <a:ext uri="{FF2B5EF4-FFF2-40B4-BE49-F238E27FC236}">
                <a16:creationId xmlns:a16="http://schemas.microsoft.com/office/drawing/2014/main" id="{7CAE2D01-E9E7-43C5-AD80-E93881D67E5C}"/>
              </a:ext>
            </a:extLst>
          </p:cNvPr>
          <p:cNvSpPr/>
          <p:nvPr/>
        </p:nvSpPr>
        <p:spPr>
          <a:xfrm>
            <a:off x="3417658" y="1456068"/>
            <a:ext cx="1042658" cy="739416"/>
          </a:xfrm>
          <a:prstGeom prst="circularArrow">
            <a:avLst>
              <a:gd name="adj1" fmla="val 0"/>
              <a:gd name="adj2" fmla="val 1337737"/>
              <a:gd name="adj3" fmla="val 7224008"/>
              <a:gd name="adj4" fmla="val 9761900"/>
              <a:gd name="adj5" fmla="val 11311"/>
            </a:avLst>
          </a:prstGeom>
          <a:solidFill>
            <a:schemeClr val="tx1">
              <a:lumMod val="50000"/>
              <a:lumOff val="50000"/>
            </a:schemeClr>
          </a:solidFill>
          <a:ln w="571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17" name="组合 89">
            <a:extLst>
              <a:ext uri="{FF2B5EF4-FFF2-40B4-BE49-F238E27FC236}">
                <a16:creationId xmlns:a16="http://schemas.microsoft.com/office/drawing/2014/main" id="{D792EDB4-6DCE-4DCF-8FAD-4CC0BD94B6AF}"/>
              </a:ext>
            </a:extLst>
          </p:cNvPr>
          <p:cNvGrpSpPr/>
          <p:nvPr/>
        </p:nvGrpSpPr>
        <p:grpSpPr>
          <a:xfrm>
            <a:off x="352765" y="629251"/>
            <a:ext cx="5262838" cy="2807468"/>
            <a:chOff x="-38998" y="3654499"/>
            <a:chExt cx="5666866" cy="3022997"/>
          </a:xfrm>
        </p:grpSpPr>
        <p:grpSp>
          <p:nvGrpSpPr>
            <p:cNvPr id="18" name="组合 90">
              <a:extLst>
                <a:ext uri="{FF2B5EF4-FFF2-40B4-BE49-F238E27FC236}">
                  <a16:creationId xmlns:a16="http://schemas.microsoft.com/office/drawing/2014/main" id="{FBE464D0-0659-4929-B711-F85F633649AE}"/>
                </a:ext>
              </a:extLst>
            </p:cNvPr>
            <p:cNvGrpSpPr/>
            <p:nvPr/>
          </p:nvGrpSpPr>
          <p:grpSpPr>
            <a:xfrm>
              <a:off x="803421" y="3654499"/>
              <a:ext cx="4824447" cy="3022997"/>
              <a:chOff x="803421" y="3654499"/>
              <a:chExt cx="4824447" cy="3022997"/>
            </a:xfrm>
          </p:grpSpPr>
          <mc:AlternateContent xmlns:mc="http://schemas.openxmlformats.org/markup-compatibility/2006" xmlns:a14="http://schemas.microsoft.com/office/drawing/2010/main">
            <mc:Choice Requires="a14">
              <p:sp>
                <p:nvSpPr>
                  <p:cNvPr id="21" name="文本框 93">
                    <a:extLst>
                      <a:ext uri="{FF2B5EF4-FFF2-40B4-BE49-F238E27FC236}">
                        <a16:creationId xmlns:a16="http://schemas.microsoft.com/office/drawing/2014/main" id="{6E11D288-62E3-4FDA-AAA1-4E61E6F00ABE}"/>
                      </a:ext>
                    </a:extLst>
                  </p:cNvPr>
                  <p:cNvSpPr txBox="1"/>
                  <p:nvPr/>
                </p:nvSpPr>
                <p:spPr>
                  <a:xfrm>
                    <a:off x="803421" y="3654499"/>
                    <a:ext cx="5334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𝒙</m:t>
                              </m:r>
                            </m:e>
                            <m:sub>
                              <m:r>
                                <a:rPr lang="en-US" altLang="zh-CN" sz="2400" b="1" i="1" smtClean="0">
                                  <a:latin typeface="Cambria Math" panose="02040503050406030204" pitchFamily="18" charset="0"/>
                                </a:rPr>
                                <m:t>𝟎</m:t>
                              </m:r>
                            </m:sub>
                          </m:sSub>
                        </m:oMath>
                      </m:oMathPara>
                    </a14:m>
                    <a:endParaRPr lang="en-US" sz="2400" b="1" dirty="0"/>
                  </a:p>
                </p:txBody>
              </p:sp>
            </mc:Choice>
            <mc:Fallback xmlns="">
              <p:sp>
                <p:nvSpPr>
                  <p:cNvPr id="94" name="文本框 93">
                    <a:extLst>
                      <a:ext uri="{FF2B5EF4-FFF2-40B4-BE49-F238E27FC236}">
                        <a16:creationId xmlns:a16="http://schemas.microsoft.com/office/drawing/2014/main" id="{03AAEB04-2C82-4539-BF27-5165E2FEA6E1}"/>
                      </a:ext>
                    </a:extLst>
                  </p:cNvPr>
                  <p:cNvSpPr txBox="1">
                    <a:spLocks noRot="1" noChangeAspect="1" noMove="1" noResize="1" noEditPoints="1" noAdjustHandles="1" noChangeArrowheads="1" noChangeShapeType="1" noTextEdit="1"/>
                  </p:cNvSpPr>
                  <p:nvPr/>
                </p:nvSpPr>
                <p:spPr>
                  <a:xfrm>
                    <a:off x="803421" y="3654499"/>
                    <a:ext cx="533400" cy="461665"/>
                  </a:xfrm>
                  <a:prstGeom prst="rect">
                    <a:avLst/>
                  </a:prstGeom>
                  <a:blipFill>
                    <a:blip r:embed="rId18"/>
                    <a:stretch>
                      <a:fillRect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文本框 94">
                    <a:extLst>
                      <a:ext uri="{FF2B5EF4-FFF2-40B4-BE49-F238E27FC236}">
                        <a16:creationId xmlns:a16="http://schemas.microsoft.com/office/drawing/2014/main" id="{97B85A45-6B51-48A1-A1A2-39FCB2865D96}"/>
                      </a:ext>
                    </a:extLst>
                  </p:cNvPr>
                  <p:cNvSpPr txBox="1"/>
                  <p:nvPr/>
                </p:nvSpPr>
                <p:spPr>
                  <a:xfrm>
                    <a:off x="2870346" y="3654500"/>
                    <a:ext cx="5334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𝒙</m:t>
                              </m:r>
                            </m:e>
                            <m:sub>
                              <m:r>
                                <a:rPr lang="en-US" altLang="zh-CN" sz="2400" b="1" i="1" smtClean="0">
                                  <a:latin typeface="Cambria Math" panose="02040503050406030204" pitchFamily="18" charset="0"/>
                                </a:rPr>
                                <m:t>𝟏</m:t>
                              </m:r>
                            </m:sub>
                          </m:sSub>
                        </m:oMath>
                      </m:oMathPara>
                    </a14:m>
                    <a:endParaRPr lang="en-US" sz="2400" b="1" dirty="0"/>
                  </a:p>
                </p:txBody>
              </p:sp>
            </mc:Choice>
            <mc:Fallback xmlns="">
              <p:sp>
                <p:nvSpPr>
                  <p:cNvPr id="95" name="文本框 94">
                    <a:extLst>
                      <a:ext uri="{FF2B5EF4-FFF2-40B4-BE49-F238E27FC236}">
                        <a16:creationId xmlns:a16="http://schemas.microsoft.com/office/drawing/2014/main" id="{F18F9FFC-6580-4CC6-9B2B-AEEB1A1B15BA}"/>
                      </a:ext>
                    </a:extLst>
                  </p:cNvPr>
                  <p:cNvSpPr txBox="1">
                    <a:spLocks noRot="1" noChangeAspect="1" noMove="1" noResize="1" noEditPoints="1" noAdjustHandles="1" noChangeArrowheads="1" noChangeShapeType="1" noTextEdit="1"/>
                  </p:cNvSpPr>
                  <p:nvPr/>
                </p:nvSpPr>
                <p:spPr>
                  <a:xfrm>
                    <a:off x="2870346" y="3654500"/>
                    <a:ext cx="533400" cy="461665"/>
                  </a:xfrm>
                  <a:prstGeom prst="rect">
                    <a:avLst/>
                  </a:prstGeom>
                  <a:blipFill>
                    <a:blip r:embed="rId19"/>
                    <a:stretch>
                      <a:fillRect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文本框 95">
                    <a:extLst>
                      <a:ext uri="{FF2B5EF4-FFF2-40B4-BE49-F238E27FC236}">
                        <a16:creationId xmlns:a16="http://schemas.microsoft.com/office/drawing/2014/main" id="{711ED0D1-406E-470C-BCCC-0DF32E3310EF}"/>
                      </a:ext>
                    </a:extLst>
                  </p:cNvPr>
                  <p:cNvSpPr txBox="1"/>
                  <p:nvPr/>
                </p:nvSpPr>
                <p:spPr>
                  <a:xfrm>
                    <a:off x="4937271" y="3654500"/>
                    <a:ext cx="5334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𝒙</m:t>
                              </m:r>
                            </m:e>
                            <m:sub>
                              <m:r>
                                <a:rPr lang="en-US" altLang="zh-CN" sz="2400" b="1" i="1" smtClean="0">
                                  <a:latin typeface="Cambria Math" panose="02040503050406030204" pitchFamily="18" charset="0"/>
                                </a:rPr>
                                <m:t>𝟐</m:t>
                              </m:r>
                            </m:sub>
                          </m:sSub>
                        </m:oMath>
                      </m:oMathPara>
                    </a14:m>
                    <a:endParaRPr lang="en-US" sz="2400" b="1" dirty="0"/>
                  </a:p>
                </p:txBody>
              </p:sp>
            </mc:Choice>
            <mc:Fallback xmlns="">
              <p:sp>
                <p:nvSpPr>
                  <p:cNvPr id="96" name="文本框 95">
                    <a:extLst>
                      <a:ext uri="{FF2B5EF4-FFF2-40B4-BE49-F238E27FC236}">
                        <a16:creationId xmlns:a16="http://schemas.microsoft.com/office/drawing/2014/main" id="{1E68F766-92E6-4513-8A84-5C8A9CFA7719}"/>
                      </a:ext>
                    </a:extLst>
                  </p:cNvPr>
                  <p:cNvSpPr txBox="1">
                    <a:spLocks noRot="1" noChangeAspect="1" noMove="1" noResize="1" noEditPoints="1" noAdjustHandles="1" noChangeArrowheads="1" noChangeShapeType="1" noTextEdit="1"/>
                  </p:cNvSpPr>
                  <p:nvPr/>
                </p:nvSpPr>
                <p:spPr>
                  <a:xfrm>
                    <a:off x="4937271" y="3654500"/>
                    <a:ext cx="533400" cy="461665"/>
                  </a:xfrm>
                  <a:prstGeom prst="rect">
                    <a:avLst/>
                  </a:prstGeom>
                  <a:blipFill>
                    <a:blip r:embed="rId20"/>
                    <a:stretch>
                      <a:fillRect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文本框 96">
                    <a:extLst>
                      <a:ext uri="{FF2B5EF4-FFF2-40B4-BE49-F238E27FC236}">
                        <a16:creationId xmlns:a16="http://schemas.microsoft.com/office/drawing/2014/main" id="{686B2EF7-EECA-485A-B6EA-1CAD054751B8}"/>
                      </a:ext>
                    </a:extLst>
                  </p:cNvPr>
                  <p:cNvSpPr txBox="1"/>
                  <p:nvPr/>
                </p:nvSpPr>
                <p:spPr>
                  <a:xfrm>
                    <a:off x="2738863" y="6215831"/>
                    <a:ext cx="5334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𝒍</m:t>
                              </m:r>
                            </m:e>
                            <m:sub>
                              <m:r>
                                <a:rPr lang="en-US" altLang="zh-CN" sz="2400" b="1" i="1" smtClean="0">
                                  <a:latin typeface="Cambria Math" panose="02040503050406030204" pitchFamily="18" charset="0"/>
                                </a:rPr>
                                <m:t>𝟎</m:t>
                              </m:r>
                            </m:sub>
                          </m:sSub>
                        </m:oMath>
                      </m:oMathPara>
                    </a14:m>
                    <a:endParaRPr lang="en-US" sz="2400" b="1" dirty="0"/>
                  </a:p>
                </p:txBody>
              </p:sp>
            </mc:Choice>
            <mc:Fallback xmlns="">
              <p:sp>
                <p:nvSpPr>
                  <p:cNvPr id="97" name="文本框 96">
                    <a:extLst>
                      <a:ext uri="{FF2B5EF4-FFF2-40B4-BE49-F238E27FC236}">
                        <a16:creationId xmlns:a16="http://schemas.microsoft.com/office/drawing/2014/main" id="{25B31A5C-608A-414E-A005-2DFB6B11108E}"/>
                      </a:ext>
                    </a:extLst>
                  </p:cNvPr>
                  <p:cNvSpPr txBox="1">
                    <a:spLocks noRot="1" noChangeAspect="1" noMove="1" noResize="1" noEditPoints="1" noAdjustHandles="1" noChangeArrowheads="1" noChangeShapeType="1" noTextEdit="1"/>
                  </p:cNvSpPr>
                  <p:nvPr/>
                </p:nvSpPr>
                <p:spPr>
                  <a:xfrm>
                    <a:off x="2738863" y="6215831"/>
                    <a:ext cx="533400" cy="461665"/>
                  </a:xfrm>
                  <a:prstGeom prst="rect">
                    <a:avLst/>
                  </a:prstGeom>
                  <a:blipFill>
                    <a:blip r:embed="rId21"/>
                    <a:stretch>
                      <a:fillRect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文本框 97">
                    <a:extLst>
                      <a:ext uri="{FF2B5EF4-FFF2-40B4-BE49-F238E27FC236}">
                        <a16:creationId xmlns:a16="http://schemas.microsoft.com/office/drawing/2014/main" id="{D0479B3B-D3C2-4F9F-91B0-15E863DF0CE3}"/>
                      </a:ext>
                    </a:extLst>
                  </p:cNvPr>
                  <p:cNvSpPr txBox="1"/>
                  <p:nvPr/>
                </p:nvSpPr>
                <p:spPr>
                  <a:xfrm>
                    <a:off x="1826312" y="3931220"/>
                    <a:ext cx="533400" cy="49710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2400" b="1" i="1" smtClean="0">
                              <a:latin typeface="Cambria Math" panose="02040503050406030204" pitchFamily="18" charset="0"/>
                            </a:rPr>
                            <m:t>𝟏𝟎</m:t>
                          </m:r>
                        </m:oMath>
                      </m:oMathPara>
                    </a14:m>
                    <a:endParaRPr lang="en-US" sz="2400" b="1" dirty="0"/>
                  </a:p>
                </p:txBody>
              </p:sp>
            </mc:Choice>
            <mc:Fallback xmlns="">
              <p:sp>
                <p:nvSpPr>
                  <p:cNvPr id="98" name="文本框 97">
                    <a:extLst>
                      <a:ext uri="{FF2B5EF4-FFF2-40B4-BE49-F238E27FC236}">
                        <a16:creationId xmlns:a16="http://schemas.microsoft.com/office/drawing/2014/main" id="{37889C1F-660F-4DC1-8189-058E4C83A437}"/>
                      </a:ext>
                    </a:extLst>
                  </p:cNvPr>
                  <p:cNvSpPr txBox="1">
                    <a:spLocks noRot="1" noChangeAspect="1" noMove="1" noResize="1" noEditPoints="1" noAdjustHandles="1" noChangeArrowheads="1" noChangeShapeType="1" noTextEdit="1"/>
                  </p:cNvSpPr>
                  <p:nvPr/>
                </p:nvSpPr>
                <p:spPr>
                  <a:xfrm>
                    <a:off x="1826312" y="3931220"/>
                    <a:ext cx="533400" cy="497107"/>
                  </a:xfrm>
                  <a:prstGeom prst="rect">
                    <a:avLst/>
                  </a:prstGeom>
                  <a:blipFill>
                    <a:blip r:embed="rId22"/>
                    <a:stretch>
                      <a:fillRect l="-3704" r="-1358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文本框 98">
                    <a:extLst>
                      <a:ext uri="{FF2B5EF4-FFF2-40B4-BE49-F238E27FC236}">
                        <a16:creationId xmlns:a16="http://schemas.microsoft.com/office/drawing/2014/main" id="{0C43FC81-AD96-4BBB-93C7-C08B49FA3DAA}"/>
                      </a:ext>
                    </a:extLst>
                  </p:cNvPr>
                  <p:cNvSpPr txBox="1"/>
                  <p:nvPr/>
                </p:nvSpPr>
                <p:spPr>
                  <a:xfrm>
                    <a:off x="3903807" y="3931219"/>
                    <a:ext cx="671234" cy="497107"/>
                  </a:xfrm>
                  <a:prstGeom prst="rect">
                    <a:avLst/>
                  </a:prstGeom>
                  <a:noFill/>
                </p:spPr>
                <p:txBody>
                  <a:bodyPr wrap="square" rtlCol="0">
                    <a:spAutoFit/>
                  </a:bodyPr>
                  <a:lstStyle/>
                  <a:p>
                    <a14:m>
                      <m:oMath xmlns:m="http://schemas.openxmlformats.org/officeDocument/2006/math">
                        <m:r>
                          <a:rPr lang="en-US" altLang="zh-CN" sz="2400" b="1" i="1">
                            <a:latin typeface="Cambria Math" panose="02040503050406030204" pitchFamily="18" charset="0"/>
                          </a:rPr>
                          <m:t>−</m:t>
                        </m:r>
                      </m:oMath>
                    </a14:m>
                    <a:r>
                      <a:rPr lang="en-US" sz="2400" b="1" dirty="0"/>
                      <a:t>3</a:t>
                    </a:r>
                  </a:p>
                </p:txBody>
              </p:sp>
            </mc:Choice>
            <mc:Fallback xmlns="">
              <p:sp>
                <p:nvSpPr>
                  <p:cNvPr id="99" name="文本框 98">
                    <a:extLst>
                      <a:ext uri="{FF2B5EF4-FFF2-40B4-BE49-F238E27FC236}">
                        <a16:creationId xmlns:a16="http://schemas.microsoft.com/office/drawing/2014/main" id="{230CDD69-8691-46E6-ADF5-CBD74EF57797}"/>
                      </a:ext>
                    </a:extLst>
                  </p:cNvPr>
                  <p:cNvSpPr txBox="1">
                    <a:spLocks noRot="1" noChangeAspect="1" noMove="1" noResize="1" noEditPoints="1" noAdjustHandles="1" noChangeArrowheads="1" noChangeShapeType="1" noTextEdit="1"/>
                  </p:cNvSpPr>
                  <p:nvPr/>
                </p:nvSpPr>
                <p:spPr>
                  <a:xfrm>
                    <a:off x="3903807" y="3931219"/>
                    <a:ext cx="671234" cy="497107"/>
                  </a:xfrm>
                  <a:prstGeom prst="rect">
                    <a:avLst/>
                  </a:prstGeom>
                  <a:blipFill>
                    <a:blip r:embed="rId23"/>
                    <a:stretch>
                      <a:fillRect t="-10526" r="-5882" b="-28947"/>
                    </a:stretch>
                  </a:blipFill>
                </p:spPr>
                <p:txBody>
                  <a:bodyPr/>
                  <a:lstStyle/>
                  <a:p>
                    <a:r>
                      <a:rPr lang="en-US">
                        <a:noFill/>
                      </a:rPr>
                      <a:t> </a:t>
                    </a:r>
                  </a:p>
                </p:txBody>
              </p:sp>
            </mc:Fallback>
          </mc:AlternateContent>
          <p:sp>
            <p:nvSpPr>
              <p:cNvPr id="27" name="文本框 99">
                <a:extLst>
                  <a:ext uri="{FF2B5EF4-FFF2-40B4-BE49-F238E27FC236}">
                    <a16:creationId xmlns:a16="http://schemas.microsoft.com/office/drawing/2014/main" id="{9AD04844-B7F7-44B6-8B35-1623C81B2ED7}"/>
                  </a:ext>
                </a:extLst>
              </p:cNvPr>
              <p:cNvSpPr txBox="1"/>
              <p:nvPr/>
            </p:nvSpPr>
            <p:spPr>
              <a:xfrm>
                <a:off x="1022379" y="5218880"/>
                <a:ext cx="709678" cy="497107"/>
              </a:xfrm>
              <a:prstGeom prst="rect">
                <a:avLst/>
              </a:prstGeom>
              <a:noFill/>
            </p:spPr>
            <p:txBody>
              <a:bodyPr wrap="square" rtlCol="0">
                <a:spAutoFit/>
              </a:bodyPr>
              <a:lstStyle/>
              <a:p>
                <a:r>
                  <a:rPr lang="en-US" sz="2400" b="1" dirty="0"/>
                  <a:t>15</a:t>
                </a:r>
              </a:p>
            </p:txBody>
          </p:sp>
          <p:sp>
            <p:nvSpPr>
              <p:cNvPr id="28" name="文本框 100">
                <a:extLst>
                  <a:ext uri="{FF2B5EF4-FFF2-40B4-BE49-F238E27FC236}">
                    <a16:creationId xmlns:a16="http://schemas.microsoft.com/office/drawing/2014/main" id="{5EB1CCD5-CF2B-48B1-A2B0-6180493E0A13}"/>
                  </a:ext>
                </a:extLst>
              </p:cNvPr>
              <p:cNvSpPr txBox="1"/>
              <p:nvPr/>
            </p:nvSpPr>
            <p:spPr>
              <a:xfrm>
                <a:off x="2650632" y="5253073"/>
                <a:ext cx="533400" cy="497107"/>
              </a:xfrm>
              <a:prstGeom prst="rect">
                <a:avLst/>
              </a:prstGeom>
              <a:noFill/>
            </p:spPr>
            <p:txBody>
              <a:bodyPr wrap="square" rtlCol="0">
                <a:spAutoFit/>
              </a:bodyPr>
              <a:lstStyle/>
              <a:p>
                <a:r>
                  <a:rPr lang="en-US" sz="2400" b="1" dirty="0"/>
                  <a:t>5</a:t>
                </a:r>
              </a:p>
            </p:txBody>
          </p:sp>
          <p:sp>
            <p:nvSpPr>
              <p:cNvPr id="29" name="椭圆 101">
                <a:extLst>
                  <a:ext uri="{FF2B5EF4-FFF2-40B4-BE49-F238E27FC236}">
                    <a16:creationId xmlns:a16="http://schemas.microsoft.com/office/drawing/2014/main" id="{EBDD1E09-9182-4D17-9043-46F1AEE405B7}"/>
                  </a:ext>
                </a:extLst>
              </p:cNvPr>
              <p:cNvSpPr/>
              <p:nvPr/>
            </p:nvSpPr>
            <p:spPr>
              <a:xfrm>
                <a:off x="893656" y="4258053"/>
                <a:ext cx="461665" cy="461665"/>
              </a:xfrm>
              <a:prstGeom prst="ellipse">
                <a:avLst/>
              </a:prstGeom>
              <a:solidFill>
                <a:srgbClr val="FF0000"/>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椭圆 102">
                <a:extLst>
                  <a:ext uri="{FF2B5EF4-FFF2-40B4-BE49-F238E27FC236}">
                    <a16:creationId xmlns:a16="http://schemas.microsoft.com/office/drawing/2014/main" id="{D4B5E9AB-9359-4DA8-B6DC-08DCE978762A}"/>
                  </a:ext>
                </a:extLst>
              </p:cNvPr>
              <p:cNvSpPr/>
              <p:nvPr/>
            </p:nvSpPr>
            <p:spPr>
              <a:xfrm>
                <a:off x="2870346" y="4258053"/>
                <a:ext cx="461665" cy="461665"/>
              </a:xfrm>
              <a:prstGeom prst="ellipse">
                <a:avLst/>
              </a:prstGeom>
              <a:solidFill>
                <a:srgbClr val="FF0000"/>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椭圆 103">
                <a:extLst>
                  <a:ext uri="{FF2B5EF4-FFF2-40B4-BE49-F238E27FC236}">
                    <a16:creationId xmlns:a16="http://schemas.microsoft.com/office/drawing/2014/main" id="{5F435D4B-25DD-4D0F-8DF2-C697AADEEE2F}"/>
                  </a:ext>
                </a:extLst>
              </p:cNvPr>
              <p:cNvSpPr/>
              <p:nvPr/>
            </p:nvSpPr>
            <p:spPr>
              <a:xfrm>
                <a:off x="5166203" y="4258053"/>
                <a:ext cx="461665" cy="461665"/>
              </a:xfrm>
              <a:prstGeom prst="ellipse">
                <a:avLst/>
              </a:prstGeom>
              <a:solidFill>
                <a:srgbClr val="FF0000"/>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椭圆 104">
                <a:extLst>
                  <a:ext uri="{FF2B5EF4-FFF2-40B4-BE49-F238E27FC236}">
                    <a16:creationId xmlns:a16="http://schemas.microsoft.com/office/drawing/2014/main" id="{D83E267F-211E-4670-A533-3DC57E810878}"/>
                  </a:ext>
                </a:extLst>
              </p:cNvPr>
              <p:cNvSpPr/>
              <p:nvPr/>
            </p:nvSpPr>
            <p:spPr>
              <a:xfrm>
                <a:off x="2707122" y="5732458"/>
                <a:ext cx="461665" cy="461665"/>
              </a:xfrm>
              <a:prstGeom prst="ellipse">
                <a:avLst/>
              </a:prstGeom>
              <a:solidFill>
                <a:srgbClr val="00B050"/>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直接箭头连接符 105">
                <a:extLst>
                  <a:ext uri="{FF2B5EF4-FFF2-40B4-BE49-F238E27FC236}">
                    <a16:creationId xmlns:a16="http://schemas.microsoft.com/office/drawing/2014/main" id="{A2246E02-4743-4ADD-BC3D-2687E076D211}"/>
                  </a:ext>
                </a:extLst>
              </p:cNvPr>
              <p:cNvCxnSpPr>
                <a:cxnSpLocks/>
                <a:stCxn id="29" idx="6"/>
                <a:endCxn id="30" idx="2"/>
              </p:cNvCxnSpPr>
              <p:nvPr/>
            </p:nvCxnSpPr>
            <p:spPr>
              <a:xfrm>
                <a:off x="1355321" y="4488886"/>
                <a:ext cx="1515025" cy="0"/>
              </a:xfrm>
              <a:prstGeom prst="straightConnector1">
                <a:avLst/>
              </a:prstGeom>
              <a:ln>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34" name="直接箭头连接符 106">
                <a:extLst>
                  <a:ext uri="{FF2B5EF4-FFF2-40B4-BE49-F238E27FC236}">
                    <a16:creationId xmlns:a16="http://schemas.microsoft.com/office/drawing/2014/main" id="{B61482B2-6562-4E5F-A17E-72F6F06C2220}"/>
                  </a:ext>
                </a:extLst>
              </p:cNvPr>
              <p:cNvCxnSpPr>
                <a:cxnSpLocks/>
                <a:stCxn id="30" idx="6"/>
                <a:endCxn id="31" idx="2"/>
              </p:cNvCxnSpPr>
              <p:nvPr/>
            </p:nvCxnSpPr>
            <p:spPr>
              <a:xfrm>
                <a:off x="3332011" y="4488886"/>
                <a:ext cx="1834192" cy="0"/>
              </a:xfrm>
              <a:prstGeom prst="straightConnector1">
                <a:avLst/>
              </a:prstGeom>
              <a:ln>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35" name="直接箭头连接符 107">
                <a:extLst>
                  <a:ext uri="{FF2B5EF4-FFF2-40B4-BE49-F238E27FC236}">
                    <a16:creationId xmlns:a16="http://schemas.microsoft.com/office/drawing/2014/main" id="{6F2CF30F-99DA-428A-810C-DDFB5C9699BA}"/>
                  </a:ext>
                </a:extLst>
              </p:cNvPr>
              <p:cNvCxnSpPr>
                <a:cxnSpLocks/>
                <a:stCxn id="29" idx="5"/>
                <a:endCxn id="32" idx="1"/>
              </p:cNvCxnSpPr>
              <p:nvPr/>
            </p:nvCxnSpPr>
            <p:spPr>
              <a:xfrm>
                <a:off x="1287712" y="4652109"/>
                <a:ext cx="1487019" cy="1147958"/>
              </a:xfrm>
              <a:prstGeom prst="straightConnector1">
                <a:avLst/>
              </a:prstGeom>
              <a:ln>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36" name="直接箭头连接符 108">
                <a:extLst>
                  <a:ext uri="{FF2B5EF4-FFF2-40B4-BE49-F238E27FC236}">
                    <a16:creationId xmlns:a16="http://schemas.microsoft.com/office/drawing/2014/main" id="{A3C1325C-C8AB-4EC4-9F44-C4DEDD329E46}"/>
                  </a:ext>
                </a:extLst>
              </p:cNvPr>
              <p:cNvCxnSpPr>
                <a:cxnSpLocks/>
                <a:stCxn id="30" idx="4"/>
                <a:endCxn id="32" idx="7"/>
              </p:cNvCxnSpPr>
              <p:nvPr/>
            </p:nvCxnSpPr>
            <p:spPr>
              <a:xfrm flipH="1">
                <a:off x="3101178" y="4719718"/>
                <a:ext cx="1" cy="1080349"/>
              </a:xfrm>
              <a:prstGeom prst="straightConnector1">
                <a:avLst/>
              </a:prstGeom>
              <a:ln>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37" name="直接箭头连接符 109">
                <a:extLst>
                  <a:ext uri="{FF2B5EF4-FFF2-40B4-BE49-F238E27FC236}">
                    <a16:creationId xmlns:a16="http://schemas.microsoft.com/office/drawing/2014/main" id="{F450E67F-5587-4F3C-8A23-241194465038}"/>
                  </a:ext>
                </a:extLst>
              </p:cNvPr>
              <p:cNvCxnSpPr>
                <a:cxnSpLocks/>
                <a:stCxn id="31" idx="3"/>
                <a:endCxn id="32" idx="6"/>
              </p:cNvCxnSpPr>
              <p:nvPr/>
            </p:nvCxnSpPr>
            <p:spPr>
              <a:xfrm flipH="1">
                <a:off x="3168787" y="4652109"/>
                <a:ext cx="2065025" cy="1311182"/>
              </a:xfrm>
              <a:prstGeom prst="straightConnector1">
                <a:avLst/>
              </a:prstGeom>
              <a:ln>
                <a:solidFill>
                  <a:schemeClr val="tx1"/>
                </a:solidFill>
                <a:tailEnd type="stealth"/>
              </a:ln>
            </p:spPr>
            <p:style>
              <a:lnRef idx="1">
                <a:schemeClr val="accent1"/>
              </a:lnRef>
              <a:fillRef idx="0">
                <a:schemeClr val="accent1"/>
              </a:fillRef>
              <a:effectRef idx="0">
                <a:schemeClr val="accent1"/>
              </a:effectRef>
              <a:fontRef idx="minor">
                <a:schemeClr val="tx1"/>
              </a:fontRef>
            </p:style>
          </p:cxnSp>
        </p:grpSp>
        <p:cxnSp>
          <p:nvCxnSpPr>
            <p:cNvPr id="19" name="直接连接符 91">
              <a:extLst>
                <a:ext uri="{FF2B5EF4-FFF2-40B4-BE49-F238E27FC236}">
                  <a16:creationId xmlns:a16="http://schemas.microsoft.com/office/drawing/2014/main" id="{92719AE6-5F3A-48BE-B801-B5B6A3ACD203}"/>
                </a:ext>
              </a:extLst>
            </p:cNvPr>
            <p:cNvCxnSpPr>
              <a:endCxn id="29" idx="2"/>
            </p:cNvCxnSpPr>
            <p:nvPr/>
          </p:nvCxnSpPr>
          <p:spPr>
            <a:xfrm>
              <a:off x="442913" y="4488886"/>
              <a:ext cx="45074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文本框 92">
                  <a:extLst>
                    <a:ext uri="{FF2B5EF4-FFF2-40B4-BE49-F238E27FC236}">
                      <a16:creationId xmlns:a16="http://schemas.microsoft.com/office/drawing/2014/main" id="{B0F99057-0D59-4BB0-AB7E-14E7B345625E}"/>
                    </a:ext>
                  </a:extLst>
                </p:cNvPr>
                <p:cNvSpPr txBox="1"/>
                <p:nvPr/>
              </p:nvSpPr>
              <p:spPr>
                <a:xfrm>
                  <a:off x="-38998" y="3941086"/>
                  <a:ext cx="673272" cy="497107"/>
                </a:xfrm>
                <a:prstGeom prst="rect">
                  <a:avLst/>
                </a:prstGeom>
                <a:noFill/>
              </p:spPr>
              <p:txBody>
                <a:bodyPr wrap="square" rtlCol="0">
                  <a:spAutoFit/>
                </a:bodyPr>
                <a:lstStyle/>
                <a:p>
                  <a14:m>
                    <m:oMath xmlns:m="http://schemas.openxmlformats.org/officeDocument/2006/math">
                      <m:r>
                        <a:rPr lang="en-US" altLang="zh-CN" sz="2400" b="1" i="1">
                          <a:latin typeface="Cambria Math" panose="02040503050406030204" pitchFamily="18" charset="0"/>
                        </a:rPr>
                        <m:t>−</m:t>
                      </m:r>
                    </m:oMath>
                  </a14:m>
                  <a:r>
                    <a:rPr lang="en-US" sz="2400" b="1" dirty="0"/>
                    <a:t>2</a:t>
                  </a:r>
                </a:p>
              </p:txBody>
            </p:sp>
          </mc:Choice>
          <mc:Fallback xmlns="">
            <p:sp>
              <p:nvSpPr>
                <p:cNvPr id="93" name="文本框 92">
                  <a:extLst>
                    <a:ext uri="{FF2B5EF4-FFF2-40B4-BE49-F238E27FC236}">
                      <a16:creationId xmlns:a16="http://schemas.microsoft.com/office/drawing/2014/main" id="{9B316F2A-0390-4142-BDF0-1DEBFF50F17A}"/>
                    </a:ext>
                  </a:extLst>
                </p:cNvPr>
                <p:cNvSpPr txBox="1">
                  <a:spLocks noRot="1" noChangeAspect="1" noMove="1" noResize="1" noEditPoints="1" noAdjustHandles="1" noChangeArrowheads="1" noChangeShapeType="1" noTextEdit="1"/>
                </p:cNvSpPr>
                <p:nvPr/>
              </p:nvSpPr>
              <p:spPr>
                <a:xfrm>
                  <a:off x="-38998" y="3941086"/>
                  <a:ext cx="673272" cy="497107"/>
                </a:xfrm>
                <a:prstGeom prst="rect">
                  <a:avLst/>
                </a:prstGeom>
                <a:blipFill>
                  <a:blip r:embed="rId24"/>
                  <a:stretch>
                    <a:fillRect t="-10526" r="-4854" b="-28947"/>
                  </a:stretch>
                </a:blipFill>
              </p:spPr>
              <p:txBody>
                <a:bodyPr/>
                <a:lstStyle/>
                <a:p>
                  <a:r>
                    <a:rPr lang="en-US">
                      <a:noFill/>
                    </a:rPr>
                    <a:t> </a:t>
                  </a:r>
                </a:p>
              </p:txBody>
            </p:sp>
          </mc:Fallback>
        </mc:AlternateContent>
      </p:grpSp>
      <p:cxnSp>
        <p:nvCxnSpPr>
          <p:cNvPr id="38" name="直接箭头连接符 110">
            <a:extLst>
              <a:ext uri="{FF2B5EF4-FFF2-40B4-BE49-F238E27FC236}">
                <a16:creationId xmlns:a16="http://schemas.microsoft.com/office/drawing/2014/main" id="{BE697759-8AA9-4A98-B104-57C8A54E9F15}"/>
              </a:ext>
            </a:extLst>
          </p:cNvPr>
          <p:cNvCxnSpPr>
            <a:cxnSpLocks/>
          </p:cNvCxnSpPr>
          <p:nvPr/>
        </p:nvCxnSpPr>
        <p:spPr>
          <a:xfrm>
            <a:off x="3550053" y="1315364"/>
            <a:ext cx="448111" cy="0"/>
          </a:xfrm>
          <a:prstGeom prst="straightConnector1">
            <a:avLst/>
          </a:prstGeom>
          <a:ln w="41275">
            <a:solidFill>
              <a:srgbClr val="FF0000"/>
            </a:solidFill>
            <a:tailEnd type="stealth"/>
          </a:ln>
        </p:spPr>
        <p:style>
          <a:lnRef idx="1">
            <a:schemeClr val="accent1"/>
          </a:lnRef>
          <a:fillRef idx="0">
            <a:schemeClr val="accent1"/>
          </a:fillRef>
          <a:effectRef idx="0">
            <a:schemeClr val="accent1"/>
          </a:effectRef>
          <a:fontRef idx="minor">
            <a:schemeClr val="tx1"/>
          </a:fontRef>
        </p:style>
      </p:cxnSp>
      <p:sp>
        <p:nvSpPr>
          <p:cNvPr id="39" name="文本框 2">
            <a:extLst>
              <a:ext uri="{FF2B5EF4-FFF2-40B4-BE49-F238E27FC236}">
                <a16:creationId xmlns:a16="http://schemas.microsoft.com/office/drawing/2014/main" id="{33AAAC2F-5964-47CF-9D8C-977CDFC201ED}"/>
              </a:ext>
            </a:extLst>
          </p:cNvPr>
          <p:cNvSpPr txBox="1"/>
          <p:nvPr/>
        </p:nvSpPr>
        <p:spPr>
          <a:xfrm>
            <a:off x="6179975" y="3726797"/>
            <a:ext cx="6018435" cy="369332"/>
          </a:xfrm>
          <a:prstGeom prst="rect">
            <a:avLst/>
          </a:prstGeom>
          <a:noFill/>
        </p:spPr>
        <p:txBody>
          <a:bodyPr wrap="square" rtlCol="0">
            <a:spAutoFit/>
          </a:bodyPr>
          <a:lstStyle/>
          <a:p>
            <a:r>
              <a:rPr lang="en-US" b="1" i="1" dirty="0">
                <a:solidFill>
                  <a:srgbClr val="FF0000"/>
                </a:solidFill>
              </a:rPr>
              <a:t>     B		C	            C	                         A</a:t>
            </a:r>
          </a:p>
        </p:txBody>
      </p:sp>
      <mc:AlternateContent xmlns:mc="http://schemas.openxmlformats.org/markup-compatibility/2006" xmlns:a14="http://schemas.microsoft.com/office/drawing/2010/main">
        <mc:Choice Requires="a14">
          <p:sp>
            <p:nvSpPr>
              <p:cNvPr id="40" name="文本框 47">
                <a:extLst>
                  <a:ext uri="{FF2B5EF4-FFF2-40B4-BE49-F238E27FC236}">
                    <a16:creationId xmlns:a16="http://schemas.microsoft.com/office/drawing/2014/main" id="{B299DD15-D82F-4E5D-BDE0-0DAE32EF3FCA}"/>
                  </a:ext>
                </a:extLst>
              </p:cNvPr>
              <p:cNvSpPr txBox="1"/>
              <p:nvPr/>
            </p:nvSpPr>
            <p:spPr>
              <a:xfrm>
                <a:off x="2062846" y="3837954"/>
                <a:ext cx="183120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𝒙</m:t>
                          </m:r>
                        </m:e>
                        <m:sub>
                          <m:r>
                            <a:rPr lang="en-US" altLang="zh-CN" sz="2400" b="1" i="1" smtClean="0">
                              <a:latin typeface="Cambria Math" panose="02040503050406030204" pitchFamily="18" charset="0"/>
                            </a:rPr>
                            <m:t>𝟎</m:t>
                          </m:r>
                        </m:sub>
                      </m:sSub>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𝟐</m:t>
                      </m:r>
                    </m:oMath>
                  </m:oMathPara>
                </a14:m>
                <a:endParaRPr lang="en-US" sz="2400" b="1" dirty="0"/>
              </a:p>
            </p:txBody>
          </p:sp>
        </mc:Choice>
        <mc:Fallback xmlns="">
          <p:sp>
            <p:nvSpPr>
              <p:cNvPr id="40" name="文本框 47">
                <a:extLst>
                  <a:ext uri="{FF2B5EF4-FFF2-40B4-BE49-F238E27FC236}">
                    <a16:creationId xmlns:a16="http://schemas.microsoft.com/office/drawing/2014/main" id="{B299DD15-D82F-4E5D-BDE0-0DAE32EF3FCA}"/>
                  </a:ext>
                </a:extLst>
              </p:cNvPr>
              <p:cNvSpPr txBox="1">
                <a:spLocks noRot="1" noChangeAspect="1" noMove="1" noResize="1" noEditPoints="1" noAdjustHandles="1" noChangeArrowheads="1" noChangeShapeType="1" noTextEdit="1"/>
              </p:cNvSpPr>
              <p:nvPr/>
            </p:nvSpPr>
            <p:spPr>
              <a:xfrm>
                <a:off x="2062846" y="3837954"/>
                <a:ext cx="1831201" cy="461665"/>
              </a:xfrm>
              <a:prstGeom prst="rect">
                <a:avLst/>
              </a:prstGeom>
              <a:blipFill>
                <a:blip r:embed="rId25"/>
                <a:stretch>
                  <a:fillRect b="-2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文本框 48">
                <a:extLst>
                  <a:ext uri="{FF2B5EF4-FFF2-40B4-BE49-F238E27FC236}">
                    <a16:creationId xmlns:a16="http://schemas.microsoft.com/office/drawing/2014/main" id="{949F3C4C-B655-4ACE-85CC-3DDB8E139D97}"/>
                  </a:ext>
                </a:extLst>
              </p:cNvPr>
              <p:cNvSpPr txBox="1"/>
              <p:nvPr/>
            </p:nvSpPr>
            <p:spPr>
              <a:xfrm>
                <a:off x="2062845" y="4332162"/>
                <a:ext cx="183120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𝒙</m:t>
                          </m:r>
                        </m:e>
                        <m:sub>
                          <m:r>
                            <a:rPr lang="en-US" altLang="zh-CN" sz="2400" b="1" i="1" smtClean="0">
                              <a:latin typeface="Cambria Math" panose="02040503050406030204" pitchFamily="18" charset="0"/>
                            </a:rPr>
                            <m:t>𝟏</m:t>
                          </m:r>
                        </m:sub>
                      </m:sSub>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𝟖</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𝟏𝟐𝟓</m:t>
                      </m:r>
                    </m:oMath>
                  </m:oMathPara>
                </a14:m>
                <a:endParaRPr lang="en-US" sz="2400" b="1" dirty="0"/>
              </a:p>
            </p:txBody>
          </p:sp>
        </mc:Choice>
        <mc:Fallback xmlns="">
          <p:sp>
            <p:nvSpPr>
              <p:cNvPr id="41" name="文本框 48">
                <a:extLst>
                  <a:ext uri="{FF2B5EF4-FFF2-40B4-BE49-F238E27FC236}">
                    <a16:creationId xmlns:a16="http://schemas.microsoft.com/office/drawing/2014/main" id="{949F3C4C-B655-4ACE-85CC-3DDB8E139D97}"/>
                  </a:ext>
                </a:extLst>
              </p:cNvPr>
              <p:cNvSpPr txBox="1">
                <a:spLocks noRot="1" noChangeAspect="1" noMove="1" noResize="1" noEditPoints="1" noAdjustHandles="1" noChangeArrowheads="1" noChangeShapeType="1" noTextEdit="1"/>
              </p:cNvSpPr>
              <p:nvPr/>
            </p:nvSpPr>
            <p:spPr>
              <a:xfrm>
                <a:off x="2062845" y="4332162"/>
                <a:ext cx="1831201" cy="461665"/>
              </a:xfrm>
              <a:prstGeom prst="rect">
                <a:avLst/>
              </a:prstGeom>
              <a:blipFill>
                <a:blip r:embed="rId26"/>
                <a:stretch>
                  <a:fillRect b="-2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文本框 49">
                <a:extLst>
                  <a:ext uri="{FF2B5EF4-FFF2-40B4-BE49-F238E27FC236}">
                    <a16:creationId xmlns:a16="http://schemas.microsoft.com/office/drawing/2014/main" id="{AC3B1AFD-E7D0-4CDA-93CB-D1074CD4F4D6}"/>
                  </a:ext>
                </a:extLst>
              </p:cNvPr>
              <p:cNvSpPr txBox="1"/>
              <p:nvPr/>
            </p:nvSpPr>
            <p:spPr>
              <a:xfrm>
                <a:off x="2057111" y="4826370"/>
                <a:ext cx="183120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𝒙</m:t>
                          </m:r>
                        </m:e>
                        <m:sub>
                          <m:r>
                            <a:rPr lang="en-US" altLang="zh-CN" sz="2400" b="1" i="1" smtClean="0">
                              <a:latin typeface="Cambria Math" panose="02040503050406030204" pitchFamily="18" charset="0"/>
                            </a:rPr>
                            <m:t>𝟐</m:t>
                          </m:r>
                        </m:sub>
                      </m:sSub>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𝟓</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𝟓</m:t>
                      </m:r>
                    </m:oMath>
                  </m:oMathPara>
                </a14:m>
                <a:endParaRPr lang="en-US" sz="2400" b="1" dirty="0"/>
              </a:p>
            </p:txBody>
          </p:sp>
        </mc:Choice>
        <mc:Fallback xmlns="">
          <p:sp>
            <p:nvSpPr>
              <p:cNvPr id="42" name="文本框 49">
                <a:extLst>
                  <a:ext uri="{FF2B5EF4-FFF2-40B4-BE49-F238E27FC236}">
                    <a16:creationId xmlns:a16="http://schemas.microsoft.com/office/drawing/2014/main" id="{AC3B1AFD-E7D0-4CDA-93CB-D1074CD4F4D6}"/>
                  </a:ext>
                </a:extLst>
              </p:cNvPr>
              <p:cNvSpPr txBox="1">
                <a:spLocks noRot="1" noChangeAspect="1" noMove="1" noResize="1" noEditPoints="1" noAdjustHandles="1" noChangeArrowheads="1" noChangeShapeType="1" noTextEdit="1"/>
              </p:cNvSpPr>
              <p:nvPr/>
            </p:nvSpPr>
            <p:spPr>
              <a:xfrm>
                <a:off x="2057111" y="4826370"/>
                <a:ext cx="1831201" cy="461665"/>
              </a:xfrm>
              <a:prstGeom prst="rect">
                <a:avLst/>
              </a:prstGeom>
              <a:blipFill>
                <a:blip r:embed="rId27"/>
                <a:stretch>
                  <a:fillRect b="-2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文本框 50">
                <a:extLst>
                  <a:ext uri="{FF2B5EF4-FFF2-40B4-BE49-F238E27FC236}">
                    <a16:creationId xmlns:a16="http://schemas.microsoft.com/office/drawing/2014/main" id="{80136432-DECE-4286-A787-62E4E00B4D0D}"/>
                  </a:ext>
                </a:extLst>
              </p:cNvPr>
              <p:cNvSpPr txBox="1"/>
              <p:nvPr/>
            </p:nvSpPr>
            <p:spPr>
              <a:xfrm>
                <a:off x="2057110" y="5335509"/>
                <a:ext cx="2178012"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𝒍</m:t>
                          </m:r>
                        </m:e>
                        <m:sub>
                          <m:r>
                            <a:rPr lang="en-US" altLang="zh-CN" sz="2400" b="1" i="1" smtClean="0">
                              <a:latin typeface="Cambria Math" panose="02040503050406030204" pitchFamily="18" charset="0"/>
                            </a:rPr>
                            <m:t>𝟎</m:t>
                          </m:r>
                        </m:sub>
                      </m:sSub>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𝟏𝟐</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𝟖𝟕𝟓</m:t>
                      </m:r>
                    </m:oMath>
                  </m:oMathPara>
                </a14:m>
                <a:endParaRPr lang="en-US" sz="2400" b="1" dirty="0"/>
              </a:p>
            </p:txBody>
          </p:sp>
        </mc:Choice>
        <mc:Fallback xmlns="">
          <p:sp>
            <p:nvSpPr>
              <p:cNvPr id="43" name="文本框 50">
                <a:extLst>
                  <a:ext uri="{FF2B5EF4-FFF2-40B4-BE49-F238E27FC236}">
                    <a16:creationId xmlns:a16="http://schemas.microsoft.com/office/drawing/2014/main" id="{80136432-DECE-4286-A787-62E4E00B4D0D}"/>
                  </a:ext>
                </a:extLst>
              </p:cNvPr>
              <p:cNvSpPr txBox="1">
                <a:spLocks noRot="1" noChangeAspect="1" noMove="1" noResize="1" noEditPoints="1" noAdjustHandles="1" noChangeArrowheads="1" noChangeShapeType="1" noTextEdit="1"/>
              </p:cNvSpPr>
              <p:nvPr/>
            </p:nvSpPr>
            <p:spPr>
              <a:xfrm>
                <a:off x="2057110" y="5335509"/>
                <a:ext cx="2178012" cy="461665"/>
              </a:xfrm>
              <a:prstGeom prst="rect">
                <a:avLst/>
              </a:prstGeom>
              <a:blipFill>
                <a:blip r:embed="rId28"/>
                <a:stretch>
                  <a:fillRect b="-26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22D49436-FA74-431E-BEF9-63CE50D779B9}"/>
                  </a:ext>
                </a:extLst>
              </p:cNvPr>
              <p:cNvSpPr txBox="1"/>
              <p:nvPr/>
            </p:nvSpPr>
            <p:spPr>
              <a:xfrm>
                <a:off x="8046932" y="1511834"/>
                <a:ext cx="1831201" cy="369332"/>
              </a:xfrm>
              <a:prstGeom prst="rect">
                <a:avLst/>
              </a:prstGeom>
              <a:noFill/>
            </p:spPr>
            <p:txBody>
              <a:bodyPr wrap="square">
                <a:spAutoFit/>
              </a:bodyPr>
              <a:lstStyle/>
              <a:p>
                <a14:m>
                  <m:oMath xmlns:m="http://schemas.openxmlformats.org/officeDocument/2006/math">
                    <m:r>
                      <a:rPr lang="en-US" b="0" i="1" smtClean="0">
                        <a:latin typeface="Cambria Math" panose="02040503050406030204" pitchFamily="18" charset="0"/>
                        <a:ea typeface="Cambria Math" panose="02040503050406030204" pitchFamily="18" charset="0"/>
                      </a:rPr>
                      <m:t>𝜎</m:t>
                    </m:r>
                  </m:oMath>
                </a14:m>
                <a:r>
                  <a:rPr lang="en-US" dirty="0"/>
                  <a:t> = 10 </a:t>
                </a:r>
              </a:p>
            </p:txBody>
          </p:sp>
        </mc:Choice>
        <mc:Fallback xmlns="">
          <p:sp>
            <p:nvSpPr>
              <p:cNvPr id="45" name="TextBox 44">
                <a:extLst>
                  <a:ext uri="{FF2B5EF4-FFF2-40B4-BE49-F238E27FC236}">
                    <a16:creationId xmlns:a16="http://schemas.microsoft.com/office/drawing/2014/main" id="{22D49436-FA74-431E-BEF9-63CE50D779B9}"/>
                  </a:ext>
                </a:extLst>
              </p:cNvPr>
              <p:cNvSpPr txBox="1">
                <a:spLocks noRot="1" noChangeAspect="1" noMove="1" noResize="1" noEditPoints="1" noAdjustHandles="1" noChangeArrowheads="1" noChangeShapeType="1" noTextEdit="1"/>
              </p:cNvSpPr>
              <p:nvPr/>
            </p:nvSpPr>
            <p:spPr>
              <a:xfrm>
                <a:off x="8046932" y="1511834"/>
                <a:ext cx="1831201" cy="369332"/>
              </a:xfrm>
              <a:prstGeom prst="rect">
                <a:avLst/>
              </a:prstGeom>
              <a:blipFill>
                <a:blip r:embed="rId29"/>
                <a:stretch>
                  <a:fillRect t="-8197"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矩形 36">
                <a:extLst>
                  <a:ext uri="{FF2B5EF4-FFF2-40B4-BE49-F238E27FC236}">
                    <a16:creationId xmlns:a16="http://schemas.microsoft.com/office/drawing/2014/main" id="{017E18A4-CB72-45A0-8BCB-315C0C938509}"/>
                  </a:ext>
                </a:extLst>
              </p:cNvPr>
              <p:cNvSpPr/>
              <p:nvPr/>
            </p:nvSpPr>
            <p:spPr>
              <a:xfrm>
                <a:off x="7108392" y="941571"/>
                <a:ext cx="313239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e</m:t>
                      </m:r>
                      <m:d>
                        <m:dPr>
                          <m:ctrlPr>
                            <a:rPr lang="en-US" b="0" i="1" smtClean="0">
                              <a:latin typeface="Cambria Math" panose="02040503050406030204" pitchFamily="18" charset="0"/>
                            </a:rPr>
                          </m:ctrlPr>
                        </m:dPr>
                        <m:e>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𝒎</m:t>
                              </m:r>
                            </m:e>
                            <m:sub>
                              <m:r>
                                <a:rPr lang="en-US" altLang="zh-CN" b="1" i="1" smtClean="0">
                                  <a:latin typeface="Cambria Math" panose="02040503050406030204" pitchFamily="18" charset="0"/>
                                </a:rPr>
                                <m:t>𝟐𝟎</m:t>
                              </m:r>
                            </m:sub>
                          </m:sSub>
                        </m:e>
                      </m:d>
                      <m:r>
                        <a:rPr lang="en-US" b="0" i="1" smtClean="0">
                          <a:latin typeface="Cambria Math" panose="02040503050406030204" pitchFamily="18" charset="0"/>
                        </a:rPr>
                        <m:t>=</m:t>
                      </m:r>
                      <m:r>
                        <a:rPr lang="en-US" b="1" i="1" smtClean="0">
                          <a:latin typeface="Cambria Math" panose="02040503050406030204" pitchFamily="18" charset="0"/>
                        </a:rPr>
                        <m:t>(</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𝒎</m:t>
                          </m:r>
                        </m:e>
                        <m:sub>
                          <m:r>
                            <a:rPr lang="en-US" altLang="zh-CN" b="1" i="1">
                              <a:latin typeface="Cambria Math" panose="02040503050406030204" pitchFamily="18" charset="0"/>
                            </a:rPr>
                            <m:t>𝟎</m:t>
                          </m:r>
                          <m:r>
                            <a:rPr lang="en-US" altLang="zh-CN" b="1" i="1" smtClean="0">
                              <a:latin typeface="Cambria Math" panose="02040503050406030204" pitchFamily="18" charset="0"/>
                            </a:rPr>
                            <m:t>𝟎</m:t>
                          </m:r>
                        </m:sub>
                      </m:sSub>
                      <m:r>
                        <a:rPr lang="en-US" altLang="zh-CN" b="0" i="1" smtClean="0">
                          <a:latin typeface="Cambria Math" panose="02040503050406030204" pitchFamily="18" charset="0"/>
                        </a:rPr>
                        <m:t>−</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𝒍</m:t>
                          </m:r>
                        </m:e>
                        <m:sub>
                          <m:r>
                            <a:rPr lang="en-US" altLang="zh-CN" b="1" i="1" smtClean="0">
                              <a:latin typeface="Cambria Math" panose="02040503050406030204" pitchFamily="18" charset="0"/>
                            </a:rPr>
                            <m:t>𝟎</m:t>
                          </m:r>
                        </m:sub>
                      </m:sSub>
                      <m:r>
                        <a:rPr lang="en-US" altLang="zh-CN" b="0" i="1" smtClean="0">
                          <a:latin typeface="Cambria Math" panose="02040503050406030204" pitchFamily="18" charset="0"/>
                        </a:rPr>
                        <m:t>+</m:t>
                      </m:r>
                      <m:sSub>
                        <m:sSubPr>
                          <m:ctrlPr>
                            <a:rPr lang="en-US" altLang="zh-CN" b="1" i="1">
                              <a:latin typeface="Cambria Math" panose="02040503050406030204" pitchFamily="18" charset="0"/>
                            </a:rPr>
                          </m:ctrlPr>
                        </m:sSubPr>
                        <m:e>
                          <m:r>
                            <a:rPr lang="en-US" altLang="zh-CN" b="1" i="1">
                              <a:latin typeface="Cambria Math" panose="02040503050406030204" pitchFamily="18" charset="0"/>
                            </a:rPr>
                            <m:t>𝒙</m:t>
                          </m:r>
                        </m:e>
                        <m:sub>
                          <m:r>
                            <a:rPr lang="en-US" altLang="zh-CN" b="1" i="1" smtClean="0">
                              <a:latin typeface="Cambria Math" panose="02040503050406030204" pitchFamily="18" charset="0"/>
                            </a:rPr>
                            <m:t>𝟐</m:t>
                          </m:r>
                        </m:sub>
                      </m:sSub>
                      <m:r>
                        <a:rPr lang="en-US" altLang="zh-CN" b="1"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𝜎</m:t>
                      </m:r>
                    </m:oMath>
                  </m:oMathPara>
                </a14:m>
                <a:endParaRPr lang="en-US" dirty="0"/>
              </a:p>
            </p:txBody>
          </p:sp>
        </mc:Choice>
        <mc:Fallback xmlns="">
          <p:sp>
            <p:nvSpPr>
              <p:cNvPr id="46" name="矩形 36">
                <a:extLst>
                  <a:ext uri="{FF2B5EF4-FFF2-40B4-BE49-F238E27FC236}">
                    <a16:creationId xmlns:a16="http://schemas.microsoft.com/office/drawing/2014/main" id="{017E18A4-CB72-45A0-8BCB-315C0C938509}"/>
                  </a:ext>
                </a:extLst>
              </p:cNvPr>
              <p:cNvSpPr>
                <a:spLocks noRot="1" noChangeAspect="1" noMove="1" noResize="1" noEditPoints="1" noAdjustHandles="1" noChangeArrowheads="1" noChangeShapeType="1" noTextEdit="1"/>
              </p:cNvSpPr>
              <p:nvPr/>
            </p:nvSpPr>
            <p:spPr>
              <a:xfrm>
                <a:off x="7108392" y="941571"/>
                <a:ext cx="3132396" cy="369332"/>
              </a:xfrm>
              <a:prstGeom prst="rect">
                <a:avLst/>
              </a:prstGeom>
              <a:blipFill>
                <a:blip r:embed="rId30"/>
                <a:stretch>
                  <a:fillRect b="-13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9A127BA9-86D2-49CB-AB01-FA7D35D160FF}"/>
                  </a:ext>
                </a:extLst>
              </p:cNvPr>
              <p:cNvSpPr txBox="1"/>
              <p:nvPr/>
            </p:nvSpPr>
            <p:spPr>
              <a:xfrm>
                <a:off x="8088693" y="4299619"/>
                <a:ext cx="1831201" cy="369332"/>
              </a:xfrm>
              <a:prstGeom prst="rect">
                <a:avLst/>
              </a:prstGeom>
              <a:noFill/>
            </p:spPr>
            <p:txBody>
              <a:bodyPr wrap="square">
                <a:spAutoFit/>
              </a:bodyPr>
              <a:lstStyle/>
              <a:p>
                <a14:m>
                  <m:oMath xmlns:m="http://schemas.openxmlformats.org/officeDocument/2006/math">
                    <m:r>
                      <a:rPr lang="en-US" b="0" i="1" smtClean="0">
                        <a:latin typeface="Cambria Math" panose="02040503050406030204" pitchFamily="18" charset="0"/>
                        <a:ea typeface="Cambria Math" panose="02040503050406030204" pitchFamily="18" charset="0"/>
                      </a:rPr>
                      <m:t>𝜎</m:t>
                    </m:r>
                  </m:oMath>
                </a14:m>
                <a:r>
                  <a:rPr lang="en-US" dirty="0"/>
                  <a:t> </a:t>
                </a:r>
                <a:r>
                  <a:rPr lang="en-US"/>
                  <a:t>= 0.1</a:t>
                </a:r>
                <a:endParaRPr lang="en-US" dirty="0"/>
              </a:p>
            </p:txBody>
          </p:sp>
        </mc:Choice>
        <mc:Fallback xmlns="">
          <p:sp>
            <p:nvSpPr>
              <p:cNvPr id="58" name="TextBox 57">
                <a:extLst>
                  <a:ext uri="{FF2B5EF4-FFF2-40B4-BE49-F238E27FC236}">
                    <a16:creationId xmlns:a16="http://schemas.microsoft.com/office/drawing/2014/main" id="{9A127BA9-86D2-49CB-AB01-FA7D35D160FF}"/>
                  </a:ext>
                </a:extLst>
              </p:cNvPr>
              <p:cNvSpPr txBox="1">
                <a:spLocks noRot="1" noChangeAspect="1" noMove="1" noResize="1" noEditPoints="1" noAdjustHandles="1" noChangeArrowheads="1" noChangeShapeType="1" noTextEdit="1"/>
              </p:cNvSpPr>
              <p:nvPr/>
            </p:nvSpPr>
            <p:spPr>
              <a:xfrm>
                <a:off x="8088693" y="4299619"/>
                <a:ext cx="1831201" cy="369332"/>
              </a:xfrm>
              <a:prstGeom prst="rect">
                <a:avLst/>
              </a:prstGeom>
              <a:blipFill>
                <a:blip r:embed="rId31"/>
                <a:stretch>
                  <a:fillRect t="-8197"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文本框 53">
                <a:extLst>
                  <a:ext uri="{FF2B5EF4-FFF2-40B4-BE49-F238E27FC236}">
                    <a16:creationId xmlns:a16="http://schemas.microsoft.com/office/drawing/2014/main" id="{57A39187-D455-4F78-9F50-4F4A3B1011F2}"/>
                  </a:ext>
                </a:extLst>
              </p:cNvPr>
              <p:cNvSpPr txBox="1"/>
              <p:nvPr/>
            </p:nvSpPr>
            <p:spPr>
              <a:xfrm>
                <a:off x="8634922" y="4635365"/>
                <a:ext cx="183120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𝒙</m:t>
                          </m:r>
                        </m:e>
                        <m:sub>
                          <m:r>
                            <a:rPr lang="en-US" altLang="zh-CN" sz="2400" b="1" i="1" smtClean="0">
                              <a:latin typeface="Cambria Math" panose="02040503050406030204" pitchFamily="18" charset="0"/>
                            </a:rPr>
                            <m:t>𝟐</m:t>
                          </m:r>
                        </m:sub>
                      </m:sSub>
                      <m:r>
                        <a:rPr lang="en-US" altLang="zh-CN" sz="2400" b="1" i="1" smtClean="0">
                          <a:latin typeface="Cambria Math" panose="02040503050406030204" pitchFamily="18" charset="0"/>
                        </a:rPr>
                        <m:t>=?</m:t>
                      </m:r>
                    </m:oMath>
                  </m:oMathPara>
                </a14:m>
                <a:endParaRPr lang="en-US" sz="2400" b="1" dirty="0"/>
              </a:p>
            </p:txBody>
          </p:sp>
        </mc:Choice>
        <mc:Fallback xmlns="">
          <p:sp>
            <p:nvSpPr>
              <p:cNvPr id="59" name="文本框 53">
                <a:extLst>
                  <a:ext uri="{FF2B5EF4-FFF2-40B4-BE49-F238E27FC236}">
                    <a16:creationId xmlns:a16="http://schemas.microsoft.com/office/drawing/2014/main" id="{57A39187-D455-4F78-9F50-4F4A3B1011F2}"/>
                  </a:ext>
                </a:extLst>
              </p:cNvPr>
              <p:cNvSpPr txBox="1">
                <a:spLocks noRot="1" noChangeAspect="1" noMove="1" noResize="1" noEditPoints="1" noAdjustHandles="1" noChangeArrowheads="1" noChangeShapeType="1" noTextEdit="1"/>
              </p:cNvSpPr>
              <p:nvPr/>
            </p:nvSpPr>
            <p:spPr>
              <a:xfrm>
                <a:off x="8634922" y="4635365"/>
                <a:ext cx="1831201" cy="461665"/>
              </a:xfrm>
              <a:prstGeom prst="rect">
                <a:avLst/>
              </a:prstGeom>
              <a:blipFill>
                <a:blip r:embed="rId32"/>
                <a:stretch>
                  <a:fillRect b="-26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文本框 54">
                <a:extLst>
                  <a:ext uri="{FF2B5EF4-FFF2-40B4-BE49-F238E27FC236}">
                    <a16:creationId xmlns:a16="http://schemas.microsoft.com/office/drawing/2014/main" id="{60693081-A41F-4966-A0E8-21538F74AD51}"/>
                  </a:ext>
                </a:extLst>
              </p:cNvPr>
              <p:cNvSpPr txBox="1"/>
              <p:nvPr/>
            </p:nvSpPr>
            <p:spPr>
              <a:xfrm>
                <a:off x="10072975" y="4631468"/>
                <a:ext cx="183120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𝒍</m:t>
                          </m:r>
                        </m:e>
                        <m:sub>
                          <m:r>
                            <a:rPr lang="en-US" altLang="zh-CN" sz="2400" b="1" i="1" smtClean="0">
                              <a:latin typeface="Cambria Math" panose="02040503050406030204" pitchFamily="18" charset="0"/>
                            </a:rPr>
                            <m:t>𝟎</m:t>
                          </m:r>
                        </m:sub>
                      </m:sSub>
                      <m:r>
                        <a:rPr lang="en-US" altLang="zh-CN" sz="2400" b="1" i="1" smtClean="0">
                          <a:latin typeface="Cambria Math" panose="02040503050406030204" pitchFamily="18" charset="0"/>
                        </a:rPr>
                        <m:t>=?</m:t>
                      </m:r>
                    </m:oMath>
                  </m:oMathPara>
                </a14:m>
                <a:endParaRPr lang="en-US" sz="2400" b="1" dirty="0"/>
              </a:p>
            </p:txBody>
          </p:sp>
        </mc:Choice>
        <mc:Fallback xmlns="">
          <p:sp>
            <p:nvSpPr>
              <p:cNvPr id="60" name="文本框 54">
                <a:extLst>
                  <a:ext uri="{FF2B5EF4-FFF2-40B4-BE49-F238E27FC236}">
                    <a16:creationId xmlns:a16="http://schemas.microsoft.com/office/drawing/2014/main" id="{60693081-A41F-4966-A0E8-21538F74AD51}"/>
                  </a:ext>
                </a:extLst>
              </p:cNvPr>
              <p:cNvSpPr txBox="1">
                <a:spLocks noRot="1" noChangeAspect="1" noMove="1" noResize="1" noEditPoints="1" noAdjustHandles="1" noChangeArrowheads="1" noChangeShapeType="1" noTextEdit="1"/>
              </p:cNvSpPr>
              <p:nvPr/>
            </p:nvSpPr>
            <p:spPr>
              <a:xfrm>
                <a:off x="10072975" y="4631468"/>
                <a:ext cx="1831201" cy="461665"/>
              </a:xfrm>
              <a:prstGeom prst="rect">
                <a:avLst/>
              </a:prstGeom>
              <a:blipFill>
                <a:blip r:embed="rId33"/>
                <a:stretch>
                  <a:fillRect b="-2667"/>
                </a:stretch>
              </a:blipFill>
            </p:spPr>
            <p:txBody>
              <a:bodyPr/>
              <a:lstStyle/>
              <a:p>
                <a:r>
                  <a:rPr lang="en-US">
                    <a:noFill/>
                  </a:rPr>
                  <a:t> </a:t>
                </a:r>
              </a:p>
            </p:txBody>
          </p:sp>
        </mc:Fallback>
      </mc:AlternateContent>
      <p:sp>
        <p:nvSpPr>
          <p:cNvPr id="61" name="文本框 55">
            <a:extLst>
              <a:ext uri="{FF2B5EF4-FFF2-40B4-BE49-F238E27FC236}">
                <a16:creationId xmlns:a16="http://schemas.microsoft.com/office/drawing/2014/main" id="{45BCFA49-310D-415E-BA9D-06A9386FC684}"/>
              </a:ext>
            </a:extLst>
          </p:cNvPr>
          <p:cNvSpPr txBox="1"/>
          <p:nvPr/>
        </p:nvSpPr>
        <p:spPr>
          <a:xfrm>
            <a:off x="9050009" y="5150127"/>
            <a:ext cx="1416114" cy="1015663"/>
          </a:xfrm>
          <a:prstGeom prst="rect">
            <a:avLst/>
          </a:prstGeom>
          <a:noFill/>
        </p:spPr>
        <p:txBody>
          <a:bodyPr wrap="square" rtlCol="0">
            <a:spAutoFit/>
          </a:bodyPr>
          <a:lstStyle/>
          <a:p>
            <a:r>
              <a:rPr lang="en-US" sz="2000" b="1" dirty="0"/>
              <a:t>A: x2 &gt; 5.5</a:t>
            </a:r>
          </a:p>
          <a:p>
            <a:r>
              <a:rPr lang="en-US" sz="2000" b="1" dirty="0"/>
              <a:t>B: x2 = 5.5 </a:t>
            </a:r>
          </a:p>
          <a:p>
            <a:r>
              <a:rPr lang="en-US" sz="2000" b="1" dirty="0"/>
              <a:t>C: x2 &lt; 5.5</a:t>
            </a:r>
          </a:p>
        </p:txBody>
      </p:sp>
      <p:sp>
        <p:nvSpPr>
          <p:cNvPr id="62" name="文本框 56">
            <a:extLst>
              <a:ext uri="{FF2B5EF4-FFF2-40B4-BE49-F238E27FC236}">
                <a16:creationId xmlns:a16="http://schemas.microsoft.com/office/drawing/2014/main" id="{5EDAFA5B-6516-4F5F-A2E3-564A0C28DC03}"/>
              </a:ext>
            </a:extLst>
          </p:cNvPr>
          <p:cNvSpPr txBox="1"/>
          <p:nvPr/>
        </p:nvSpPr>
        <p:spPr>
          <a:xfrm>
            <a:off x="10317307" y="5150127"/>
            <a:ext cx="1713290" cy="1015663"/>
          </a:xfrm>
          <a:prstGeom prst="rect">
            <a:avLst/>
          </a:prstGeom>
          <a:noFill/>
        </p:spPr>
        <p:txBody>
          <a:bodyPr wrap="square" rtlCol="0">
            <a:spAutoFit/>
          </a:bodyPr>
          <a:lstStyle/>
          <a:p>
            <a:r>
              <a:rPr lang="en-US" sz="2000" b="1" dirty="0"/>
              <a:t>A: l0 &gt; 12.875</a:t>
            </a:r>
          </a:p>
          <a:p>
            <a:r>
              <a:rPr lang="en-US" sz="2000" b="1" dirty="0"/>
              <a:t>B: l0 = 12.875 </a:t>
            </a:r>
          </a:p>
          <a:p>
            <a:r>
              <a:rPr lang="en-US" sz="2000" b="1" dirty="0"/>
              <a:t>C: l0 &lt; 12.875</a:t>
            </a:r>
          </a:p>
        </p:txBody>
      </p:sp>
      <mc:AlternateContent xmlns:mc="http://schemas.openxmlformats.org/markup-compatibility/2006" xmlns:a14="http://schemas.microsoft.com/office/drawing/2010/main">
        <mc:Choice Requires="a14">
          <p:sp>
            <p:nvSpPr>
              <p:cNvPr id="63" name="文本框 62">
                <a:extLst>
                  <a:ext uri="{FF2B5EF4-FFF2-40B4-BE49-F238E27FC236}">
                    <a16:creationId xmlns:a16="http://schemas.microsoft.com/office/drawing/2014/main" id="{7181735B-090A-4E20-B4CC-DD1D1C79460B}"/>
                  </a:ext>
                </a:extLst>
              </p:cNvPr>
              <p:cNvSpPr txBox="1"/>
              <p:nvPr/>
            </p:nvSpPr>
            <p:spPr>
              <a:xfrm>
                <a:off x="7131332" y="4639262"/>
                <a:ext cx="183120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𝒙</m:t>
                          </m:r>
                        </m:e>
                        <m:sub>
                          <m:r>
                            <a:rPr lang="en-US" altLang="zh-CN" sz="2400" b="1" i="1" smtClean="0">
                              <a:latin typeface="Cambria Math" panose="02040503050406030204" pitchFamily="18" charset="0"/>
                            </a:rPr>
                            <m:t>𝟏</m:t>
                          </m:r>
                        </m:sub>
                      </m:sSub>
                      <m:r>
                        <a:rPr lang="en-US" altLang="zh-CN" sz="2400" b="1" i="1" smtClean="0">
                          <a:latin typeface="Cambria Math" panose="02040503050406030204" pitchFamily="18" charset="0"/>
                        </a:rPr>
                        <m:t>=?</m:t>
                      </m:r>
                    </m:oMath>
                  </m:oMathPara>
                </a14:m>
                <a:endParaRPr lang="en-US" sz="2400" b="1" dirty="0"/>
              </a:p>
            </p:txBody>
          </p:sp>
        </mc:Choice>
        <mc:Fallback xmlns="">
          <p:sp>
            <p:nvSpPr>
              <p:cNvPr id="63" name="文本框 62">
                <a:extLst>
                  <a:ext uri="{FF2B5EF4-FFF2-40B4-BE49-F238E27FC236}">
                    <a16:creationId xmlns:a16="http://schemas.microsoft.com/office/drawing/2014/main" id="{7181735B-090A-4E20-B4CC-DD1D1C79460B}"/>
                  </a:ext>
                </a:extLst>
              </p:cNvPr>
              <p:cNvSpPr txBox="1">
                <a:spLocks noRot="1" noChangeAspect="1" noMove="1" noResize="1" noEditPoints="1" noAdjustHandles="1" noChangeArrowheads="1" noChangeShapeType="1" noTextEdit="1"/>
              </p:cNvSpPr>
              <p:nvPr/>
            </p:nvSpPr>
            <p:spPr>
              <a:xfrm>
                <a:off x="7131332" y="4639262"/>
                <a:ext cx="1831201" cy="461665"/>
              </a:xfrm>
              <a:prstGeom prst="rect">
                <a:avLst/>
              </a:prstGeom>
              <a:blipFill>
                <a:blip r:embed="rId34"/>
                <a:stretch>
                  <a:fillRect b="-26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4" name="文本框 63">
                <a:extLst>
                  <a:ext uri="{FF2B5EF4-FFF2-40B4-BE49-F238E27FC236}">
                    <a16:creationId xmlns:a16="http://schemas.microsoft.com/office/drawing/2014/main" id="{2C0EB3DA-7F01-496A-A1DF-F7118BC9A443}"/>
                  </a:ext>
                </a:extLst>
              </p:cNvPr>
              <p:cNvSpPr txBox="1"/>
              <p:nvPr/>
            </p:nvSpPr>
            <p:spPr>
              <a:xfrm>
                <a:off x="5627742" y="4653137"/>
                <a:ext cx="183120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𝒙</m:t>
                          </m:r>
                        </m:e>
                        <m:sub>
                          <m:r>
                            <a:rPr lang="en-US" altLang="zh-CN" sz="2400" b="1" i="1" smtClean="0">
                              <a:latin typeface="Cambria Math" panose="02040503050406030204" pitchFamily="18" charset="0"/>
                            </a:rPr>
                            <m:t>𝟎</m:t>
                          </m:r>
                        </m:sub>
                      </m:sSub>
                      <m:r>
                        <a:rPr lang="en-US" altLang="zh-CN" sz="2400" b="1" i="1" smtClean="0">
                          <a:latin typeface="Cambria Math" panose="02040503050406030204" pitchFamily="18" charset="0"/>
                        </a:rPr>
                        <m:t>=?</m:t>
                      </m:r>
                    </m:oMath>
                  </m:oMathPara>
                </a14:m>
                <a:endParaRPr lang="en-US" sz="2400" b="1" dirty="0"/>
              </a:p>
            </p:txBody>
          </p:sp>
        </mc:Choice>
        <mc:Fallback xmlns="">
          <p:sp>
            <p:nvSpPr>
              <p:cNvPr id="64" name="文本框 63">
                <a:extLst>
                  <a:ext uri="{FF2B5EF4-FFF2-40B4-BE49-F238E27FC236}">
                    <a16:creationId xmlns:a16="http://schemas.microsoft.com/office/drawing/2014/main" id="{2C0EB3DA-7F01-496A-A1DF-F7118BC9A443}"/>
                  </a:ext>
                </a:extLst>
              </p:cNvPr>
              <p:cNvSpPr txBox="1">
                <a:spLocks noRot="1" noChangeAspect="1" noMove="1" noResize="1" noEditPoints="1" noAdjustHandles="1" noChangeArrowheads="1" noChangeShapeType="1" noTextEdit="1"/>
              </p:cNvSpPr>
              <p:nvPr/>
            </p:nvSpPr>
            <p:spPr>
              <a:xfrm>
                <a:off x="5627742" y="4653137"/>
                <a:ext cx="1831201" cy="461665"/>
              </a:xfrm>
              <a:prstGeom prst="rect">
                <a:avLst/>
              </a:prstGeom>
              <a:blipFill>
                <a:blip r:embed="rId35"/>
                <a:stretch>
                  <a:fillRect b="-2632"/>
                </a:stretch>
              </a:blipFill>
            </p:spPr>
            <p:txBody>
              <a:bodyPr/>
              <a:lstStyle/>
              <a:p>
                <a:r>
                  <a:rPr lang="en-US">
                    <a:noFill/>
                  </a:rPr>
                  <a:t> </a:t>
                </a:r>
              </a:p>
            </p:txBody>
          </p:sp>
        </mc:Fallback>
      </mc:AlternateContent>
      <p:sp>
        <p:nvSpPr>
          <p:cNvPr id="65" name="文本框 64">
            <a:extLst>
              <a:ext uri="{FF2B5EF4-FFF2-40B4-BE49-F238E27FC236}">
                <a16:creationId xmlns:a16="http://schemas.microsoft.com/office/drawing/2014/main" id="{9B09B2A5-74D5-4630-8BCD-CD1EE02668A2}"/>
              </a:ext>
            </a:extLst>
          </p:cNvPr>
          <p:cNvSpPr txBox="1"/>
          <p:nvPr/>
        </p:nvSpPr>
        <p:spPr>
          <a:xfrm>
            <a:off x="7220535" y="5172742"/>
            <a:ext cx="1909811" cy="1015663"/>
          </a:xfrm>
          <a:prstGeom prst="rect">
            <a:avLst/>
          </a:prstGeom>
          <a:noFill/>
        </p:spPr>
        <p:txBody>
          <a:bodyPr wrap="square" rtlCol="0">
            <a:spAutoFit/>
          </a:bodyPr>
          <a:lstStyle/>
          <a:p>
            <a:r>
              <a:rPr lang="en-US" sz="2000" b="1" dirty="0"/>
              <a:t>A: x1 &gt; 8.125</a:t>
            </a:r>
          </a:p>
          <a:p>
            <a:r>
              <a:rPr lang="en-US" sz="2000" b="1" dirty="0"/>
              <a:t>B: x1 = 8.125 </a:t>
            </a:r>
          </a:p>
          <a:p>
            <a:r>
              <a:rPr lang="en-US" sz="2000" b="1" dirty="0"/>
              <a:t>C: x1 &lt; 8.125</a:t>
            </a:r>
          </a:p>
        </p:txBody>
      </p:sp>
      <p:sp>
        <p:nvSpPr>
          <p:cNvPr id="66" name="文本框 65">
            <a:extLst>
              <a:ext uri="{FF2B5EF4-FFF2-40B4-BE49-F238E27FC236}">
                <a16:creationId xmlns:a16="http://schemas.microsoft.com/office/drawing/2014/main" id="{F8709940-5FE5-4B97-8E6D-B2817FAC2EA6}"/>
              </a:ext>
            </a:extLst>
          </p:cNvPr>
          <p:cNvSpPr txBox="1"/>
          <p:nvPr/>
        </p:nvSpPr>
        <p:spPr>
          <a:xfrm>
            <a:off x="5885741" y="5150127"/>
            <a:ext cx="1198188" cy="1015663"/>
          </a:xfrm>
          <a:prstGeom prst="rect">
            <a:avLst/>
          </a:prstGeom>
          <a:noFill/>
        </p:spPr>
        <p:txBody>
          <a:bodyPr wrap="square" rtlCol="0">
            <a:spAutoFit/>
          </a:bodyPr>
          <a:lstStyle/>
          <a:p>
            <a:r>
              <a:rPr lang="en-US" sz="2000" b="1" dirty="0"/>
              <a:t>A: x0 &gt; -2</a:t>
            </a:r>
          </a:p>
          <a:p>
            <a:r>
              <a:rPr lang="en-US" sz="2000" b="1" dirty="0"/>
              <a:t>B: x0 = -2 </a:t>
            </a:r>
          </a:p>
          <a:p>
            <a:r>
              <a:rPr lang="en-US" sz="2000" b="1" dirty="0"/>
              <a:t>C: x0 &lt; -2</a:t>
            </a:r>
          </a:p>
        </p:txBody>
      </p:sp>
      <p:sp>
        <p:nvSpPr>
          <p:cNvPr id="67" name="文本框 2">
            <a:extLst>
              <a:ext uri="{FF2B5EF4-FFF2-40B4-BE49-F238E27FC236}">
                <a16:creationId xmlns:a16="http://schemas.microsoft.com/office/drawing/2014/main" id="{A10FF403-55C0-4E9C-9783-774D0B872739}"/>
              </a:ext>
            </a:extLst>
          </p:cNvPr>
          <p:cNvSpPr txBox="1"/>
          <p:nvPr/>
        </p:nvSpPr>
        <p:spPr>
          <a:xfrm>
            <a:off x="6053554" y="6262647"/>
            <a:ext cx="6018435" cy="369332"/>
          </a:xfrm>
          <a:prstGeom prst="rect">
            <a:avLst/>
          </a:prstGeom>
          <a:noFill/>
        </p:spPr>
        <p:txBody>
          <a:bodyPr wrap="square" rtlCol="0">
            <a:spAutoFit/>
          </a:bodyPr>
          <a:lstStyle/>
          <a:p>
            <a:r>
              <a:rPr lang="en-US" b="1" i="1" dirty="0">
                <a:solidFill>
                  <a:srgbClr val="FF0000"/>
                </a:solidFill>
              </a:rPr>
              <a:t>     B		A	            A	                         C</a:t>
            </a:r>
          </a:p>
        </p:txBody>
      </p:sp>
    </p:spTree>
    <p:extLst>
      <p:ext uri="{BB962C8B-B14F-4D97-AF65-F5344CB8AC3E}">
        <p14:creationId xmlns:p14="http://schemas.microsoft.com/office/powerpoint/2010/main" val="1968673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fade">
                                      <p:cBhvr>
                                        <p:cTn id="7" dur="500"/>
                                        <p:tgtEl>
                                          <p:spTgt spid="4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5"/>
                                        </p:tgtEl>
                                        <p:attrNameLst>
                                          <p:attrName>style.visibility</p:attrName>
                                        </p:attrNameLst>
                                      </p:cBhvr>
                                      <p:to>
                                        <p:strVal val="visible"/>
                                      </p:to>
                                    </p:set>
                                    <p:animEffect transition="in" filter="fade">
                                      <p:cBhvr>
                                        <p:cTn id="12" dur="500"/>
                                        <p:tgtEl>
                                          <p:spTgt spid="4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fade">
                                      <p:cBhvr>
                                        <p:cTn id="20" dur="500"/>
                                        <p:tgtEl>
                                          <p:spTgt spid="14"/>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500"/>
                                        <p:tgtEl>
                                          <p:spTgt spid="11"/>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fade">
                                      <p:cBhvr>
                                        <p:cTn id="33" dur="500"/>
                                        <p:tgtEl>
                                          <p:spTgt spid="5"/>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7"/>
                                        </p:tgtEl>
                                        <p:attrNameLst>
                                          <p:attrName>style.visibility</p:attrName>
                                        </p:attrNameLst>
                                      </p:cBhvr>
                                      <p:to>
                                        <p:strVal val="visible"/>
                                      </p:to>
                                    </p:set>
                                    <p:animEffect transition="in" filter="fade">
                                      <p:cBhvr>
                                        <p:cTn id="36" dur="500"/>
                                        <p:tgtEl>
                                          <p:spTgt spid="7"/>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6"/>
                                        </p:tgtEl>
                                        <p:attrNameLst>
                                          <p:attrName>style.visibility</p:attrName>
                                        </p:attrNameLst>
                                      </p:cBhvr>
                                      <p:to>
                                        <p:strVal val="visible"/>
                                      </p:to>
                                    </p:set>
                                    <p:animEffect transition="in" filter="fade">
                                      <p:cBhvr>
                                        <p:cTn id="41" dur="500"/>
                                        <p:tgtEl>
                                          <p:spTgt spid="6"/>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8"/>
                                        </p:tgtEl>
                                        <p:attrNameLst>
                                          <p:attrName>style.visibility</p:attrName>
                                        </p:attrNameLst>
                                      </p:cBhvr>
                                      <p:to>
                                        <p:strVal val="visible"/>
                                      </p:to>
                                    </p:set>
                                    <p:animEffect transition="in" filter="fade">
                                      <p:cBhvr>
                                        <p:cTn id="44" dur="500"/>
                                        <p:tgtEl>
                                          <p:spTgt spid="8"/>
                                        </p:tgtEl>
                                      </p:cBhvr>
                                    </p:animEffect>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9"/>
                                        </p:tgtEl>
                                        <p:attrNameLst>
                                          <p:attrName>style.visibility</p:attrName>
                                        </p:attrNameLst>
                                      </p:cBhvr>
                                      <p:to>
                                        <p:strVal val="visible"/>
                                      </p:to>
                                    </p:set>
                                    <p:anim calcmode="lin" valueType="num">
                                      <p:cBhvr additive="base">
                                        <p:cTn id="49" dur="500" fill="hold"/>
                                        <p:tgtEl>
                                          <p:spTgt spid="39"/>
                                        </p:tgtEl>
                                        <p:attrNameLst>
                                          <p:attrName>ppt_x</p:attrName>
                                        </p:attrNameLst>
                                      </p:cBhvr>
                                      <p:tavLst>
                                        <p:tav tm="0">
                                          <p:val>
                                            <p:strVal val="#ppt_x"/>
                                          </p:val>
                                        </p:tav>
                                        <p:tav tm="100000">
                                          <p:val>
                                            <p:strVal val="#ppt_x"/>
                                          </p:val>
                                        </p:tav>
                                      </p:tavLst>
                                    </p:anim>
                                    <p:anim calcmode="lin" valueType="num">
                                      <p:cBhvr additive="base">
                                        <p:cTn id="50" dur="500" fill="hold"/>
                                        <p:tgtEl>
                                          <p:spTgt spid="39"/>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58"/>
                                        </p:tgtEl>
                                        <p:attrNameLst>
                                          <p:attrName>style.visibility</p:attrName>
                                        </p:attrNameLst>
                                      </p:cBhvr>
                                      <p:to>
                                        <p:strVal val="visible"/>
                                      </p:to>
                                    </p:set>
                                    <p:animEffect transition="in" filter="fade">
                                      <p:cBhvr>
                                        <p:cTn id="55" dur="500"/>
                                        <p:tgtEl>
                                          <p:spTgt spid="58"/>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64"/>
                                        </p:tgtEl>
                                        <p:attrNameLst>
                                          <p:attrName>style.visibility</p:attrName>
                                        </p:attrNameLst>
                                      </p:cBhvr>
                                      <p:to>
                                        <p:strVal val="visible"/>
                                      </p:to>
                                    </p:set>
                                    <p:animEffect transition="in" filter="fade">
                                      <p:cBhvr>
                                        <p:cTn id="60" dur="500"/>
                                        <p:tgtEl>
                                          <p:spTgt spid="64"/>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66"/>
                                        </p:tgtEl>
                                        <p:attrNameLst>
                                          <p:attrName>style.visibility</p:attrName>
                                        </p:attrNameLst>
                                      </p:cBhvr>
                                      <p:to>
                                        <p:strVal val="visible"/>
                                      </p:to>
                                    </p:set>
                                    <p:animEffect transition="in" filter="fade">
                                      <p:cBhvr>
                                        <p:cTn id="63" dur="500"/>
                                        <p:tgtEl>
                                          <p:spTgt spid="66"/>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63"/>
                                        </p:tgtEl>
                                        <p:attrNameLst>
                                          <p:attrName>style.visibility</p:attrName>
                                        </p:attrNameLst>
                                      </p:cBhvr>
                                      <p:to>
                                        <p:strVal val="visible"/>
                                      </p:to>
                                    </p:set>
                                    <p:animEffect transition="in" filter="fade">
                                      <p:cBhvr>
                                        <p:cTn id="68" dur="500"/>
                                        <p:tgtEl>
                                          <p:spTgt spid="63"/>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65"/>
                                        </p:tgtEl>
                                        <p:attrNameLst>
                                          <p:attrName>style.visibility</p:attrName>
                                        </p:attrNameLst>
                                      </p:cBhvr>
                                      <p:to>
                                        <p:strVal val="visible"/>
                                      </p:to>
                                    </p:set>
                                    <p:animEffect transition="in" filter="fade">
                                      <p:cBhvr>
                                        <p:cTn id="71" dur="500"/>
                                        <p:tgtEl>
                                          <p:spTgt spid="65"/>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grpId="0" nodeType="clickEffect">
                                  <p:stCondLst>
                                    <p:cond delay="0"/>
                                  </p:stCondLst>
                                  <p:childTnLst>
                                    <p:set>
                                      <p:cBhvr>
                                        <p:cTn id="75" dur="1" fill="hold">
                                          <p:stCondLst>
                                            <p:cond delay="0"/>
                                          </p:stCondLst>
                                        </p:cTn>
                                        <p:tgtEl>
                                          <p:spTgt spid="59"/>
                                        </p:tgtEl>
                                        <p:attrNameLst>
                                          <p:attrName>style.visibility</p:attrName>
                                        </p:attrNameLst>
                                      </p:cBhvr>
                                      <p:to>
                                        <p:strVal val="visible"/>
                                      </p:to>
                                    </p:set>
                                    <p:animEffect transition="in" filter="fade">
                                      <p:cBhvr>
                                        <p:cTn id="76" dur="500"/>
                                        <p:tgtEl>
                                          <p:spTgt spid="59"/>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61"/>
                                        </p:tgtEl>
                                        <p:attrNameLst>
                                          <p:attrName>style.visibility</p:attrName>
                                        </p:attrNameLst>
                                      </p:cBhvr>
                                      <p:to>
                                        <p:strVal val="visible"/>
                                      </p:to>
                                    </p:set>
                                    <p:animEffect transition="in" filter="fade">
                                      <p:cBhvr>
                                        <p:cTn id="79" dur="500"/>
                                        <p:tgtEl>
                                          <p:spTgt spid="61"/>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grpId="0" nodeType="clickEffect">
                                  <p:stCondLst>
                                    <p:cond delay="0"/>
                                  </p:stCondLst>
                                  <p:childTnLst>
                                    <p:set>
                                      <p:cBhvr>
                                        <p:cTn id="83" dur="1" fill="hold">
                                          <p:stCondLst>
                                            <p:cond delay="0"/>
                                          </p:stCondLst>
                                        </p:cTn>
                                        <p:tgtEl>
                                          <p:spTgt spid="60"/>
                                        </p:tgtEl>
                                        <p:attrNameLst>
                                          <p:attrName>style.visibility</p:attrName>
                                        </p:attrNameLst>
                                      </p:cBhvr>
                                      <p:to>
                                        <p:strVal val="visible"/>
                                      </p:to>
                                    </p:set>
                                    <p:animEffect transition="in" filter="fade">
                                      <p:cBhvr>
                                        <p:cTn id="84" dur="500"/>
                                        <p:tgtEl>
                                          <p:spTgt spid="60"/>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62"/>
                                        </p:tgtEl>
                                        <p:attrNameLst>
                                          <p:attrName>style.visibility</p:attrName>
                                        </p:attrNameLst>
                                      </p:cBhvr>
                                      <p:to>
                                        <p:strVal val="visible"/>
                                      </p:to>
                                    </p:set>
                                    <p:animEffect transition="in" filter="fade">
                                      <p:cBhvr>
                                        <p:cTn id="87" dur="500"/>
                                        <p:tgtEl>
                                          <p:spTgt spid="62"/>
                                        </p:tgtEl>
                                      </p:cBhvr>
                                    </p:animEffect>
                                  </p:childTnLst>
                                </p:cTn>
                              </p:par>
                            </p:childTnLst>
                          </p:cTn>
                        </p:par>
                      </p:childTnLst>
                    </p:cTn>
                  </p:par>
                  <p:par>
                    <p:cTn id="88" fill="hold">
                      <p:stCondLst>
                        <p:cond delay="indefinite"/>
                      </p:stCondLst>
                      <p:childTnLst>
                        <p:par>
                          <p:cTn id="89" fill="hold">
                            <p:stCondLst>
                              <p:cond delay="0"/>
                            </p:stCondLst>
                            <p:childTnLst>
                              <p:par>
                                <p:cTn id="90" presetID="2" presetClass="entr" presetSubtype="4" fill="hold" grpId="0" nodeType="clickEffect">
                                  <p:stCondLst>
                                    <p:cond delay="0"/>
                                  </p:stCondLst>
                                  <p:childTnLst>
                                    <p:set>
                                      <p:cBhvr>
                                        <p:cTn id="91" dur="1" fill="hold">
                                          <p:stCondLst>
                                            <p:cond delay="0"/>
                                          </p:stCondLst>
                                        </p:cTn>
                                        <p:tgtEl>
                                          <p:spTgt spid="67"/>
                                        </p:tgtEl>
                                        <p:attrNameLst>
                                          <p:attrName>style.visibility</p:attrName>
                                        </p:attrNameLst>
                                      </p:cBhvr>
                                      <p:to>
                                        <p:strVal val="visible"/>
                                      </p:to>
                                    </p:set>
                                    <p:anim calcmode="lin" valueType="num">
                                      <p:cBhvr additive="base">
                                        <p:cTn id="92" dur="500" fill="hold"/>
                                        <p:tgtEl>
                                          <p:spTgt spid="67"/>
                                        </p:tgtEl>
                                        <p:attrNameLst>
                                          <p:attrName>ppt_x</p:attrName>
                                        </p:attrNameLst>
                                      </p:cBhvr>
                                      <p:tavLst>
                                        <p:tav tm="0">
                                          <p:val>
                                            <p:strVal val="#ppt_x"/>
                                          </p:val>
                                        </p:tav>
                                        <p:tav tm="100000">
                                          <p:val>
                                            <p:strVal val="#ppt_x"/>
                                          </p:val>
                                        </p:tav>
                                      </p:tavLst>
                                    </p:anim>
                                    <p:anim calcmode="lin" valueType="num">
                                      <p:cBhvr additive="base">
                                        <p:cTn id="93" dur="500" fill="hold"/>
                                        <p:tgtEl>
                                          <p:spTgt spid="6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11" grpId="0"/>
      <p:bldP spid="12" grpId="0"/>
      <p:bldP spid="13" grpId="0"/>
      <p:bldP spid="14" grpId="0"/>
      <p:bldP spid="39" grpId="0"/>
      <p:bldP spid="45" grpId="0"/>
      <p:bldP spid="46" grpId="0"/>
      <p:bldP spid="58" grpId="0"/>
      <p:bldP spid="59" grpId="0"/>
      <p:bldP spid="60" grpId="0"/>
      <p:bldP spid="61" grpId="0"/>
      <p:bldP spid="62" grpId="0"/>
      <p:bldP spid="63" grpId="0"/>
      <p:bldP spid="64" grpId="0"/>
      <p:bldP spid="65" grpId="0"/>
      <p:bldP spid="66" grpId="0"/>
      <p:bldP spid="67"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F9E6ED-ADA7-40D6-956B-99D593BEAF23}"/>
              </a:ext>
            </a:extLst>
          </p:cNvPr>
          <p:cNvSpPr>
            <a:spLocks noGrp="1"/>
          </p:cNvSpPr>
          <p:nvPr>
            <p:ph type="title"/>
          </p:nvPr>
        </p:nvSpPr>
        <p:spPr/>
        <p:txBody>
          <a:bodyPr/>
          <a:lstStyle/>
          <a:p>
            <a:r>
              <a:rPr lang="en-US" dirty="0"/>
              <a:t>Linear Graph SLAM</a:t>
            </a:r>
          </a:p>
        </p:txBody>
      </p:sp>
      <p:sp>
        <p:nvSpPr>
          <p:cNvPr id="3" name="内容占位符 2">
            <a:extLst>
              <a:ext uri="{FF2B5EF4-FFF2-40B4-BE49-F238E27FC236}">
                <a16:creationId xmlns:a16="http://schemas.microsoft.com/office/drawing/2014/main" id="{D3B75879-4035-47CF-ADF7-2374454E55BF}"/>
              </a:ext>
            </a:extLst>
          </p:cNvPr>
          <p:cNvSpPr>
            <a:spLocks noGrp="1"/>
          </p:cNvSpPr>
          <p:nvPr>
            <p:ph idx="1"/>
          </p:nvPr>
        </p:nvSpPr>
        <p:spPr>
          <a:xfrm>
            <a:off x="838200" y="1825625"/>
            <a:ext cx="10515600" cy="1851430"/>
          </a:xfrm>
        </p:spPr>
        <p:txBody>
          <a:bodyPr/>
          <a:lstStyle/>
          <a:p>
            <a:r>
              <a:rPr lang="en-US" dirty="0"/>
              <a:t>Initial Position (absolute constraint)</a:t>
            </a:r>
          </a:p>
          <a:p>
            <a:r>
              <a:rPr lang="en-US" dirty="0"/>
              <a:t>Motion ( relative odometry constraint)</a:t>
            </a:r>
          </a:p>
          <a:p>
            <a:r>
              <a:rPr lang="en-US" dirty="0"/>
              <a:t>Measurement (relative landmark constraint)</a:t>
            </a:r>
          </a:p>
        </p:txBody>
      </p:sp>
      <p:sp>
        <p:nvSpPr>
          <p:cNvPr id="4" name="箭头: 右 3">
            <a:extLst>
              <a:ext uri="{FF2B5EF4-FFF2-40B4-BE49-F238E27FC236}">
                <a16:creationId xmlns:a16="http://schemas.microsoft.com/office/drawing/2014/main" id="{0C7A789D-9DEA-4B70-AA84-DE3A09802B10}"/>
              </a:ext>
            </a:extLst>
          </p:cNvPr>
          <p:cNvSpPr/>
          <p:nvPr/>
        </p:nvSpPr>
        <p:spPr>
          <a:xfrm>
            <a:off x="7256834" y="2198451"/>
            <a:ext cx="1011677" cy="56420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2098ED5A-C7D3-4A4C-8017-3C54D121A522}"/>
                  </a:ext>
                </a:extLst>
              </p:cNvPr>
              <p:cNvSpPr/>
              <p:nvPr/>
            </p:nvSpPr>
            <p:spPr>
              <a:xfrm>
                <a:off x="8603875" y="1941465"/>
                <a:ext cx="1630575"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5400" b="1" i="1" smtClean="0">
                          <a:latin typeface="Cambria Math" panose="02040503050406030204" pitchFamily="18" charset="0"/>
                          <a:ea typeface="Cambria Math" panose="02040503050406030204" pitchFamily="18" charset="0"/>
                        </a:rPr>
                        <m:t>𝑨</m:t>
                      </m:r>
                      <m:r>
                        <a:rPr lang="en-US" sz="5400" b="1" i="1" smtClean="0">
                          <a:latin typeface="Cambria Math" panose="02040503050406030204" pitchFamily="18" charset="0"/>
                          <a:ea typeface="Cambria Math" panose="02040503050406030204" pitchFamily="18" charset="0"/>
                        </a:rPr>
                        <m:t> , </m:t>
                      </m:r>
                      <m:r>
                        <a:rPr lang="en-US" sz="5400" b="1" i="1">
                          <a:latin typeface="Cambria Math" panose="02040503050406030204" pitchFamily="18" charset="0"/>
                          <a:ea typeface="Cambria Math" panose="02040503050406030204" pitchFamily="18" charset="0"/>
                        </a:rPr>
                        <m:t>𝒃</m:t>
                      </m:r>
                    </m:oMath>
                  </m:oMathPara>
                </a14:m>
                <a:endParaRPr lang="en-US" sz="5400" dirty="0"/>
              </a:p>
            </p:txBody>
          </p:sp>
        </mc:Choice>
        <mc:Fallback xmlns="">
          <p:sp>
            <p:nvSpPr>
              <p:cNvPr id="5" name="矩形 4">
                <a:extLst>
                  <a:ext uri="{FF2B5EF4-FFF2-40B4-BE49-F238E27FC236}">
                    <a16:creationId xmlns:a16="http://schemas.microsoft.com/office/drawing/2014/main" id="{2098ED5A-C7D3-4A4C-8017-3C54D121A522}"/>
                  </a:ext>
                </a:extLst>
              </p:cNvPr>
              <p:cNvSpPr>
                <a:spLocks noRot="1" noChangeAspect="1" noMove="1" noResize="1" noEditPoints="1" noAdjustHandles="1" noChangeArrowheads="1" noChangeShapeType="1" noTextEdit="1"/>
              </p:cNvSpPr>
              <p:nvPr/>
            </p:nvSpPr>
            <p:spPr>
              <a:xfrm>
                <a:off x="8603875" y="1941465"/>
                <a:ext cx="1630575" cy="923330"/>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4A488B03-671E-414E-9247-98EDF1DE8CF1}"/>
                  </a:ext>
                </a:extLst>
              </p:cNvPr>
              <p:cNvSpPr txBox="1"/>
              <p:nvPr/>
            </p:nvSpPr>
            <p:spPr>
              <a:xfrm>
                <a:off x="3547050" y="4049881"/>
                <a:ext cx="5056825" cy="84773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4800" b="1" i="1" smtClean="0">
                          <a:latin typeface="Cambria Math" panose="02040503050406030204" pitchFamily="18" charset="0"/>
                          <a:ea typeface="Cambria Math" panose="02040503050406030204" pitchFamily="18" charset="0"/>
                        </a:rPr>
                        <m:t>𝝁</m:t>
                      </m:r>
                      <m:r>
                        <a:rPr lang="en-US" sz="4800" b="1" i="1" smtClean="0">
                          <a:latin typeface="Cambria Math" panose="02040503050406030204" pitchFamily="18" charset="0"/>
                          <a:ea typeface="Cambria Math" panose="02040503050406030204" pitchFamily="18" charset="0"/>
                        </a:rPr>
                        <m:t>=</m:t>
                      </m:r>
                      <m:sSup>
                        <m:sSupPr>
                          <m:ctrlPr>
                            <a:rPr lang="en-US" sz="4800" b="1" i="1" smtClean="0">
                              <a:latin typeface="Cambria Math" panose="02040503050406030204" pitchFamily="18" charset="0"/>
                              <a:ea typeface="Cambria Math" panose="02040503050406030204" pitchFamily="18" charset="0"/>
                            </a:rPr>
                          </m:ctrlPr>
                        </m:sSupPr>
                        <m:e>
                          <m:r>
                            <a:rPr lang="en-US" sz="4800" b="1" i="1" smtClean="0">
                              <a:latin typeface="Cambria Math" panose="02040503050406030204" pitchFamily="18" charset="0"/>
                              <a:ea typeface="Cambria Math" panose="02040503050406030204" pitchFamily="18" charset="0"/>
                            </a:rPr>
                            <m:t>𝑨</m:t>
                          </m:r>
                        </m:e>
                        <m:sup>
                          <m:r>
                            <a:rPr lang="en-US" sz="4800" b="1" i="1" smtClean="0">
                              <a:latin typeface="Cambria Math" panose="02040503050406030204" pitchFamily="18" charset="0"/>
                              <a:ea typeface="Cambria Math" panose="02040503050406030204" pitchFamily="18" charset="0"/>
                            </a:rPr>
                            <m:t>−</m:t>
                          </m:r>
                          <m:r>
                            <a:rPr lang="en-US" sz="4800" b="1" i="1" smtClean="0">
                              <a:latin typeface="Cambria Math" panose="02040503050406030204" pitchFamily="18" charset="0"/>
                              <a:ea typeface="Cambria Math" panose="02040503050406030204" pitchFamily="18" charset="0"/>
                            </a:rPr>
                            <m:t>𝟏</m:t>
                          </m:r>
                        </m:sup>
                      </m:sSup>
                      <m:r>
                        <a:rPr lang="en-US" sz="4800" b="1" i="1" smtClean="0">
                          <a:latin typeface="Cambria Math" panose="02040503050406030204" pitchFamily="18" charset="0"/>
                          <a:ea typeface="Cambria Math" panose="02040503050406030204" pitchFamily="18" charset="0"/>
                        </a:rPr>
                        <m:t>∗</m:t>
                      </m:r>
                      <m:r>
                        <a:rPr lang="en-US" sz="4800" b="1" i="1" smtClean="0">
                          <a:latin typeface="Cambria Math" panose="02040503050406030204" pitchFamily="18" charset="0"/>
                          <a:ea typeface="Cambria Math" panose="02040503050406030204" pitchFamily="18" charset="0"/>
                        </a:rPr>
                        <m:t>𝒃</m:t>
                      </m:r>
                    </m:oMath>
                  </m:oMathPara>
                </a14:m>
                <a:endParaRPr lang="en-US" sz="4800" b="1" dirty="0"/>
              </a:p>
            </p:txBody>
          </p:sp>
        </mc:Choice>
        <mc:Fallback xmlns="">
          <p:sp>
            <p:nvSpPr>
              <p:cNvPr id="6" name="文本框 5">
                <a:extLst>
                  <a:ext uri="{FF2B5EF4-FFF2-40B4-BE49-F238E27FC236}">
                    <a16:creationId xmlns:a16="http://schemas.microsoft.com/office/drawing/2014/main" id="{4A488B03-671E-414E-9247-98EDF1DE8CF1}"/>
                  </a:ext>
                </a:extLst>
              </p:cNvPr>
              <p:cNvSpPr txBox="1">
                <a:spLocks noRot="1" noChangeAspect="1" noMove="1" noResize="1" noEditPoints="1" noAdjustHandles="1" noChangeArrowheads="1" noChangeShapeType="1" noTextEdit="1"/>
              </p:cNvSpPr>
              <p:nvPr/>
            </p:nvSpPr>
            <p:spPr>
              <a:xfrm>
                <a:off x="3547050" y="4049881"/>
                <a:ext cx="5056825" cy="847733"/>
              </a:xfrm>
              <a:prstGeom prst="rect">
                <a:avLst/>
              </a:prstGeom>
              <a:blipFill>
                <a:blip r:embed="rId4"/>
                <a:stretch>
                  <a:fillRect/>
                </a:stretch>
              </a:blipFill>
            </p:spPr>
            <p:txBody>
              <a:bodyPr/>
              <a:lstStyle/>
              <a:p>
                <a:r>
                  <a:rPr lang="en-US">
                    <a:noFill/>
                  </a:rPr>
                  <a:t> </a:t>
                </a:r>
              </a:p>
            </p:txBody>
          </p:sp>
        </mc:Fallback>
      </mc:AlternateContent>
      <p:sp>
        <p:nvSpPr>
          <p:cNvPr id="7" name="文本框 6">
            <a:extLst>
              <a:ext uri="{FF2B5EF4-FFF2-40B4-BE49-F238E27FC236}">
                <a16:creationId xmlns:a16="http://schemas.microsoft.com/office/drawing/2014/main" id="{BD082DB4-0538-4189-8EF0-F240BC19D938}"/>
              </a:ext>
            </a:extLst>
          </p:cNvPr>
          <p:cNvSpPr txBox="1"/>
          <p:nvPr/>
        </p:nvSpPr>
        <p:spPr>
          <a:xfrm>
            <a:off x="3735421" y="5270440"/>
            <a:ext cx="5588301" cy="769441"/>
          </a:xfrm>
          <a:prstGeom prst="rect">
            <a:avLst/>
          </a:prstGeom>
          <a:noFill/>
        </p:spPr>
        <p:txBody>
          <a:bodyPr wrap="square" rtlCol="0">
            <a:spAutoFit/>
          </a:bodyPr>
          <a:lstStyle/>
          <a:p>
            <a:r>
              <a:rPr lang="en-US" sz="4400" dirty="0"/>
              <a:t>Trajectory  +  Map </a:t>
            </a:r>
          </a:p>
        </p:txBody>
      </p:sp>
    </p:spTree>
    <p:extLst>
      <p:ext uri="{BB962C8B-B14F-4D97-AF65-F5344CB8AC3E}">
        <p14:creationId xmlns:p14="http://schemas.microsoft.com/office/powerpoint/2010/main" val="1053226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500"/>
                                        <p:tgtEl>
                                          <p:spTgt spid="5"/>
                                        </p:tgtEl>
                                      </p:cBhvr>
                                    </p:animEffect>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6"/>
                                        </p:tgtEl>
                                        <p:attrNameLst>
                                          <p:attrName>style.visibility</p:attrName>
                                        </p:attrNameLst>
                                      </p:cBhvr>
                                      <p:to>
                                        <p:strVal val="visible"/>
                                      </p:to>
                                    </p:set>
                                    <p:anim calcmode="lin" valueType="num">
                                      <p:cBhvr additive="base">
                                        <p:cTn id="30" dur="500" fill="hold"/>
                                        <p:tgtEl>
                                          <p:spTgt spid="6"/>
                                        </p:tgtEl>
                                        <p:attrNameLst>
                                          <p:attrName>ppt_x</p:attrName>
                                        </p:attrNameLst>
                                      </p:cBhvr>
                                      <p:tavLst>
                                        <p:tav tm="0">
                                          <p:val>
                                            <p:strVal val="#ppt_x"/>
                                          </p:val>
                                        </p:tav>
                                        <p:tav tm="100000">
                                          <p:val>
                                            <p:strVal val="#ppt_x"/>
                                          </p:val>
                                        </p:tav>
                                      </p:tavLst>
                                    </p:anim>
                                    <p:anim calcmode="lin" valueType="num">
                                      <p:cBhvr additive="base">
                                        <p:cTn id="31"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7"/>
                                        </p:tgtEl>
                                        <p:attrNameLst>
                                          <p:attrName>style.visibility</p:attrName>
                                        </p:attrNameLst>
                                      </p:cBhvr>
                                      <p:to>
                                        <p:strVal val="visible"/>
                                      </p:to>
                                    </p:set>
                                    <p:animEffect transition="in" filter="fade">
                                      <p:cBhvr>
                                        <p:cTn id="3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6" grpId="0"/>
      <p:bldP spid="7"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87FADE-335F-44F6-9ACA-1EA8DDA1E94C}"/>
              </a:ext>
            </a:extLst>
          </p:cNvPr>
          <p:cNvSpPr>
            <a:spLocks noGrp="1"/>
          </p:cNvSpPr>
          <p:nvPr>
            <p:ph type="title"/>
          </p:nvPr>
        </p:nvSpPr>
        <p:spPr>
          <a:xfrm>
            <a:off x="838200" y="2079624"/>
            <a:ext cx="10515600" cy="1325563"/>
          </a:xfrm>
        </p:spPr>
        <p:txBody>
          <a:bodyPr/>
          <a:lstStyle/>
          <a:p>
            <a:r>
              <a:rPr lang="en-US" dirty="0"/>
              <a:t>https://github.com/rising-turtle/slam_course</a:t>
            </a:r>
          </a:p>
        </p:txBody>
      </p:sp>
      <p:sp>
        <p:nvSpPr>
          <p:cNvPr id="4" name="文本框 3">
            <a:extLst>
              <a:ext uri="{FF2B5EF4-FFF2-40B4-BE49-F238E27FC236}">
                <a16:creationId xmlns:a16="http://schemas.microsoft.com/office/drawing/2014/main" id="{0DDE9C6A-18F9-4F80-871B-B1272102EBC4}"/>
              </a:ext>
            </a:extLst>
          </p:cNvPr>
          <p:cNvSpPr txBox="1"/>
          <p:nvPr/>
        </p:nvSpPr>
        <p:spPr>
          <a:xfrm>
            <a:off x="4947558" y="3893684"/>
            <a:ext cx="2971800" cy="646331"/>
          </a:xfrm>
          <a:prstGeom prst="rect">
            <a:avLst/>
          </a:prstGeom>
          <a:noFill/>
        </p:spPr>
        <p:txBody>
          <a:bodyPr wrap="square" rtlCol="0">
            <a:spAutoFit/>
          </a:bodyPr>
          <a:lstStyle/>
          <a:p>
            <a:r>
              <a:rPr lang="en-US" sz="3600" dirty="0"/>
              <a:t>Question ? </a:t>
            </a:r>
          </a:p>
        </p:txBody>
      </p:sp>
    </p:spTree>
    <p:extLst>
      <p:ext uri="{BB962C8B-B14F-4D97-AF65-F5344CB8AC3E}">
        <p14:creationId xmlns:p14="http://schemas.microsoft.com/office/powerpoint/2010/main" val="23271799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8D0F30C6-7764-4488-83FF-6AB5DE7578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48851" y="189326"/>
            <a:ext cx="4733925" cy="5276850"/>
          </a:xfrm>
          <a:prstGeom prst="rect">
            <a:avLst/>
          </a:prstGeom>
        </p:spPr>
      </p:pic>
      <p:sp>
        <p:nvSpPr>
          <p:cNvPr id="2" name="标题 1">
            <a:extLst>
              <a:ext uri="{FF2B5EF4-FFF2-40B4-BE49-F238E27FC236}">
                <a16:creationId xmlns:a16="http://schemas.microsoft.com/office/drawing/2014/main" id="{1AF0B3E1-59A7-4262-BEFC-A6AC5CFA7B7C}"/>
              </a:ext>
            </a:extLst>
          </p:cNvPr>
          <p:cNvSpPr>
            <a:spLocks noGrp="1"/>
          </p:cNvSpPr>
          <p:nvPr>
            <p:ph type="title"/>
          </p:nvPr>
        </p:nvSpPr>
        <p:spPr>
          <a:xfrm>
            <a:off x="838200" y="306132"/>
            <a:ext cx="10515600" cy="1325563"/>
          </a:xfrm>
        </p:spPr>
        <p:txBody>
          <a:bodyPr/>
          <a:lstStyle/>
          <a:p>
            <a:r>
              <a:rPr lang="en-US" dirty="0"/>
              <a:t>Graph SLAM Brief history</a:t>
            </a:r>
          </a:p>
        </p:txBody>
      </p:sp>
      <p:sp>
        <p:nvSpPr>
          <p:cNvPr id="3" name="内容占位符 2">
            <a:extLst>
              <a:ext uri="{FF2B5EF4-FFF2-40B4-BE49-F238E27FC236}">
                <a16:creationId xmlns:a16="http://schemas.microsoft.com/office/drawing/2014/main" id="{5D0509D2-A8C4-4C3C-85D2-AECD85CF2220}"/>
              </a:ext>
            </a:extLst>
          </p:cNvPr>
          <p:cNvSpPr>
            <a:spLocks noGrp="1"/>
          </p:cNvSpPr>
          <p:nvPr>
            <p:ph idx="1"/>
          </p:nvPr>
        </p:nvSpPr>
        <p:spPr>
          <a:xfrm>
            <a:off x="838200" y="1715012"/>
            <a:ext cx="10515600" cy="2716628"/>
          </a:xfrm>
        </p:spPr>
        <p:txBody>
          <a:bodyPr>
            <a:normAutofit/>
          </a:bodyPr>
          <a:lstStyle/>
          <a:p>
            <a:r>
              <a:rPr lang="en-US" dirty="0"/>
              <a:t>Why it becomes popular only recently ? </a:t>
            </a:r>
          </a:p>
          <a:p>
            <a:r>
              <a:rPr lang="en-US" dirty="0"/>
              <a:t>Linear Graph SLAM</a:t>
            </a:r>
          </a:p>
          <a:p>
            <a:r>
              <a:rPr lang="en-US" dirty="0"/>
              <a:t>Nonlinear Graph SLAM</a:t>
            </a:r>
          </a:p>
          <a:p>
            <a:pPr lvl="1"/>
            <a:r>
              <a:rPr lang="en-US" dirty="0"/>
              <a:t>G2O (a general framework for graph optimization )</a:t>
            </a:r>
          </a:p>
          <a:p>
            <a:pPr lvl="1"/>
            <a:r>
              <a:rPr lang="en-US" dirty="0"/>
              <a:t>ISAM (Incremental Smoothing and Mapping)</a:t>
            </a:r>
          </a:p>
        </p:txBody>
      </p:sp>
      <p:sp>
        <p:nvSpPr>
          <p:cNvPr id="5" name="矩形 4">
            <a:extLst>
              <a:ext uri="{FF2B5EF4-FFF2-40B4-BE49-F238E27FC236}">
                <a16:creationId xmlns:a16="http://schemas.microsoft.com/office/drawing/2014/main" id="{2CB80BE2-A1D8-49BA-BD65-B38341CC74B4}"/>
              </a:ext>
            </a:extLst>
          </p:cNvPr>
          <p:cNvSpPr/>
          <p:nvPr/>
        </p:nvSpPr>
        <p:spPr>
          <a:xfrm>
            <a:off x="534948" y="5660278"/>
            <a:ext cx="9899233" cy="646331"/>
          </a:xfrm>
          <a:prstGeom prst="rect">
            <a:avLst/>
          </a:prstGeom>
        </p:spPr>
        <p:txBody>
          <a:bodyPr wrap="square">
            <a:spAutoFit/>
          </a:bodyPr>
          <a:lstStyle/>
          <a:p>
            <a:r>
              <a:rPr lang="en-US" b="0" i="0" dirty="0">
                <a:solidFill>
                  <a:srgbClr val="222222"/>
                </a:solidFill>
                <a:effectLst/>
                <a:latin typeface="Arial" panose="020B0604020202020204" pitchFamily="34" charset="0"/>
              </a:rPr>
              <a:t>Lu, Feng, and </a:t>
            </a:r>
            <a:r>
              <a:rPr lang="en-US" b="0" i="0" dirty="0" err="1">
                <a:solidFill>
                  <a:srgbClr val="222222"/>
                </a:solidFill>
                <a:effectLst/>
                <a:latin typeface="Arial" panose="020B0604020202020204" pitchFamily="34" charset="0"/>
              </a:rPr>
              <a:t>Evangelos</a:t>
            </a:r>
            <a:r>
              <a:rPr lang="en-US" b="0" i="0" dirty="0">
                <a:solidFill>
                  <a:srgbClr val="222222"/>
                </a:solidFill>
                <a:effectLst/>
                <a:latin typeface="Arial" panose="020B0604020202020204" pitchFamily="34" charset="0"/>
              </a:rPr>
              <a:t> </a:t>
            </a:r>
            <a:r>
              <a:rPr lang="en-US" b="0" i="0" dirty="0" err="1">
                <a:solidFill>
                  <a:srgbClr val="222222"/>
                </a:solidFill>
                <a:effectLst/>
                <a:latin typeface="Arial" panose="020B0604020202020204" pitchFamily="34" charset="0"/>
              </a:rPr>
              <a:t>Milios</a:t>
            </a:r>
            <a:r>
              <a:rPr lang="en-US" b="0" i="0" dirty="0">
                <a:solidFill>
                  <a:srgbClr val="222222"/>
                </a:solidFill>
                <a:effectLst/>
                <a:latin typeface="Arial" panose="020B0604020202020204" pitchFamily="34" charset="0"/>
              </a:rPr>
              <a:t>. "Globally consistent range scan alignment for environment mapping." </a:t>
            </a:r>
            <a:r>
              <a:rPr lang="en-US" b="0" i="1" dirty="0">
                <a:solidFill>
                  <a:srgbClr val="222222"/>
                </a:solidFill>
                <a:effectLst/>
                <a:latin typeface="Arial" panose="020B0604020202020204" pitchFamily="34" charset="0"/>
              </a:rPr>
              <a:t>Autonomous robots</a:t>
            </a:r>
            <a:r>
              <a:rPr lang="en-US" b="0" i="0" dirty="0">
                <a:solidFill>
                  <a:srgbClr val="222222"/>
                </a:solidFill>
                <a:effectLst/>
                <a:latin typeface="Arial" panose="020B0604020202020204" pitchFamily="34" charset="0"/>
              </a:rPr>
              <a:t>4, no. 4 (1997): 333-349.</a:t>
            </a:r>
            <a:endParaRPr lang="en-US" dirty="0"/>
          </a:p>
        </p:txBody>
      </p:sp>
    </p:spTree>
    <p:extLst>
      <p:ext uri="{BB962C8B-B14F-4D97-AF65-F5344CB8AC3E}">
        <p14:creationId xmlns:p14="http://schemas.microsoft.com/office/powerpoint/2010/main" val="21702424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28C280-56D9-411C-A3B3-070425C4DCAF}"/>
              </a:ext>
            </a:extLst>
          </p:cNvPr>
          <p:cNvSpPr>
            <a:spLocks noGrp="1"/>
          </p:cNvSpPr>
          <p:nvPr>
            <p:ph type="title"/>
          </p:nvPr>
        </p:nvSpPr>
        <p:spPr>
          <a:xfrm>
            <a:off x="838200" y="153192"/>
            <a:ext cx="10515600" cy="1325563"/>
          </a:xfrm>
        </p:spPr>
        <p:txBody>
          <a:bodyPr/>
          <a:lstStyle/>
          <a:p>
            <a:r>
              <a:rPr lang="en-US" dirty="0"/>
              <a:t>How to solve this problem? </a:t>
            </a:r>
          </a:p>
        </p:txBody>
      </p:sp>
      <p:sp>
        <p:nvSpPr>
          <p:cNvPr id="3" name="内容占位符 2">
            <a:extLst>
              <a:ext uri="{FF2B5EF4-FFF2-40B4-BE49-F238E27FC236}">
                <a16:creationId xmlns:a16="http://schemas.microsoft.com/office/drawing/2014/main" id="{486DC984-6636-454B-83E2-CD37E6B912E2}"/>
              </a:ext>
            </a:extLst>
          </p:cNvPr>
          <p:cNvSpPr>
            <a:spLocks noGrp="1"/>
          </p:cNvSpPr>
          <p:nvPr>
            <p:ph idx="1"/>
          </p:nvPr>
        </p:nvSpPr>
        <p:spPr>
          <a:xfrm>
            <a:off x="838200" y="1690688"/>
            <a:ext cx="10515600" cy="619817"/>
          </a:xfrm>
        </p:spPr>
        <p:txBody>
          <a:bodyPr/>
          <a:lstStyle/>
          <a:p>
            <a:r>
              <a:rPr lang="en-US" dirty="0"/>
              <a:t>Recall EKF</a:t>
            </a:r>
          </a:p>
        </p:txBody>
      </p:sp>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4FF0E585-6F14-4C8C-B0A7-F411870437BE}"/>
                  </a:ext>
                </a:extLst>
              </p:cNvPr>
              <p:cNvSpPr txBox="1"/>
              <p:nvPr/>
            </p:nvSpPr>
            <p:spPr>
              <a:xfrm>
                <a:off x="938213" y="2433164"/>
                <a:ext cx="5334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𝒙</m:t>
                          </m:r>
                        </m:e>
                        <m:sub>
                          <m:r>
                            <a:rPr lang="en-US" altLang="zh-CN" sz="2400" b="1" i="1" smtClean="0">
                              <a:latin typeface="Cambria Math" panose="02040503050406030204" pitchFamily="18" charset="0"/>
                            </a:rPr>
                            <m:t>𝟎</m:t>
                          </m:r>
                        </m:sub>
                      </m:sSub>
                    </m:oMath>
                  </m:oMathPara>
                </a14:m>
                <a:endParaRPr lang="en-US" sz="2400" b="1" dirty="0"/>
              </a:p>
            </p:txBody>
          </p:sp>
        </mc:Choice>
        <mc:Fallback xmlns="">
          <p:sp>
            <p:nvSpPr>
              <p:cNvPr id="16" name="文本框 15">
                <a:extLst>
                  <a:ext uri="{FF2B5EF4-FFF2-40B4-BE49-F238E27FC236}">
                    <a16:creationId xmlns:a16="http://schemas.microsoft.com/office/drawing/2014/main" id="{4FF0E585-6F14-4C8C-B0A7-F411870437BE}"/>
                  </a:ext>
                </a:extLst>
              </p:cNvPr>
              <p:cNvSpPr txBox="1">
                <a:spLocks noRot="1" noChangeAspect="1" noMove="1" noResize="1" noEditPoints="1" noAdjustHandles="1" noChangeArrowheads="1" noChangeShapeType="1" noTextEdit="1"/>
              </p:cNvSpPr>
              <p:nvPr/>
            </p:nvSpPr>
            <p:spPr>
              <a:xfrm>
                <a:off x="938213" y="2433164"/>
                <a:ext cx="533400" cy="461665"/>
              </a:xfrm>
              <a:prstGeom prst="rect">
                <a:avLst/>
              </a:prstGeom>
              <a:blipFill>
                <a:blip r:embed="rId3"/>
                <a:stretch>
                  <a:fillRect b="-26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3A107F8D-1CBF-4D34-BF37-2FCB13640AA6}"/>
                  </a:ext>
                </a:extLst>
              </p:cNvPr>
              <p:cNvSpPr txBox="1"/>
              <p:nvPr/>
            </p:nvSpPr>
            <p:spPr>
              <a:xfrm>
                <a:off x="3005138" y="2433165"/>
                <a:ext cx="5334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𝒙</m:t>
                          </m:r>
                        </m:e>
                        <m:sub>
                          <m:r>
                            <a:rPr lang="en-US" altLang="zh-CN" sz="2400" b="1" i="1" smtClean="0">
                              <a:latin typeface="Cambria Math" panose="02040503050406030204" pitchFamily="18" charset="0"/>
                            </a:rPr>
                            <m:t>𝟏</m:t>
                          </m:r>
                        </m:sub>
                      </m:sSub>
                    </m:oMath>
                  </m:oMathPara>
                </a14:m>
                <a:endParaRPr lang="en-US" sz="2400" b="1" dirty="0"/>
              </a:p>
            </p:txBody>
          </p:sp>
        </mc:Choice>
        <mc:Fallback xmlns="">
          <p:sp>
            <p:nvSpPr>
              <p:cNvPr id="17" name="文本框 16">
                <a:extLst>
                  <a:ext uri="{FF2B5EF4-FFF2-40B4-BE49-F238E27FC236}">
                    <a16:creationId xmlns:a16="http://schemas.microsoft.com/office/drawing/2014/main" id="{3A107F8D-1CBF-4D34-BF37-2FCB13640AA6}"/>
                  </a:ext>
                </a:extLst>
              </p:cNvPr>
              <p:cNvSpPr txBox="1">
                <a:spLocks noRot="1" noChangeAspect="1" noMove="1" noResize="1" noEditPoints="1" noAdjustHandles="1" noChangeArrowheads="1" noChangeShapeType="1" noTextEdit="1"/>
              </p:cNvSpPr>
              <p:nvPr/>
            </p:nvSpPr>
            <p:spPr>
              <a:xfrm>
                <a:off x="3005138" y="2433165"/>
                <a:ext cx="533400" cy="461665"/>
              </a:xfrm>
              <a:prstGeom prst="rect">
                <a:avLst/>
              </a:prstGeom>
              <a:blipFill>
                <a:blip r:embed="rId4"/>
                <a:stretch>
                  <a:fillRect b="-26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80519DCB-1B87-4B71-8753-3B9A14B3392D}"/>
                  </a:ext>
                </a:extLst>
              </p:cNvPr>
              <p:cNvSpPr txBox="1"/>
              <p:nvPr/>
            </p:nvSpPr>
            <p:spPr>
              <a:xfrm>
                <a:off x="5072063" y="2433165"/>
                <a:ext cx="5334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𝒙</m:t>
                          </m:r>
                        </m:e>
                        <m:sub>
                          <m:r>
                            <a:rPr lang="en-US" altLang="zh-CN" sz="2400" b="1" i="1" smtClean="0">
                              <a:latin typeface="Cambria Math" panose="02040503050406030204" pitchFamily="18" charset="0"/>
                            </a:rPr>
                            <m:t>𝟐</m:t>
                          </m:r>
                        </m:sub>
                      </m:sSub>
                    </m:oMath>
                  </m:oMathPara>
                </a14:m>
                <a:endParaRPr lang="en-US" sz="2400" b="1" dirty="0"/>
              </a:p>
            </p:txBody>
          </p:sp>
        </mc:Choice>
        <mc:Fallback xmlns="">
          <p:sp>
            <p:nvSpPr>
              <p:cNvPr id="18" name="文本框 17">
                <a:extLst>
                  <a:ext uri="{FF2B5EF4-FFF2-40B4-BE49-F238E27FC236}">
                    <a16:creationId xmlns:a16="http://schemas.microsoft.com/office/drawing/2014/main" id="{80519DCB-1B87-4B71-8753-3B9A14B3392D}"/>
                  </a:ext>
                </a:extLst>
              </p:cNvPr>
              <p:cNvSpPr txBox="1">
                <a:spLocks noRot="1" noChangeAspect="1" noMove="1" noResize="1" noEditPoints="1" noAdjustHandles="1" noChangeArrowheads="1" noChangeShapeType="1" noTextEdit="1"/>
              </p:cNvSpPr>
              <p:nvPr/>
            </p:nvSpPr>
            <p:spPr>
              <a:xfrm>
                <a:off x="5072063" y="2433165"/>
                <a:ext cx="533400" cy="461665"/>
              </a:xfrm>
              <a:prstGeom prst="rect">
                <a:avLst/>
              </a:prstGeom>
              <a:blipFill>
                <a:blip r:embed="rId5"/>
                <a:stretch>
                  <a:fillRect b="-26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9D92BD97-7F12-4E24-BBE8-3820B6D125C9}"/>
                  </a:ext>
                </a:extLst>
              </p:cNvPr>
              <p:cNvSpPr txBox="1"/>
              <p:nvPr/>
            </p:nvSpPr>
            <p:spPr>
              <a:xfrm>
                <a:off x="1964104" y="5369567"/>
                <a:ext cx="5334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𝒍</m:t>
                          </m:r>
                        </m:e>
                        <m:sub>
                          <m:r>
                            <a:rPr lang="en-US" altLang="zh-CN" sz="2400" b="1" i="1" smtClean="0">
                              <a:latin typeface="Cambria Math" panose="02040503050406030204" pitchFamily="18" charset="0"/>
                            </a:rPr>
                            <m:t>𝟎</m:t>
                          </m:r>
                        </m:sub>
                      </m:sSub>
                    </m:oMath>
                  </m:oMathPara>
                </a14:m>
                <a:endParaRPr lang="en-US" sz="2400" b="1" dirty="0"/>
              </a:p>
            </p:txBody>
          </p:sp>
        </mc:Choice>
        <mc:Fallback xmlns="">
          <p:sp>
            <p:nvSpPr>
              <p:cNvPr id="19" name="文本框 18">
                <a:extLst>
                  <a:ext uri="{FF2B5EF4-FFF2-40B4-BE49-F238E27FC236}">
                    <a16:creationId xmlns:a16="http://schemas.microsoft.com/office/drawing/2014/main" id="{9D92BD97-7F12-4E24-BBE8-3820B6D125C9}"/>
                  </a:ext>
                </a:extLst>
              </p:cNvPr>
              <p:cNvSpPr txBox="1">
                <a:spLocks noRot="1" noChangeAspect="1" noMove="1" noResize="1" noEditPoints="1" noAdjustHandles="1" noChangeArrowheads="1" noChangeShapeType="1" noTextEdit="1"/>
              </p:cNvSpPr>
              <p:nvPr/>
            </p:nvSpPr>
            <p:spPr>
              <a:xfrm>
                <a:off x="1964104" y="5369567"/>
                <a:ext cx="533400" cy="461665"/>
              </a:xfrm>
              <a:prstGeom prst="rect">
                <a:avLst/>
              </a:prstGeom>
              <a:blipFill>
                <a:blip r:embed="rId6"/>
                <a:stretch>
                  <a:fillRect b="-13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9DFD4A7B-887D-4773-A959-A72FC9284B3C}"/>
                  </a:ext>
                </a:extLst>
              </p:cNvPr>
              <p:cNvSpPr txBox="1"/>
              <p:nvPr/>
            </p:nvSpPr>
            <p:spPr>
              <a:xfrm>
                <a:off x="4275789" y="5369567"/>
                <a:ext cx="5334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𝒍</m:t>
                          </m:r>
                        </m:e>
                        <m:sub>
                          <m:r>
                            <a:rPr lang="en-US" altLang="zh-CN" sz="2400" b="1" i="1" smtClean="0">
                              <a:latin typeface="Cambria Math" panose="02040503050406030204" pitchFamily="18" charset="0"/>
                            </a:rPr>
                            <m:t>𝟏</m:t>
                          </m:r>
                        </m:sub>
                      </m:sSub>
                    </m:oMath>
                  </m:oMathPara>
                </a14:m>
                <a:endParaRPr lang="en-US" sz="2400" b="1" dirty="0"/>
              </a:p>
            </p:txBody>
          </p:sp>
        </mc:Choice>
        <mc:Fallback xmlns="">
          <p:sp>
            <p:nvSpPr>
              <p:cNvPr id="20" name="文本框 19">
                <a:extLst>
                  <a:ext uri="{FF2B5EF4-FFF2-40B4-BE49-F238E27FC236}">
                    <a16:creationId xmlns:a16="http://schemas.microsoft.com/office/drawing/2014/main" id="{9DFD4A7B-887D-4773-A959-A72FC9284B3C}"/>
                  </a:ext>
                </a:extLst>
              </p:cNvPr>
              <p:cNvSpPr txBox="1">
                <a:spLocks noRot="1" noChangeAspect="1" noMove="1" noResize="1" noEditPoints="1" noAdjustHandles="1" noChangeArrowheads="1" noChangeShapeType="1" noTextEdit="1"/>
              </p:cNvSpPr>
              <p:nvPr/>
            </p:nvSpPr>
            <p:spPr>
              <a:xfrm>
                <a:off x="4275789" y="5369567"/>
                <a:ext cx="533400" cy="461665"/>
              </a:xfrm>
              <a:prstGeom prst="rect">
                <a:avLst/>
              </a:prstGeom>
              <a:blipFill>
                <a:blip r:embed="rId7"/>
                <a:stretch>
                  <a:fillRect b="-1316"/>
                </a:stretch>
              </a:blipFill>
            </p:spPr>
            <p:txBody>
              <a:bodyPr/>
              <a:lstStyle/>
              <a:p>
                <a:r>
                  <a:rPr lang="en-US">
                    <a:noFill/>
                  </a:rPr>
                  <a:t> </a:t>
                </a:r>
              </a:p>
            </p:txBody>
          </p:sp>
        </mc:Fallback>
      </mc:AlternateContent>
      <p:sp>
        <p:nvSpPr>
          <p:cNvPr id="21" name="等腰三角形 20">
            <a:extLst>
              <a:ext uri="{FF2B5EF4-FFF2-40B4-BE49-F238E27FC236}">
                <a16:creationId xmlns:a16="http://schemas.microsoft.com/office/drawing/2014/main" id="{B68CC9A1-A407-4374-A664-AE67FB510DAC}"/>
              </a:ext>
            </a:extLst>
          </p:cNvPr>
          <p:cNvSpPr/>
          <p:nvPr/>
        </p:nvSpPr>
        <p:spPr>
          <a:xfrm rot="5400000">
            <a:off x="1039173" y="3116223"/>
            <a:ext cx="545100" cy="533400"/>
          </a:xfrm>
          <a:prstGeom prst="triangl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等腰三角形 21">
            <a:extLst>
              <a:ext uri="{FF2B5EF4-FFF2-40B4-BE49-F238E27FC236}">
                <a16:creationId xmlns:a16="http://schemas.microsoft.com/office/drawing/2014/main" id="{F237AFD7-F425-455C-B539-B6C99622E30D}"/>
              </a:ext>
            </a:extLst>
          </p:cNvPr>
          <p:cNvSpPr/>
          <p:nvPr/>
        </p:nvSpPr>
        <p:spPr>
          <a:xfrm rot="5400000">
            <a:off x="3052693" y="3106938"/>
            <a:ext cx="545100" cy="533400"/>
          </a:xfrm>
          <a:prstGeom prst="triangl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等腰三角形 22">
            <a:extLst>
              <a:ext uri="{FF2B5EF4-FFF2-40B4-BE49-F238E27FC236}">
                <a16:creationId xmlns:a16="http://schemas.microsoft.com/office/drawing/2014/main" id="{556FEEC9-CDFC-4FA9-96C5-C7A5E90F6755}"/>
              </a:ext>
            </a:extLst>
          </p:cNvPr>
          <p:cNvSpPr/>
          <p:nvPr/>
        </p:nvSpPr>
        <p:spPr>
          <a:xfrm rot="5400000">
            <a:off x="5066213" y="3106938"/>
            <a:ext cx="545100" cy="533400"/>
          </a:xfrm>
          <a:prstGeom prst="triangl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直接箭头连接符 27">
            <a:extLst>
              <a:ext uri="{FF2B5EF4-FFF2-40B4-BE49-F238E27FC236}">
                <a16:creationId xmlns:a16="http://schemas.microsoft.com/office/drawing/2014/main" id="{756C1E4B-16CD-4FF8-946C-EA0CC7A50D70}"/>
              </a:ext>
            </a:extLst>
          </p:cNvPr>
          <p:cNvCxnSpPr>
            <a:stCxn id="21" idx="0"/>
            <a:endCxn id="22" idx="3"/>
          </p:cNvCxnSpPr>
          <p:nvPr/>
        </p:nvCxnSpPr>
        <p:spPr>
          <a:xfrm flipV="1">
            <a:off x="1578423" y="3373638"/>
            <a:ext cx="1480120" cy="928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a:extLst>
              <a:ext uri="{FF2B5EF4-FFF2-40B4-BE49-F238E27FC236}">
                <a16:creationId xmlns:a16="http://schemas.microsoft.com/office/drawing/2014/main" id="{275EE12C-0E82-44F6-89AD-17B916B4120C}"/>
              </a:ext>
            </a:extLst>
          </p:cNvPr>
          <p:cNvCxnSpPr/>
          <p:nvPr/>
        </p:nvCxnSpPr>
        <p:spPr>
          <a:xfrm flipV="1">
            <a:off x="3591943" y="3364353"/>
            <a:ext cx="1480120" cy="928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等腰三角形 32">
            <a:extLst>
              <a:ext uri="{FF2B5EF4-FFF2-40B4-BE49-F238E27FC236}">
                <a16:creationId xmlns:a16="http://schemas.microsoft.com/office/drawing/2014/main" id="{867F77D1-145C-4DA2-91A9-1AA79716E9E1}"/>
              </a:ext>
            </a:extLst>
          </p:cNvPr>
          <p:cNvSpPr/>
          <p:nvPr/>
        </p:nvSpPr>
        <p:spPr>
          <a:xfrm rot="5400000">
            <a:off x="6995026" y="3116223"/>
            <a:ext cx="545100" cy="533400"/>
          </a:xfrm>
          <a:prstGeom prst="triangl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4" name="文本框 33">
                <a:extLst>
                  <a:ext uri="{FF2B5EF4-FFF2-40B4-BE49-F238E27FC236}">
                    <a16:creationId xmlns:a16="http://schemas.microsoft.com/office/drawing/2014/main" id="{33B6954E-B809-459A-9F67-D4278F74C6AA}"/>
                  </a:ext>
                </a:extLst>
              </p:cNvPr>
              <p:cNvSpPr txBox="1"/>
              <p:nvPr/>
            </p:nvSpPr>
            <p:spPr>
              <a:xfrm>
                <a:off x="6872288" y="2433164"/>
                <a:ext cx="5334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𝒙</m:t>
                          </m:r>
                        </m:e>
                        <m:sub>
                          <m:r>
                            <a:rPr lang="en-US" altLang="zh-CN" sz="2400" b="1" i="1" smtClean="0">
                              <a:latin typeface="Cambria Math" panose="02040503050406030204" pitchFamily="18" charset="0"/>
                            </a:rPr>
                            <m:t>𝑵</m:t>
                          </m:r>
                        </m:sub>
                      </m:sSub>
                    </m:oMath>
                  </m:oMathPara>
                </a14:m>
                <a:endParaRPr lang="en-US" sz="2400" b="1" dirty="0"/>
              </a:p>
            </p:txBody>
          </p:sp>
        </mc:Choice>
        <mc:Fallback xmlns="">
          <p:sp>
            <p:nvSpPr>
              <p:cNvPr id="34" name="文本框 33">
                <a:extLst>
                  <a:ext uri="{FF2B5EF4-FFF2-40B4-BE49-F238E27FC236}">
                    <a16:creationId xmlns:a16="http://schemas.microsoft.com/office/drawing/2014/main" id="{33B6954E-B809-459A-9F67-D4278F74C6AA}"/>
                  </a:ext>
                </a:extLst>
              </p:cNvPr>
              <p:cNvSpPr txBox="1">
                <a:spLocks noRot="1" noChangeAspect="1" noMove="1" noResize="1" noEditPoints="1" noAdjustHandles="1" noChangeArrowheads="1" noChangeShapeType="1" noTextEdit="1"/>
              </p:cNvSpPr>
              <p:nvPr/>
            </p:nvSpPr>
            <p:spPr>
              <a:xfrm>
                <a:off x="6872288" y="2433164"/>
                <a:ext cx="533400" cy="461665"/>
              </a:xfrm>
              <a:prstGeom prst="rect">
                <a:avLst/>
              </a:prstGeom>
              <a:blipFill>
                <a:blip r:embed="rId8"/>
                <a:stretch>
                  <a:fillRect b="-2632"/>
                </a:stretch>
              </a:blipFill>
            </p:spPr>
            <p:txBody>
              <a:bodyPr/>
              <a:lstStyle/>
              <a:p>
                <a:r>
                  <a:rPr lang="en-US">
                    <a:noFill/>
                  </a:rPr>
                  <a:t> </a:t>
                </a:r>
              </a:p>
            </p:txBody>
          </p:sp>
        </mc:Fallback>
      </mc:AlternateContent>
      <p:sp>
        <p:nvSpPr>
          <p:cNvPr id="37" name="文本框 36">
            <a:extLst>
              <a:ext uri="{FF2B5EF4-FFF2-40B4-BE49-F238E27FC236}">
                <a16:creationId xmlns:a16="http://schemas.microsoft.com/office/drawing/2014/main" id="{CC847EC2-676B-43C2-ADC0-432A80547A2C}"/>
              </a:ext>
            </a:extLst>
          </p:cNvPr>
          <p:cNvSpPr txBox="1"/>
          <p:nvPr/>
        </p:nvSpPr>
        <p:spPr>
          <a:xfrm>
            <a:off x="5990690" y="3038471"/>
            <a:ext cx="384264" cy="461665"/>
          </a:xfrm>
          <a:prstGeom prst="rect">
            <a:avLst/>
          </a:prstGeom>
          <a:noFill/>
        </p:spPr>
        <p:txBody>
          <a:bodyPr wrap="square" rtlCol="0">
            <a:spAutoFit/>
          </a:bodyPr>
          <a:lstStyle/>
          <a:p>
            <a:r>
              <a:rPr lang="en-US" sz="2400" dirty="0"/>
              <a:t>…</a:t>
            </a:r>
            <a:endParaRPr lang="en-US" dirty="0"/>
          </a:p>
        </p:txBody>
      </p:sp>
      <p:sp>
        <p:nvSpPr>
          <p:cNvPr id="41" name="矩形 40">
            <a:extLst>
              <a:ext uri="{FF2B5EF4-FFF2-40B4-BE49-F238E27FC236}">
                <a16:creationId xmlns:a16="http://schemas.microsoft.com/office/drawing/2014/main" id="{B71B5A9E-A45D-44A4-9340-ABC80BDC300F}"/>
              </a:ext>
            </a:extLst>
          </p:cNvPr>
          <p:cNvSpPr/>
          <p:nvPr/>
        </p:nvSpPr>
        <p:spPr>
          <a:xfrm>
            <a:off x="1994633" y="4779014"/>
            <a:ext cx="424717" cy="461665"/>
          </a:xfrm>
          <a:prstGeom prst="rect">
            <a:avLst/>
          </a:prstGeom>
          <a:solidFill>
            <a:schemeClr val="accent5">
              <a:lumMod val="40000"/>
              <a:lumOff val="6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矩形 42">
            <a:extLst>
              <a:ext uri="{FF2B5EF4-FFF2-40B4-BE49-F238E27FC236}">
                <a16:creationId xmlns:a16="http://schemas.microsoft.com/office/drawing/2014/main" id="{1831124E-EB93-4525-961E-44DA8D17AB46}"/>
              </a:ext>
            </a:extLst>
          </p:cNvPr>
          <p:cNvSpPr/>
          <p:nvPr/>
        </p:nvSpPr>
        <p:spPr>
          <a:xfrm>
            <a:off x="4330131" y="4790467"/>
            <a:ext cx="424717" cy="461665"/>
          </a:xfrm>
          <a:prstGeom prst="rect">
            <a:avLst/>
          </a:prstGeom>
          <a:solidFill>
            <a:schemeClr val="accent5">
              <a:lumMod val="40000"/>
              <a:lumOff val="6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5" name="直接箭头连接符 44">
            <a:extLst>
              <a:ext uri="{FF2B5EF4-FFF2-40B4-BE49-F238E27FC236}">
                <a16:creationId xmlns:a16="http://schemas.microsoft.com/office/drawing/2014/main" id="{63BA37F0-876A-408B-B9B2-E01E0D549158}"/>
              </a:ext>
            </a:extLst>
          </p:cNvPr>
          <p:cNvCxnSpPr>
            <a:cxnSpLocks/>
            <a:stCxn id="21" idx="0"/>
            <a:endCxn id="41" idx="0"/>
          </p:cNvCxnSpPr>
          <p:nvPr/>
        </p:nvCxnSpPr>
        <p:spPr>
          <a:xfrm>
            <a:off x="1578423" y="3382923"/>
            <a:ext cx="628569" cy="139609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接箭头连接符 47">
            <a:extLst>
              <a:ext uri="{FF2B5EF4-FFF2-40B4-BE49-F238E27FC236}">
                <a16:creationId xmlns:a16="http://schemas.microsoft.com/office/drawing/2014/main" id="{1F4AB236-F3C7-4CE3-9A71-C92499A55120}"/>
              </a:ext>
            </a:extLst>
          </p:cNvPr>
          <p:cNvCxnSpPr>
            <a:cxnSpLocks/>
          </p:cNvCxnSpPr>
          <p:nvPr/>
        </p:nvCxnSpPr>
        <p:spPr>
          <a:xfrm flipH="1">
            <a:off x="2418453" y="3530333"/>
            <a:ext cx="808140" cy="122757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直接箭头连接符 51">
            <a:extLst>
              <a:ext uri="{FF2B5EF4-FFF2-40B4-BE49-F238E27FC236}">
                <a16:creationId xmlns:a16="http://schemas.microsoft.com/office/drawing/2014/main" id="{7AD63D92-0D8C-4842-9787-378FE2108029}"/>
              </a:ext>
            </a:extLst>
          </p:cNvPr>
          <p:cNvCxnSpPr>
            <a:cxnSpLocks/>
          </p:cNvCxnSpPr>
          <p:nvPr/>
        </p:nvCxnSpPr>
        <p:spPr>
          <a:xfrm>
            <a:off x="3226593" y="3530333"/>
            <a:ext cx="1176449" cy="121612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直接箭头连接符 54">
            <a:extLst>
              <a:ext uri="{FF2B5EF4-FFF2-40B4-BE49-F238E27FC236}">
                <a16:creationId xmlns:a16="http://schemas.microsoft.com/office/drawing/2014/main" id="{E5F69DF6-AC15-41FA-993C-246B079B90DB}"/>
              </a:ext>
            </a:extLst>
          </p:cNvPr>
          <p:cNvCxnSpPr>
            <a:cxnSpLocks/>
            <a:stCxn id="23" idx="4"/>
            <a:endCxn id="43" idx="0"/>
          </p:cNvCxnSpPr>
          <p:nvPr/>
        </p:nvCxnSpPr>
        <p:spPr>
          <a:xfrm flipH="1">
            <a:off x="4542490" y="3646188"/>
            <a:ext cx="529573" cy="114427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直接箭头连接符 57">
            <a:extLst>
              <a:ext uri="{FF2B5EF4-FFF2-40B4-BE49-F238E27FC236}">
                <a16:creationId xmlns:a16="http://schemas.microsoft.com/office/drawing/2014/main" id="{E24D0298-1917-454F-A61A-7CF4A4559405}"/>
              </a:ext>
            </a:extLst>
          </p:cNvPr>
          <p:cNvCxnSpPr>
            <a:cxnSpLocks/>
          </p:cNvCxnSpPr>
          <p:nvPr/>
        </p:nvCxnSpPr>
        <p:spPr>
          <a:xfrm flipH="1">
            <a:off x="4754846" y="3510837"/>
            <a:ext cx="2246031" cy="13607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4" name="文本框 63">
                <a:extLst>
                  <a:ext uri="{FF2B5EF4-FFF2-40B4-BE49-F238E27FC236}">
                    <a16:creationId xmlns:a16="http://schemas.microsoft.com/office/drawing/2014/main" id="{C99A9885-ACFD-4C37-B259-0FC93E5B0E05}"/>
                  </a:ext>
                </a:extLst>
              </p:cNvPr>
              <p:cNvSpPr txBox="1"/>
              <p:nvPr/>
            </p:nvSpPr>
            <p:spPr>
              <a:xfrm>
                <a:off x="2042014" y="2914848"/>
                <a:ext cx="5334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𝒖</m:t>
                          </m:r>
                        </m:e>
                        <m:sub>
                          <m:r>
                            <a:rPr lang="en-US" altLang="zh-CN" sz="2400" b="1" i="1" smtClean="0">
                              <a:latin typeface="Cambria Math" panose="02040503050406030204" pitchFamily="18" charset="0"/>
                            </a:rPr>
                            <m:t>𝟎𝟏</m:t>
                          </m:r>
                        </m:sub>
                      </m:sSub>
                    </m:oMath>
                  </m:oMathPara>
                </a14:m>
                <a:endParaRPr lang="en-US" sz="2400" b="1" dirty="0"/>
              </a:p>
            </p:txBody>
          </p:sp>
        </mc:Choice>
        <mc:Fallback xmlns="">
          <p:sp>
            <p:nvSpPr>
              <p:cNvPr id="64" name="文本框 63">
                <a:extLst>
                  <a:ext uri="{FF2B5EF4-FFF2-40B4-BE49-F238E27FC236}">
                    <a16:creationId xmlns:a16="http://schemas.microsoft.com/office/drawing/2014/main" id="{C99A9885-ACFD-4C37-B259-0FC93E5B0E05}"/>
                  </a:ext>
                </a:extLst>
              </p:cNvPr>
              <p:cNvSpPr txBox="1">
                <a:spLocks noRot="1" noChangeAspect="1" noMove="1" noResize="1" noEditPoints="1" noAdjustHandles="1" noChangeArrowheads="1" noChangeShapeType="1" noTextEdit="1"/>
              </p:cNvSpPr>
              <p:nvPr/>
            </p:nvSpPr>
            <p:spPr>
              <a:xfrm>
                <a:off x="2042014" y="2914848"/>
                <a:ext cx="533400" cy="461665"/>
              </a:xfrm>
              <a:prstGeom prst="rect">
                <a:avLst/>
              </a:prstGeom>
              <a:blipFill>
                <a:blip r:embed="rId9"/>
                <a:stretch>
                  <a:fillRect r="-19540" b="-26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5" name="文本框 64">
                <a:extLst>
                  <a:ext uri="{FF2B5EF4-FFF2-40B4-BE49-F238E27FC236}">
                    <a16:creationId xmlns:a16="http://schemas.microsoft.com/office/drawing/2014/main" id="{0B2AD654-3A33-4DF3-898A-0C79E0831B75}"/>
                  </a:ext>
                </a:extLst>
              </p:cNvPr>
              <p:cNvSpPr txBox="1"/>
              <p:nvPr/>
            </p:nvSpPr>
            <p:spPr>
              <a:xfrm>
                <a:off x="3965333" y="2924881"/>
                <a:ext cx="5334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𝒖</m:t>
                          </m:r>
                        </m:e>
                        <m:sub>
                          <m:r>
                            <a:rPr lang="en-US" altLang="zh-CN" sz="2400" b="1" i="1" smtClean="0">
                              <a:latin typeface="Cambria Math" panose="02040503050406030204" pitchFamily="18" charset="0"/>
                            </a:rPr>
                            <m:t>𝟏𝟐</m:t>
                          </m:r>
                        </m:sub>
                      </m:sSub>
                    </m:oMath>
                  </m:oMathPara>
                </a14:m>
                <a:endParaRPr lang="en-US" sz="2400" b="1" dirty="0"/>
              </a:p>
            </p:txBody>
          </p:sp>
        </mc:Choice>
        <mc:Fallback xmlns="">
          <p:sp>
            <p:nvSpPr>
              <p:cNvPr id="65" name="文本框 64">
                <a:extLst>
                  <a:ext uri="{FF2B5EF4-FFF2-40B4-BE49-F238E27FC236}">
                    <a16:creationId xmlns:a16="http://schemas.microsoft.com/office/drawing/2014/main" id="{0B2AD654-3A33-4DF3-898A-0C79E0831B75}"/>
                  </a:ext>
                </a:extLst>
              </p:cNvPr>
              <p:cNvSpPr txBox="1">
                <a:spLocks noRot="1" noChangeAspect="1" noMove="1" noResize="1" noEditPoints="1" noAdjustHandles="1" noChangeArrowheads="1" noChangeShapeType="1" noTextEdit="1"/>
              </p:cNvSpPr>
              <p:nvPr/>
            </p:nvSpPr>
            <p:spPr>
              <a:xfrm>
                <a:off x="3965333" y="2924881"/>
                <a:ext cx="533400" cy="461665"/>
              </a:xfrm>
              <a:prstGeom prst="rect">
                <a:avLst/>
              </a:prstGeom>
              <a:blipFill>
                <a:blip r:embed="rId10"/>
                <a:stretch>
                  <a:fillRect r="-18182" b="-13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文本框 65">
                <a:extLst>
                  <a:ext uri="{FF2B5EF4-FFF2-40B4-BE49-F238E27FC236}">
                    <a16:creationId xmlns:a16="http://schemas.microsoft.com/office/drawing/2014/main" id="{1A7BFC24-5217-42B6-A3B6-4EE72E735792}"/>
                  </a:ext>
                </a:extLst>
              </p:cNvPr>
              <p:cNvSpPr txBox="1"/>
              <p:nvPr/>
            </p:nvSpPr>
            <p:spPr>
              <a:xfrm>
                <a:off x="1274957" y="3993223"/>
                <a:ext cx="5334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𝒎</m:t>
                          </m:r>
                        </m:e>
                        <m:sub>
                          <m:r>
                            <a:rPr lang="en-US" altLang="zh-CN" sz="2400" b="1" i="1" smtClean="0">
                              <a:latin typeface="Cambria Math" panose="02040503050406030204" pitchFamily="18" charset="0"/>
                            </a:rPr>
                            <m:t>𝟎𝟎</m:t>
                          </m:r>
                        </m:sub>
                      </m:sSub>
                    </m:oMath>
                  </m:oMathPara>
                </a14:m>
                <a:endParaRPr lang="en-US" sz="2400" b="1" dirty="0"/>
              </a:p>
            </p:txBody>
          </p:sp>
        </mc:Choice>
        <mc:Fallback xmlns="">
          <p:sp>
            <p:nvSpPr>
              <p:cNvPr id="66" name="文本框 65">
                <a:extLst>
                  <a:ext uri="{FF2B5EF4-FFF2-40B4-BE49-F238E27FC236}">
                    <a16:creationId xmlns:a16="http://schemas.microsoft.com/office/drawing/2014/main" id="{1A7BFC24-5217-42B6-A3B6-4EE72E735792}"/>
                  </a:ext>
                </a:extLst>
              </p:cNvPr>
              <p:cNvSpPr txBox="1">
                <a:spLocks noRot="1" noChangeAspect="1" noMove="1" noResize="1" noEditPoints="1" noAdjustHandles="1" noChangeArrowheads="1" noChangeShapeType="1" noTextEdit="1"/>
              </p:cNvSpPr>
              <p:nvPr/>
            </p:nvSpPr>
            <p:spPr>
              <a:xfrm>
                <a:off x="1274957" y="3993223"/>
                <a:ext cx="533400" cy="461665"/>
              </a:xfrm>
              <a:prstGeom prst="rect">
                <a:avLst/>
              </a:prstGeom>
              <a:blipFill>
                <a:blip r:embed="rId11"/>
                <a:stretch>
                  <a:fillRect r="-34091" b="-26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7" name="文本框 66">
                <a:extLst>
                  <a:ext uri="{FF2B5EF4-FFF2-40B4-BE49-F238E27FC236}">
                    <a16:creationId xmlns:a16="http://schemas.microsoft.com/office/drawing/2014/main" id="{E41A503F-8172-4F25-9459-075A509A9334}"/>
                  </a:ext>
                </a:extLst>
              </p:cNvPr>
              <p:cNvSpPr txBox="1"/>
              <p:nvPr/>
            </p:nvSpPr>
            <p:spPr>
              <a:xfrm>
                <a:off x="2173477" y="4016697"/>
                <a:ext cx="5334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𝒛</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𝒎</m:t>
                          </m:r>
                        </m:e>
                        <m:sub>
                          <m:r>
                            <a:rPr lang="en-US" altLang="zh-CN" sz="2400" b="1" i="1" smtClean="0">
                              <a:latin typeface="Cambria Math" panose="02040503050406030204" pitchFamily="18" charset="0"/>
                            </a:rPr>
                            <m:t>𝟏𝟎</m:t>
                          </m:r>
                        </m:sub>
                      </m:sSub>
                    </m:oMath>
                  </m:oMathPara>
                </a14:m>
                <a:endParaRPr lang="en-US" sz="2400" b="1" dirty="0"/>
              </a:p>
            </p:txBody>
          </p:sp>
        </mc:Choice>
        <mc:Fallback xmlns="">
          <p:sp>
            <p:nvSpPr>
              <p:cNvPr id="67" name="文本框 66">
                <a:extLst>
                  <a:ext uri="{FF2B5EF4-FFF2-40B4-BE49-F238E27FC236}">
                    <a16:creationId xmlns:a16="http://schemas.microsoft.com/office/drawing/2014/main" id="{E41A503F-8172-4F25-9459-075A509A9334}"/>
                  </a:ext>
                </a:extLst>
              </p:cNvPr>
              <p:cNvSpPr txBox="1">
                <a:spLocks noRot="1" noChangeAspect="1" noMove="1" noResize="1" noEditPoints="1" noAdjustHandles="1" noChangeArrowheads="1" noChangeShapeType="1" noTextEdit="1"/>
              </p:cNvSpPr>
              <p:nvPr/>
            </p:nvSpPr>
            <p:spPr>
              <a:xfrm>
                <a:off x="2173477" y="4016697"/>
                <a:ext cx="533400" cy="461665"/>
              </a:xfrm>
              <a:prstGeom prst="rect">
                <a:avLst/>
              </a:prstGeom>
              <a:blipFill>
                <a:blip r:embed="rId12"/>
                <a:stretch>
                  <a:fillRect r="-140230" b="-13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文本框 67">
                <a:extLst>
                  <a:ext uri="{FF2B5EF4-FFF2-40B4-BE49-F238E27FC236}">
                    <a16:creationId xmlns:a16="http://schemas.microsoft.com/office/drawing/2014/main" id="{42325D34-D488-4DBE-B140-FB46E79672E1}"/>
                  </a:ext>
                </a:extLst>
              </p:cNvPr>
              <p:cNvSpPr txBox="1"/>
              <p:nvPr/>
            </p:nvSpPr>
            <p:spPr>
              <a:xfrm>
                <a:off x="3796722" y="3823340"/>
                <a:ext cx="5334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𝒎</m:t>
                          </m:r>
                        </m:e>
                        <m:sub>
                          <m:r>
                            <a:rPr lang="en-US" altLang="zh-CN" sz="2400" b="1" i="1" smtClean="0">
                              <a:latin typeface="Cambria Math" panose="02040503050406030204" pitchFamily="18" charset="0"/>
                            </a:rPr>
                            <m:t>𝟏𝟏</m:t>
                          </m:r>
                        </m:sub>
                      </m:sSub>
                    </m:oMath>
                  </m:oMathPara>
                </a14:m>
                <a:endParaRPr lang="en-US" sz="2400" b="1" dirty="0"/>
              </a:p>
            </p:txBody>
          </p:sp>
        </mc:Choice>
        <mc:Fallback xmlns="">
          <p:sp>
            <p:nvSpPr>
              <p:cNvPr id="68" name="文本框 67">
                <a:extLst>
                  <a:ext uri="{FF2B5EF4-FFF2-40B4-BE49-F238E27FC236}">
                    <a16:creationId xmlns:a16="http://schemas.microsoft.com/office/drawing/2014/main" id="{42325D34-D488-4DBE-B140-FB46E79672E1}"/>
                  </a:ext>
                </a:extLst>
              </p:cNvPr>
              <p:cNvSpPr txBox="1">
                <a:spLocks noRot="1" noChangeAspect="1" noMove="1" noResize="1" noEditPoints="1" noAdjustHandles="1" noChangeArrowheads="1" noChangeShapeType="1" noTextEdit="1"/>
              </p:cNvSpPr>
              <p:nvPr/>
            </p:nvSpPr>
            <p:spPr>
              <a:xfrm>
                <a:off x="3796722" y="3823340"/>
                <a:ext cx="533400" cy="461665"/>
              </a:xfrm>
              <a:prstGeom prst="rect">
                <a:avLst/>
              </a:prstGeom>
              <a:blipFill>
                <a:blip r:embed="rId13"/>
                <a:stretch>
                  <a:fillRect r="-35632" b="-26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9" name="文本框 68">
                <a:extLst>
                  <a:ext uri="{FF2B5EF4-FFF2-40B4-BE49-F238E27FC236}">
                    <a16:creationId xmlns:a16="http://schemas.microsoft.com/office/drawing/2014/main" id="{CB0C6D23-C0B0-4DB4-BBD2-0C3E151FC182}"/>
                  </a:ext>
                </a:extLst>
              </p:cNvPr>
              <p:cNvSpPr txBox="1"/>
              <p:nvPr/>
            </p:nvSpPr>
            <p:spPr>
              <a:xfrm>
                <a:off x="4894646" y="3848701"/>
                <a:ext cx="5334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𝒎</m:t>
                          </m:r>
                        </m:e>
                        <m:sub>
                          <m:r>
                            <a:rPr lang="en-US" altLang="zh-CN" sz="2400" b="1" i="1" smtClean="0">
                              <a:latin typeface="Cambria Math" panose="02040503050406030204" pitchFamily="18" charset="0"/>
                            </a:rPr>
                            <m:t>𝟐𝟏</m:t>
                          </m:r>
                        </m:sub>
                      </m:sSub>
                    </m:oMath>
                  </m:oMathPara>
                </a14:m>
                <a:endParaRPr lang="en-US" sz="2400" b="1" dirty="0"/>
              </a:p>
            </p:txBody>
          </p:sp>
        </mc:Choice>
        <mc:Fallback xmlns="">
          <p:sp>
            <p:nvSpPr>
              <p:cNvPr id="69" name="文本框 68">
                <a:extLst>
                  <a:ext uri="{FF2B5EF4-FFF2-40B4-BE49-F238E27FC236}">
                    <a16:creationId xmlns:a16="http://schemas.microsoft.com/office/drawing/2014/main" id="{CB0C6D23-C0B0-4DB4-BBD2-0C3E151FC182}"/>
                  </a:ext>
                </a:extLst>
              </p:cNvPr>
              <p:cNvSpPr txBox="1">
                <a:spLocks noRot="1" noChangeAspect="1" noMove="1" noResize="1" noEditPoints="1" noAdjustHandles="1" noChangeArrowheads="1" noChangeShapeType="1" noTextEdit="1"/>
              </p:cNvSpPr>
              <p:nvPr/>
            </p:nvSpPr>
            <p:spPr>
              <a:xfrm>
                <a:off x="4894646" y="3848701"/>
                <a:ext cx="533400" cy="461665"/>
              </a:xfrm>
              <a:prstGeom prst="rect">
                <a:avLst/>
              </a:prstGeom>
              <a:blipFill>
                <a:blip r:embed="rId14"/>
                <a:stretch>
                  <a:fillRect r="-35632" b="-26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0" name="文本框 69">
                <a:extLst>
                  <a:ext uri="{FF2B5EF4-FFF2-40B4-BE49-F238E27FC236}">
                    <a16:creationId xmlns:a16="http://schemas.microsoft.com/office/drawing/2014/main" id="{3C615C38-A4D7-4353-9852-4832BC34A19C}"/>
                  </a:ext>
                </a:extLst>
              </p:cNvPr>
              <p:cNvSpPr txBox="1"/>
              <p:nvPr/>
            </p:nvSpPr>
            <p:spPr>
              <a:xfrm>
                <a:off x="5947761" y="4008165"/>
                <a:ext cx="5334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𝒎</m:t>
                          </m:r>
                        </m:e>
                        <m:sub>
                          <m:r>
                            <a:rPr lang="en-US" altLang="zh-CN" sz="2400" b="1" i="1" smtClean="0">
                              <a:latin typeface="Cambria Math" panose="02040503050406030204" pitchFamily="18" charset="0"/>
                            </a:rPr>
                            <m:t>𝑵</m:t>
                          </m:r>
                          <m:r>
                            <a:rPr lang="en-US" altLang="zh-CN" sz="2400" b="1" i="1" smtClean="0">
                              <a:latin typeface="Cambria Math" panose="02040503050406030204" pitchFamily="18" charset="0"/>
                            </a:rPr>
                            <m:t>𝟏</m:t>
                          </m:r>
                        </m:sub>
                      </m:sSub>
                    </m:oMath>
                  </m:oMathPara>
                </a14:m>
                <a:endParaRPr lang="en-US" sz="2400" b="1" dirty="0"/>
              </a:p>
            </p:txBody>
          </p:sp>
        </mc:Choice>
        <mc:Fallback xmlns="">
          <p:sp>
            <p:nvSpPr>
              <p:cNvPr id="70" name="文本框 69">
                <a:extLst>
                  <a:ext uri="{FF2B5EF4-FFF2-40B4-BE49-F238E27FC236}">
                    <a16:creationId xmlns:a16="http://schemas.microsoft.com/office/drawing/2014/main" id="{3C615C38-A4D7-4353-9852-4832BC34A19C}"/>
                  </a:ext>
                </a:extLst>
              </p:cNvPr>
              <p:cNvSpPr txBox="1">
                <a:spLocks noRot="1" noChangeAspect="1" noMove="1" noResize="1" noEditPoints="1" noAdjustHandles="1" noChangeArrowheads="1" noChangeShapeType="1" noTextEdit="1"/>
              </p:cNvSpPr>
              <p:nvPr/>
            </p:nvSpPr>
            <p:spPr>
              <a:xfrm>
                <a:off x="5947761" y="4008165"/>
                <a:ext cx="533400" cy="461665"/>
              </a:xfrm>
              <a:prstGeom prst="rect">
                <a:avLst/>
              </a:prstGeom>
              <a:blipFill>
                <a:blip r:embed="rId15"/>
                <a:stretch>
                  <a:fillRect r="-42529" b="-2667"/>
                </a:stretch>
              </a:blipFill>
            </p:spPr>
            <p:txBody>
              <a:bodyPr/>
              <a:lstStyle/>
              <a:p>
                <a:r>
                  <a:rPr lang="en-US">
                    <a:noFill/>
                  </a:rPr>
                  <a:t> </a:t>
                </a:r>
              </a:p>
            </p:txBody>
          </p:sp>
        </mc:Fallback>
      </mc:AlternateContent>
      <p:grpSp>
        <p:nvGrpSpPr>
          <p:cNvPr id="108" name="组合 107">
            <a:extLst>
              <a:ext uri="{FF2B5EF4-FFF2-40B4-BE49-F238E27FC236}">
                <a16:creationId xmlns:a16="http://schemas.microsoft.com/office/drawing/2014/main" id="{204D4FC0-6385-4E89-A5DB-B470235EF16A}"/>
              </a:ext>
            </a:extLst>
          </p:cNvPr>
          <p:cNvGrpSpPr/>
          <p:nvPr/>
        </p:nvGrpSpPr>
        <p:grpSpPr>
          <a:xfrm>
            <a:off x="7939533" y="2669865"/>
            <a:ext cx="4125512" cy="3755261"/>
            <a:chOff x="7976089" y="2709814"/>
            <a:chExt cx="4125512" cy="3755261"/>
          </a:xfrm>
        </p:grpSpPr>
        <p:sp>
          <p:nvSpPr>
            <p:cNvPr id="83" name="任意多边形: 形状 82">
              <a:extLst>
                <a:ext uri="{FF2B5EF4-FFF2-40B4-BE49-F238E27FC236}">
                  <a16:creationId xmlns:a16="http://schemas.microsoft.com/office/drawing/2014/main" id="{86EA5834-48C6-4A68-A086-188656E46AA3}"/>
                </a:ext>
              </a:extLst>
            </p:cNvPr>
            <p:cNvSpPr/>
            <p:nvPr/>
          </p:nvSpPr>
          <p:spPr>
            <a:xfrm>
              <a:off x="8705939" y="3993223"/>
              <a:ext cx="3128962" cy="1428903"/>
            </a:xfrm>
            <a:custGeom>
              <a:avLst/>
              <a:gdLst>
                <a:gd name="connsiteX0" fmla="*/ 0 w 3128962"/>
                <a:gd name="connsiteY0" fmla="*/ 71438 h 1428903"/>
                <a:gd name="connsiteX1" fmla="*/ 1600200 w 3128962"/>
                <a:gd name="connsiteY1" fmla="*/ 1428750 h 1428903"/>
                <a:gd name="connsiteX2" fmla="*/ 3128962 w 3128962"/>
                <a:gd name="connsiteY2" fmla="*/ 0 h 1428903"/>
              </a:gdLst>
              <a:ahLst/>
              <a:cxnLst>
                <a:cxn ang="0">
                  <a:pos x="connsiteX0" y="connsiteY0"/>
                </a:cxn>
                <a:cxn ang="0">
                  <a:pos x="connsiteX1" y="connsiteY1"/>
                </a:cxn>
                <a:cxn ang="0">
                  <a:pos x="connsiteX2" y="connsiteY2"/>
                </a:cxn>
              </a:cxnLst>
              <a:rect l="l" t="t" r="r" b="b"/>
              <a:pathLst>
                <a:path w="3128962" h="1428903">
                  <a:moveTo>
                    <a:pt x="0" y="71438"/>
                  </a:moveTo>
                  <a:cubicBezTo>
                    <a:pt x="539353" y="756047"/>
                    <a:pt x="1078706" y="1440656"/>
                    <a:pt x="1600200" y="1428750"/>
                  </a:cubicBezTo>
                  <a:cubicBezTo>
                    <a:pt x="2121694" y="1416844"/>
                    <a:pt x="2864643" y="330994"/>
                    <a:pt x="3128962"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5" name="直接箭头连接符 84">
              <a:extLst>
                <a:ext uri="{FF2B5EF4-FFF2-40B4-BE49-F238E27FC236}">
                  <a16:creationId xmlns:a16="http://schemas.microsoft.com/office/drawing/2014/main" id="{C080035F-765D-450D-B981-198F7C46A98D}"/>
                </a:ext>
              </a:extLst>
            </p:cNvPr>
            <p:cNvCxnSpPr/>
            <p:nvPr/>
          </p:nvCxnSpPr>
          <p:spPr>
            <a:xfrm>
              <a:off x="8306442" y="5943600"/>
              <a:ext cx="367188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6" name="直接箭头连接符 85">
              <a:extLst>
                <a:ext uri="{FF2B5EF4-FFF2-40B4-BE49-F238E27FC236}">
                  <a16:creationId xmlns:a16="http://schemas.microsoft.com/office/drawing/2014/main" id="{BE0E6BA2-22A2-4191-B10F-FF382B965856}"/>
                </a:ext>
              </a:extLst>
            </p:cNvPr>
            <p:cNvCxnSpPr>
              <a:cxnSpLocks/>
            </p:cNvCxnSpPr>
            <p:nvPr/>
          </p:nvCxnSpPr>
          <p:spPr>
            <a:xfrm flipV="1">
              <a:off x="8306442" y="3230523"/>
              <a:ext cx="0" cy="27130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9" name="直接连接符 88">
              <a:extLst>
                <a:ext uri="{FF2B5EF4-FFF2-40B4-BE49-F238E27FC236}">
                  <a16:creationId xmlns:a16="http://schemas.microsoft.com/office/drawing/2014/main" id="{4533984A-A7C2-443B-A4C0-8C4EFBD5FC1D}"/>
                </a:ext>
              </a:extLst>
            </p:cNvPr>
            <p:cNvCxnSpPr/>
            <p:nvPr/>
          </p:nvCxnSpPr>
          <p:spPr>
            <a:xfrm>
              <a:off x="8919022" y="4310366"/>
              <a:ext cx="0" cy="1633234"/>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0" name="文本框 89">
                  <a:extLst>
                    <a:ext uri="{FF2B5EF4-FFF2-40B4-BE49-F238E27FC236}">
                      <a16:creationId xmlns:a16="http://schemas.microsoft.com/office/drawing/2014/main" id="{4ED6EF09-71A3-4597-8949-6534FC502EAF}"/>
                    </a:ext>
                  </a:extLst>
                </p:cNvPr>
                <p:cNvSpPr txBox="1"/>
                <p:nvPr/>
              </p:nvSpPr>
              <p:spPr>
                <a:xfrm>
                  <a:off x="8682241" y="5959017"/>
                  <a:ext cx="5334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𝒘</m:t>
                            </m:r>
                          </m:e>
                          <m:sub>
                            <m:r>
                              <a:rPr lang="en-US" altLang="zh-CN" sz="2400" b="1" i="1" smtClean="0">
                                <a:latin typeface="Cambria Math" panose="02040503050406030204" pitchFamily="18" charset="0"/>
                              </a:rPr>
                              <m:t>𝟎</m:t>
                            </m:r>
                          </m:sub>
                        </m:sSub>
                      </m:oMath>
                    </m:oMathPara>
                  </a14:m>
                  <a:endParaRPr lang="en-US" sz="2400" b="1" dirty="0"/>
                </a:p>
              </p:txBody>
            </p:sp>
          </mc:Choice>
          <mc:Fallback xmlns="">
            <p:sp>
              <p:nvSpPr>
                <p:cNvPr id="90" name="文本框 89">
                  <a:extLst>
                    <a:ext uri="{FF2B5EF4-FFF2-40B4-BE49-F238E27FC236}">
                      <a16:creationId xmlns:a16="http://schemas.microsoft.com/office/drawing/2014/main" id="{4ED6EF09-71A3-4597-8949-6534FC502EAF}"/>
                    </a:ext>
                  </a:extLst>
                </p:cNvPr>
                <p:cNvSpPr txBox="1">
                  <a:spLocks noRot="1" noChangeAspect="1" noMove="1" noResize="1" noEditPoints="1" noAdjustHandles="1" noChangeArrowheads="1" noChangeShapeType="1" noTextEdit="1"/>
                </p:cNvSpPr>
                <p:nvPr/>
              </p:nvSpPr>
              <p:spPr>
                <a:xfrm>
                  <a:off x="8682241" y="5959017"/>
                  <a:ext cx="533400" cy="461665"/>
                </a:xfrm>
                <a:prstGeom prst="rect">
                  <a:avLst/>
                </a:prstGeom>
                <a:blipFill>
                  <a:blip r:embed="rId19"/>
                  <a:stretch>
                    <a:fillRect r="-1136" b="-2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1" name="文本框 90">
                  <a:extLst>
                    <a:ext uri="{FF2B5EF4-FFF2-40B4-BE49-F238E27FC236}">
                      <a16:creationId xmlns:a16="http://schemas.microsoft.com/office/drawing/2014/main" id="{82CF8246-983A-47EB-8D52-AD5C6C3C2E4A}"/>
                    </a:ext>
                  </a:extLst>
                </p:cNvPr>
                <p:cNvSpPr txBox="1"/>
                <p:nvPr/>
              </p:nvSpPr>
              <p:spPr>
                <a:xfrm>
                  <a:off x="7976089" y="2709814"/>
                  <a:ext cx="80714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2400" b="1" i="1" smtClean="0">
                            <a:latin typeface="Cambria Math" panose="02040503050406030204" pitchFamily="18" charset="0"/>
                          </a:rPr>
                          <m:t>𝒄𝒐𝒔𝒕</m:t>
                        </m:r>
                      </m:oMath>
                    </m:oMathPara>
                  </a14:m>
                  <a:endParaRPr lang="en-US" sz="2400" b="1" dirty="0"/>
                </a:p>
              </p:txBody>
            </p:sp>
          </mc:Choice>
          <mc:Fallback xmlns="">
            <p:sp>
              <p:nvSpPr>
                <p:cNvPr id="91" name="文本框 90">
                  <a:extLst>
                    <a:ext uri="{FF2B5EF4-FFF2-40B4-BE49-F238E27FC236}">
                      <a16:creationId xmlns:a16="http://schemas.microsoft.com/office/drawing/2014/main" id="{82CF8246-983A-47EB-8D52-AD5C6C3C2E4A}"/>
                    </a:ext>
                  </a:extLst>
                </p:cNvPr>
                <p:cNvSpPr txBox="1">
                  <a:spLocks noRot="1" noChangeAspect="1" noMove="1" noResize="1" noEditPoints="1" noAdjustHandles="1" noChangeArrowheads="1" noChangeShapeType="1" noTextEdit="1"/>
                </p:cNvSpPr>
                <p:nvPr/>
              </p:nvSpPr>
              <p:spPr>
                <a:xfrm>
                  <a:off x="7976089" y="2709814"/>
                  <a:ext cx="807141" cy="461665"/>
                </a:xfrm>
                <a:prstGeom prst="rect">
                  <a:avLst/>
                </a:prstGeom>
                <a:blipFill>
                  <a:blip r:embed="rId2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2" name="文本框 91">
                  <a:extLst>
                    <a:ext uri="{FF2B5EF4-FFF2-40B4-BE49-F238E27FC236}">
                      <a16:creationId xmlns:a16="http://schemas.microsoft.com/office/drawing/2014/main" id="{EE15FBD5-1101-4B22-A6C7-9540FDDE1492}"/>
                    </a:ext>
                  </a:extLst>
                </p:cNvPr>
                <p:cNvSpPr txBox="1"/>
                <p:nvPr/>
              </p:nvSpPr>
              <p:spPr>
                <a:xfrm>
                  <a:off x="11568201" y="6003410"/>
                  <a:ext cx="5334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2400" b="1" i="1" smtClean="0">
                            <a:latin typeface="Cambria Math" panose="02040503050406030204" pitchFamily="18" charset="0"/>
                          </a:rPr>
                          <m:t>𝑾</m:t>
                        </m:r>
                      </m:oMath>
                    </m:oMathPara>
                  </a14:m>
                  <a:endParaRPr lang="en-US" sz="2400" b="1" dirty="0"/>
                </a:p>
              </p:txBody>
            </p:sp>
          </mc:Choice>
          <mc:Fallback xmlns="">
            <p:sp>
              <p:nvSpPr>
                <p:cNvPr id="92" name="文本框 91">
                  <a:extLst>
                    <a:ext uri="{FF2B5EF4-FFF2-40B4-BE49-F238E27FC236}">
                      <a16:creationId xmlns:a16="http://schemas.microsoft.com/office/drawing/2014/main" id="{EE15FBD5-1101-4B22-A6C7-9540FDDE1492}"/>
                    </a:ext>
                  </a:extLst>
                </p:cNvPr>
                <p:cNvSpPr txBox="1">
                  <a:spLocks noRot="1" noChangeAspect="1" noMove="1" noResize="1" noEditPoints="1" noAdjustHandles="1" noChangeArrowheads="1" noChangeShapeType="1" noTextEdit="1"/>
                </p:cNvSpPr>
                <p:nvPr/>
              </p:nvSpPr>
              <p:spPr>
                <a:xfrm>
                  <a:off x="11568201" y="6003410"/>
                  <a:ext cx="533400" cy="461665"/>
                </a:xfrm>
                <a:prstGeom prst="rect">
                  <a:avLst/>
                </a:prstGeom>
                <a:blipFill>
                  <a:blip r:embed="rId2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3" name="文本框 92">
                  <a:extLst>
                    <a:ext uri="{FF2B5EF4-FFF2-40B4-BE49-F238E27FC236}">
                      <a16:creationId xmlns:a16="http://schemas.microsoft.com/office/drawing/2014/main" id="{7339B48C-F70E-4AFB-86A5-AF878ECE6638}"/>
                    </a:ext>
                  </a:extLst>
                </p:cNvPr>
                <p:cNvSpPr txBox="1"/>
                <p:nvPr/>
              </p:nvSpPr>
              <p:spPr>
                <a:xfrm>
                  <a:off x="10050222" y="5980124"/>
                  <a:ext cx="442868"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𝒘</m:t>
                            </m:r>
                          </m:e>
                          <m:sub>
                            <m:r>
                              <a:rPr lang="en-US" altLang="zh-CN" sz="2400" b="1" i="1" smtClean="0">
                                <a:latin typeface="Cambria Math" panose="02040503050406030204" pitchFamily="18" charset="0"/>
                              </a:rPr>
                              <m:t>𝒕</m:t>
                            </m:r>
                          </m:sub>
                        </m:sSub>
                      </m:oMath>
                    </m:oMathPara>
                  </a14:m>
                  <a:endParaRPr lang="en-US" sz="2400" b="1" dirty="0"/>
                </a:p>
              </p:txBody>
            </p:sp>
          </mc:Choice>
          <mc:Fallback xmlns="">
            <p:sp>
              <p:nvSpPr>
                <p:cNvPr id="93" name="文本框 92">
                  <a:extLst>
                    <a:ext uri="{FF2B5EF4-FFF2-40B4-BE49-F238E27FC236}">
                      <a16:creationId xmlns:a16="http://schemas.microsoft.com/office/drawing/2014/main" id="{7339B48C-F70E-4AFB-86A5-AF878ECE6638}"/>
                    </a:ext>
                  </a:extLst>
                </p:cNvPr>
                <p:cNvSpPr txBox="1">
                  <a:spLocks noRot="1" noChangeAspect="1" noMove="1" noResize="1" noEditPoints="1" noAdjustHandles="1" noChangeArrowheads="1" noChangeShapeType="1" noTextEdit="1"/>
                </p:cNvSpPr>
                <p:nvPr/>
              </p:nvSpPr>
              <p:spPr>
                <a:xfrm>
                  <a:off x="10050222" y="5980124"/>
                  <a:ext cx="442868" cy="461665"/>
                </a:xfrm>
                <a:prstGeom prst="rect">
                  <a:avLst/>
                </a:prstGeom>
                <a:blipFill>
                  <a:blip r:embed="rId22"/>
                  <a:stretch>
                    <a:fillRect r="-13889"/>
                  </a:stretch>
                </a:blipFill>
              </p:spPr>
              <p:txBody>
                <a:bodyPr/>
                <a:lstStyle/>
                <a:p>
                  <a:r>
                    <a:rPr lang="en-US">
                      <a:noFill/>
                    </a:rPr>
                    <a:t> </a:t>
                  </a:r>
                </a:p>
              </p:txBody>
            </p:sp>
          </mc:Fallback>
        </mc:AlternateContent>
        <p:cxnSp>
          <p:nvCxnSpPr>
            <p:cNvPr id="95" name="直接连接符 94">
              <a:extLst>
                <a:ext uri="{FF2B5EF4-FFF2-40B4-BE49-F238E27FC236}">
                  <a16:creationId xmlns:a16="http://schemas.microsoft.com/office/drawing/2014/main" id="{C2C4A036-A016-475B-8172-EE5B42F683D1}"/>
                </a:ext>
              </a:extLst>
            </p:cNvPr>
            <p:cNvCxnSpPr>
              <a:cxnSpLocks/>
            </p:cNvCxnSpPr>
            <p:nvPr/>
          </p:nvCxnSpPr>
          <p:spPr>
            <a:xfrm>
              <a:off x="8622475" y="3977807"/>
              <a:ext cx="959086" cy="1189505"/>
            </a:xfrm>
            <a:prstGeom prst="line">
              <a:avLst/>
            </a:prstGeom>
            <a:ln w="254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97" name="直接连接符 96">
              <a:extLst>
                <a:ext uri="{FF2B5EF4-FFF2-40B4-BE49-F238E27FC236}">
                  <a16:creationId xmlns:a16="http://schemas.microsoft.com/office/drawing/2014/main" id="{44BFFA73-461E-4651-A2A6-B62F2566F6A6}"/>
                </a:ext>
              </a:extLst>
            </p:cNvPr>
            <p:cNvCxnSpPr>
              <a:cxnSpLocks/>
            </p:cNvCxnSpPr>
            <p:nvPr/>
          </p:nvCxnSpPr>
          <p:spPr>
            <a:xfrm>
              <a:off x="9681207" y="5443232"/>
              <a:ext cx="1277304" cy="0"/>
            </a:xfrm>
            <a:prstGeom prst="line">
              <a:avLst/>
            </a:prstGeom>
            <a:ln w="25400">
              <a:solidFill>
                <a:srgbClr val="00B050"/>
              </a:solidFill>
              <a:prstDash val="dash"/>
            </a:ln>
          </p:spPr>
          <p:style>
            <a:lnRef idx="1">
              <a:schemeClr val="accent1"/>
            </a:lnRef>
            <a:fillRef idx="0">
              <a:schemeClr val="accent1"/>
            </a:fillRef>
            <a:effectRef idx="0">
              <a:schemeClr val="accent1"/>
            </a:effectRef>
            <a:fontRef idx="minor">
              <a:schemeClr val="tx1"/>
            </a:fontRef>
          </p:style>
        </p:cxnSp>
        <p:cxnSp>
          <p:nvCxnSpPr>
            <p:cNvPr id="102" name="直接连接符 101">
              <a:extLst>
                <a:ext uri="{FF2B5EF4-FFF2-40B4-BE49-F238E27FC236}">
                  <a16:creationId xmlns:a16="http://schemas.microsoft.com/office/drawing/2014/main" id="{216C5E07-17E8-4598-A285-CF0CB2B7CF3E}"/>
                </a:ext>
              </a:extLst>
            </p:cNvPr>
            <p:cNvCxnSpPr>
              <a:cxnSpLocks/>
            </p:cNvCxnSpPr>
            <p:nvPr/>
          </p:nvCxnSpPr>
          <p:spPr>
            <a:xfrm>
              <a:off x="10284269" y="5422126"/>
              <a:ext cx="0" cy="536891"/>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5" name="组合 14">
            <a:extLst>
              <a:ext uri="{FF2B5EF4-FFF2-40B4-BE49-F238E27FC236}">
                <a16:creationId xmlns:a16="http://schemas.microsoft.com/office/drawing/2014/main" id="{A3D14731-94D5-468D-A503-DEA965ADBAA6}"/>
              </a:ext>
            </a:extLst>
          </p:cNvPr>
          <p:cNvGrpSpPr/>
          <p:nvPr/>
        </p:nvGrpSpPr>
        <p:grpSpPr>
          <a:xfrm>
            <a:off x="7990409" y="308615"/>
            <a:ext cx="3225279" cy="1946428"/>
            <a:chOff x="7990409" y="308615"/>
            <a:chExt cx="3225279" cy="1946428"/>
          </a:xfrm>
        </p:grpSpPr>
        <p:grpSp>
          <p:nvGrpSpPr>
            <p:cNvPr id="4" name="组合 3">
              <a:extLst>
                <a:ext uri="{FF2B5EF4-FFF2-40B4-BE49-F238E27FC236}">
                  <a16:creationId xmlns:a16="http://schemas.microsoft.com/office/drawing/2014/main" id="{1D8194A9-1D0D-4A58-9C09-CFBD73EDB3DF}"/>
                </a:ext>
              </a:extLst>
            </p:cNvPr>
            <p:cNvGrpSpPr/>
            <p:nvPr/>
          </p:nvGrpSpPr>
          <p:grpSpPr>
            <a:xfrm>
              <a:off x="7990409" y="308615"/>
              <a:ext cx="3225279" cy="1946428"/>
              <a:chOff x="489471" y="1235642"/>
              <a:chExt cx="10606511" cy="5442973"/>
            </a:xfrm>
          </p:grpSpPr>
          <p:pic>
            <p:nvPicPr>
              <p:cNvPr id="5" name="图片 4">
                <a:extLst>
                  <a:ext uri="{FF2B5EF4-FFF2-40B4-BE49-F238E27FC236}">
                    <a16:creationId xmlns:a16="http://schemas.microsoft.com/office/drawing/2014/main" id="{D89E31B3-6FDD-496E-ABC4-9892957AA760}"/>
                  </a:ext>
                </a:extLst>
              </p:cNvPr>
              <p:cNvPicPr>
                <a:picLocks noChangeAspect="1"/>
              </p:cNvPicPr>
              <p:nvPr/>
            </p:nvPicPr>
            <p:blipFill rotWithShape="1">
              <a:blip r:embed="rId23">
                <a:extLst>
                  <a:ext uri="{28A0092B-C50C-407E-A947-70E740481C1C}">
                    <a14:useLocalDpi xmlns:a14="http://schemas.microsoft.com/office/drawing/2010/main" val="0"/>
                  </a:ext>
                </a:extLst>
              </a:blip>
              <a:srcRect l="22986" r="25764"/>
              <a:stretch/>
            </p:blipFill>
            <p:spPr>
              <a:xfrm>
                <a:off x="2764601" y="4212766"/>
                <a:ext cx="1557336" cy="2465849"/>
              </a:xfrm>
              <a:prstGeom prst="rect">
                <a:avLst/>
              </a:prstGeom>
            </p:spPr>
          </p:pic>
          <p:pic>
            <p:nvPicPr>
              <p:cNvPr id="6" name="图片 5">
                <a:extLst>
                  <a:ext uri="{FF2B5EF4-FFF2-40B4-BE49-F238E27FC236}">
                    <a16:creationId xmlns:a16="http://schemas.microsoft.com/office/drawing/2014/main" id="{91D74F05-6718-4636-80DD-0E51302DE86C}"/>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6571261" y="3986544"/>
                <a:ext cx="2630950" cy="2630950"/>
              </a:xfrm>
              <a:prstGeom prst="rect">
                <a:avLst/>
              </a:prstGeom>
            </p:spPr>
          </p:pic>
          <p:cxnSp>
            <p:nvCxnSpPr>
              <p:cNvPr id="7" name="直接连接符 6">
                <a:extLst>
                  <a:ext uri="{FF2B5EF4-FFF2-40B4-BE49-F238E27FC236}">
                    <a16:creationId xmlns:a16="http://schemas.microsoft.com/office/drawing/2014/main" id="{69C35E2F-9118-405A-8ED7-716E7A9C8740}"/>
                  </a:ext>
                </a:extLst>
              </p:cNvPr>
              <p:cNvCxnSpPr>
                <a:cxnSpLocks/>
              </p:cNvCxnSpPr>
              <p:nvPr/>
            </p:nvCxnSpPr>
            <p:spPr>
              <a:xfrm>
                <a:off x="2014538" y="3586163"/>
                <a:ext cx="750063" cy="626603"/>
              </a:xfrm>
              <a:prstGeom prst="line">
                <a:avLst/>
              </a:prstGeom>
              <a:ln w="41275"/>
            </p:spPr>
            <p:style>
              <a:lnRef idx="1">
                <a:schemeClr val="accent1"/>
              </a:lnRef>
              <a:fillRef idx="0">
                <a:schemeClr val="accent1"/>
              </a:fillRef>
              <a:effectRef idx="0">
                <a:schemeClr val="accent1"/>
              </a:effectRef>
              <a:fontRef idx="minor">
                <a:schemeClr val="tx1"/>
              </a:fontRef>
            </p:style>
          </p:cxnSp>
          <p:pic>
            <p:nvPicPr>
              <p:cNvPr id="8" name="图片 7">
                <a:extLst>
                  <a:ext uri="{FF2B5EF4-FFF2-40B4-BE49-F238E27FC236}">
                    <a16:creationId xmlns:a16="http://schemas.microsoft.com/office/drawing/2014/main" id="{AF388751-7D89-46A4-82BD-97C8D2C112D3}"/>
                  </a:ext>
                </a:extLst>
              </p:cNvPr>
              <p:cNvPicPr>
                <a:picLocks noChangeAspect="1"/>
              </p:cNvPicPr>
              <p:nvPr/>
            </p:nvPicPr>
            <p:blipFill rotWithShape="1">
              <a:blip r:embed="rId25">
                <a:extLst>
                  <a:ext uri="{28A0092B-C50C-407E-A947-70E740481C1C}">
                    <a14:useLocalDpi xmlns:a14="http://schemas.microsoft.com/office/drawing/2010/main" val="0"/>
                  </a:ext>
                </a:extLst>
              </a:blip>
              <a:srcRect r="1964"/>
              <a:stretch/>
            </p:blipFill>
            <p:spPr>
              <a:xfrm>
                <a:off x="489471" y="1249825"/>
                <a:ext cx="2078583" cy="2336338"/>
              </a:xfrm>
              <a:prstGeom prst="rect">
                <a:avLst/>
              </a:prstGeom>
              <a:effectLst/>
            </p:spPr>
          </p:pic>
          <p:pic>
            <p:nvPicPr>
              <p:cNvPr id="9" name="图片 8">
                <a:extLst>
                  <a:ext uri="{FF2B5EF4-FFF2-40B4-BE49-F238E27FC236}">
                    <a16:creationId xmlns:a16="http://schemas.microsoft.com/office/drawing/2014/main" id="{B881AEF2-01CE-475E-BE6A-99A4D0A7DAD6}"/>
                  </a:ext>
                </a:extLst>
              </p:cNvPr>
              <p:cNvPicPr>
                <a:picLocks noChangeAspect="1"/>
              </p:cNvPicPr>
              <p:nvPr/>
            </p:nvPicPr>
            <p:blipFill rotWithShape="1">
              <a:blip r:embed="rId25">
                <a:extLst>
                  <a:ext uri="{28A0092B-C50C-407E-A947-70E740481C1C}">
                    <a14:useLocalDpi xmlns:a14="http://schemas.microsoft.com/office/drawing/2010/main" val="0"/>
                  </a:ext>
                </a:extLst>
              </a:blip>
              <a:srcRect r="1964"/>
              <a:stretch/>
            </p:blipFill>
            <p:spPr>
              <a:xfrm>
                <a:off x="4709387" y="1235642"/>
                <a:ext cx="2078583" cy="2336338"/>
              </a:xfrm>
              <a:prstGeom prst="rect">
                <a:avLst/>
              </a:prstGeom>
              <a:effectLst/>
            </p:spPr>
          </p:pic>
          <p:pic>
            <p:nvPicPr>
              <p:cNvPr id="10" name="图片 9">
                <a:extLst>
                  <a:ext uri="{FF2B5EF4-FFF2-40B4-BE49-F238E27FC236}">
                    <a16:creationId xmlns:a16="http://schemas.microsoft.com/office/drawing/2014/main" id="{3260CB86-BE4C-43CD-B6F5-7D7DCD7A9826}"/>
                  </a:ext>
                </a:extLst>
              </p:cNvPr>
              <p:cNvPicPr>
                <a:picLocks noChangeAspect="1"/>
              </p:cNvPicPr>
              <p:nvPr/>
            </p:nvPicPr>
            <p:blipFill rotWithShape="1">
              <a:blip r:embed="rId25">
                <a:extLst>
                  <a:ext uri="{28A0092B-C50C-407E-A947-70E740481C1C}">
                    <a14:useLocalDpi xmlns:a14="http://schemas.microsoft.com/office/drawing/2010/main" val="0"/>
                  </a:ext>
                </a:extLst>
              </a:blip>
              <a:srcRect r="1964"/>
              <a:stretch/>
            </p:blipFill>
            <p:spPr>
              <a:xfrm>
                <a:off x="9017399" y="1249825"/>
                <a:ext cx="2078583" cy="2336338"/>
              </a:xfrm>
              <a:prstGeom prst="rect">
                <a:avLst/>
              </a:prstGeom>
              <a:effectLst/>
            </p:spPr>
          </p:pic>
          <p:cxnSp>
            <p:nvCxnSpPr>
              <p:cNvPr id="11" name="直接连接符 10">
                <a:extLst>
                  <a:ext uri="{FF2B5EF4-FFF2-40B4-BE49-F238E27FC236}">
                    <a16:creationId xmlns:a16="http://schemas.microsoft.com/office/drawing/2014/main" id="{FD43AFDA-6711-4B38-94F4-3E69372F0E22}"/>
                  </a:ext>
                </a:extLst>
              </p:cNvPr>
              <p:cNvCxnSpPr>
                <a:cxnSpLocks/>
              </p:cNvCxnSpPr>
              <p:nvPr/>
            </p:nvCxnSpPr>
            <p:spPr>
              <a:xfrm flipH="1">
                <a:off x="4321938" y="3586163"/>
                <a:ext cx="764412" cy="626603"/>
              </a:xfrm>
              <a:prstGeom prst="line">
                <a:avLst/>
              </a:prstGeom>
              <a:ln w="41275"/>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1BAB857F-37EA-4668-B4E9-FD454362F111}"/>
                  </a:ext>
                </a:extLst>
              </p:cNvPr>
              <p:cNvCxnSpPr>
                <a:cxnSpLocks/>
              </p:cNvCxnSpPr>
              <p:nvPr/>
            </p:nvCxnSpPr>
            <p:spPr>
              <a:xfrm>
                <a:off x="6237703" y="3633555"/>
                <a:ext cx="867949" cy="738420"/>
              </a:xfrm>
              <a:prstGeom prst="line">
                <a:avLst/>
              </a:prstGeom>
              <a:ln w="41275"/>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F26E24BC-77DE-4869-9AB4-DB738BE3A08B}"/>
                  </a:ext>
                </a:extLst>
              </p:cNvPr>
              <p:cNvCxnSpPr>
                <a:cxnSpLocks/>
              </p:cNvCxnSpPr>
              <p:nvPr/>
            </p:nvCxnSpPr>
            <p:spPr>
              <a:xfrm flipH="1">
                <a:off x="8472489" y="3586163"/>
                <a:ext cx="714374" cy="785812"/>
              </a:xfrm>
              <a:prstGeom prst="line">
                <a:avLst/>
              </a:prstGeom>
              <a:ln w="41275"/>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B8C0E4B6-02FF-4577-B642-6AFB72C10A81}"/>
                  </a:ext>
                </a:extLst>
              </p:cNvPr>
              <p:cNvCxnSpPr>
                <a:cxnSpLocks/>
              </p:cNvCxnSpPr>
              <p:nvPr/>
            </p:nvCxnSpPr>
            <p:spPr>
              <a:xfrm flipH="1">
                <a:off x="2643045" y="2417994"/>
                <a:ext cx="1989659" cy="0"/>
              </a:xfrm>
              <a:prstGeom prst="line">
                <a:avLst/>
              </a:prstGeom>
              <a:ln w="412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10" name="直接连接符 109">
              <a:extLst>
                <a:ext uri="{FF2B5EF4-FFF2-40B4-BE49-F238E27FC236}">
                  <a16:creationId xmlns:a16="http://schemas.microsoft.com/office/drawing/2014/main" id="{3CE59025-8A24-469C-8E24-F96EF80073CB}"/>
                </a:ext>
              </a:extLst>
            </p:cNvPr>
            <p:cNvCxnSpPr>
              <a:cxnSpLocks/>
            </p:cNvCxnSpPr>
            <p:nvPr/>
          </p:nvCxnSpPr>
          <p:spPr>
            <a:xfrm flipH="1">
              <a:off x="9919542" y="731429"/>
              <a:ext cx="605025" cy="0"/>
            </a:xfrm>
            <a:prstGeom prst="line">
              <a:avLst/>
            </a:prstGeom>
            <a:ln w="41275">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188481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4"/>
                                        </p:tgtEl>
                                        <p:attrNameLst>
                                          <p:attrName>style.visibility</p:attrName>
                                        </p:attrNameLst>
                                      </p:cBhvr>
                                      <p:to>
                                        <p:strVal val="visible"/>
                                      </p:to>
                                    </p:set>
                                    <p:animEffect transition="in" filter="fade">
                                      <p:cBhvr>
                                        <p:cTn id="13" dur="500"/>
                                        <p:tgtEl>
                                          <p:spTgt spid="6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xit" presetSubtype="0" fill="hold" grpId="0" nodeType="clickEffect">
                                  <p:stCondLst>
                                    <p:cond delay="0"/>
                                  </p:stCondLst>
                                  <p:childTnLst>
                                    <p:animEffect transition="out" filter="fade">
                                      <p:cBhvr>
                                        <p:cTn id="17" dur="500"/>
                                        <p:tgtEl>
                                          <p:spTgt spid="21"/>
                                        </p:tgtEl>
                                      </p:cBhvr>
                                    </p:animEffect>
                                    <p:set>
                                      <p:cBhvr>
                                        <p:cTn id="18" dur="1" fill="hold">
                                          <p:stCondLst>
                                            <p:cond delay="499"/>
                                          </p:stCondLst>
                                        </p:cTn>
                                        <p:tgtEl>
                                          <p:spTgt spid="21"/>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48"/>
                                        </p:tgtEl>
                                        <p:attrNameLst>
                                          <p:attrName>style.visibility</p:attrName>
                                        </p:attrNameLst>
                                      </p:cBhvr>
                                      <p:to>
                                        <p:strVal val="visible"/>
                                      </p:to>
                                    </p:set>
                                    <p:animEffect transition="in" filter="fade">
                                      <p:cBhvr>
                                        <p:cTn id="23" dur="500"/>
                                        <p:tgtEl>
                                          <p:spTgt spid="48"/>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43"/>
                                        </p:tgtEl>
                                        <p:attrNameLst>
                                          <p:attrName>style.visibility</p:attrName>
                                        </p:attrNameLst>
                                      </p:cBhvr>
                                      <p:to>
                                        <p:strVal val="visible"/>
                                      </p:to>
                                    </p:set>
                                    <p:animEffect transition="in" filter="fade">
                                      <p:cBhvr>
                                        <p:cTn id="26" dur="500"/>
                                        <p:tgtEl>
                                          <p:spTgt spid="43"/>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67"/>
                                        </p:tgtEl>
                                        <p:attrNameLst>
                                          <p:attrName>style.visibility</p:attrName>
                                        </p:attrNameLst>
                                      </p:cBhvr>
                                      <p:to>
                                        <p:strVal val="visible"/>
                                      </p:to>
                                    </p:set>
                                    <p:animEffect transition="in" filter="fade">
                                      <p:cBhvr>
                                        <p:cTn id="29" dur="500"/>
                                        <p:tgtEl>
                                          <p:spTgt spid="67"/>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68"/>
                                        </p:tgtEl>
                                        <p:attrNameLst>
                                          <p:attrName>style.visibility</p:attrName>
                                        </p:attrNameLst>
                                      </p:cBhvr>
                                      <p:to>
                                        <p:strVal val="visible"/>
                                      </p:to>
                                    </p:set>
                                    <p:animEffect transition="in" filter="fade">
                                      <p:cBhvr>
                                        <p:cTn id="32" dur="500"/>
                                        <p:tgtEl>
                                          <p:spTgt spid="68"/>
                                        </p:tgtEl>
                                      </p:cBhvr>
                                    </p:animEffect>
                                  </p:childTnLst>
                                </p:cTn>
                              </p:par>
                              <p:par>
                                <p:cTn id="33" presetID="10" presetClass="entr" presetSubtype="0" fill="hold" nodeType="withEffect">
                                  <p:stCondLst>
                                    <p:cond delay="0"/>
                                  </p:stCondLst>
                                  <p:childTnLst>
                                    <p:set>
                                      <p:cBhvr>
                                        <p:cTn id="34" dur="1" fill="hold">
                                          <p:stCondLst>
                                            <p:cond delay="0"/>
                                          </p:stCondLst>
                                        </p:cTn>
                                        <p:tgtEl>
                                          <p:spTgt spid="52"/>
                                        </p:tgtEl>
                                        <p:attrNameLst>
                                          <p:attrName>style.visibility</p:attrName>
                                        </p:attrNameLst>
                                      </p:cBhvr>
                                      <p:to>
                                        <p:strVal val="visible"/>
                                      </p:to>
                                    </p:set>
                                    <p:animEffect transition="in" filter="fade">
                                      <p:cBhvr>
                                        <p:cTn id="35" dur="500"/>
                                        <p:tgtEl>
                                          <p:spTgt spid="52"/>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65"/>
                                        </p:tgtEl>
                                        <p:attrNameLst>
                                          <p:attrName>style.visibility</p:attrName>
                                        </p:attrNameLst>
                                      </p:cBhvr>
                                      <p:to>
                                        <p:strVal val="visible"/>
                                      </p:to>
                                    </p:set>
                                    <p:animEffect transition="in" filter="fade">
                                      <p:cBhvr>
                                        <p:cTn id="40" dur="500"/>
                                        <p:tgtEl>
                                          <p:spTgt spid="65"/>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30"/>
                                        </p:tgtEl>
                                        <p:attrNameLst>
                                          <p:attrName>style.visibility</p:attrName>
                                        </p:attrNameLst>
                                      </p:cBhvr>
                                      <p:to>
                                        <p:strVal val="visible"/>
                                      </p:to>
                                    </p:set>
                                    <p:animEffect transition="in" filter="fade">
                                      <p:cBhvr>
                                        <p:cTn id="45" dur="500"/>
                                        <p:tgtEl>
                                          <p:spTgt spid="30"/>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3"/>
                                        </p:tgtEl>
                                        <p:attrNameLst>
                                          <p:attrName>style.visibility</p:attrName>
                                        </p:attrNameLst>
                                      </p:cBhvr>
                                      <p:to>
                                        <p:strVal val="visible"/>
                                      </p:to>
                                    </p:set>
                                    <p:animEffect transition="in" filter="fade">
                                      <p:cBhvr>
                                        <p:cTn id="48" dur="500"/>
                                        <p:tgtEl>
                                          <p:spTgt spid="23"/>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xit" presetSubtype="0" fill="hold" grpId="1" nodeType="clickEffect">
                                  <p:stCondLst>
                                    <p:cond delay="0"/>
                                  </p:stCondLst>
                                  <p:childTnLst>
                                    <p:animEffect transition="out" filter="fade">
                                      <p:cBhvr>
                                        <p:cTn id="52" dur="500"/>
                                        <p:tgtEl>
                                          <p:spTgt spid="22"/>
                                        </p:tgtEl>
                                      </p:cBhvr>
                                    </p:animEffect>
                                    <p:set>
                                      <p:cBhvr>
                                        <p:cTn id="53" dur="1" fill="hold">
                                          <p:stCondLst>
                                            <p:cond delay="499"/>
                                          </p:stCondLst>
                                        </p:cTn>
                                        <p:tgtEl>
                                          <p:spTgt spid="22"/>
                                        </p:tgtEl>
                                        <p:attrNameLst>
                                          <p:attrName>style.visibility</p:attrName>
                                        </p:attrNameLst>
                                      </p:cBhvr>
                                      <p:to>
                                        <p:strVal val="hidden"/>
                                      </p:to>
                                    </p:se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69"/>
                                        </p:tgtEl>
                                        <p:attrNameLst>
                                          <p:attrName>style.visibility</p:attrName>
                                        </p:attrNameLst>
                                      </p:cBhvr>
                                      <p:to>
                                        <p:strVal val="visible"/>
                                      </p:to>
                                    </p:set>
                                    <p:animEffect transition="in" filter="fade">
                                      <p:cBhvr>
                                        <p:cTn id="58" dur="500"/>
                                        <p:tgtEl>
                                          <p:spTgt spid="69"/>
                                        </p:tgtEl>
                                      </p:cBhvr>
                                    </p:animEffect>
                                  </p:childTnLst>
                                </p:cTn>
                              </p:par>
                              <p:par>
                                <p:cTn id="59" presetID="10" presetClass="entr" presetSubtype="0" fill="hold" nodeType="withEffect">
                                  <p:stCondLst>
                                    <p:cond delay="0"/>
                                  </p:stCondLst>
                                  <p:childTnLst>
                                    <p:set>
                                      <p:cBhvr>
                                        <p:cTn id="60" dur="1" fill="hold">
                                          <p:stCondLst>
                                            <p:cond delay="0"/>
                                          </p:stCondLst>
                                        </p:cTn>
                                        <p:tgtEl>
                                          <p:spTgt spid="55"/>
                                        </p:tgtEl>
                                        <p:attrNameLst>
                                          <p:attrName>style.visibility</p:attrName>
                                        </p:attrNameLst>
                                      </p:cBhvr>
                                      <p:to>
                                        <p:strVal val="visible"/>
                                      </p:to>
                                    </p:set>
                                    <p:animEffect transition="in" filter="fade">
                                      <p:cBhvr>
                                        <p:cTn id="61" dur="500"/>
                                        <p:tgtEl>
                                          <p:spTgt spid="55"/>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33"/>
                                        </p:tgtEl>
                                        <p:attrNameLst>
                                          <p:attrName>style.visibility</p:attrName>
                                        </p:attrNameLst>
                                      </p:cBhvr>
                                      <p:to>
                                        <p:strVal val="visible"/>
                                      </p:to>
                                    </p:set>
                                    <p:animEffect transition="in" filter="fade">
                                      <p:cBhvr>
                                        <p:cTn id="66" dur="500"/>
                                        <p:tgtEl>
                                          <p:spTgt spid="33"/>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xit" presetSubtype="0" fill="hold" grpId="1" nodeType="clickEffect">
                                  <p:stCondLst>
                                    <p:cond delay="0"/>
                                  </p:stCondLst>
                                  <p:childTnLst>
                                    <p:animEffect transition="out" filter="fade">
                                      <p:cBhvr>
                                        <p:cTn id="70" dur="500"/>
                                        <p:tgtEl>
                                          <p:spTgt spid="23"/>
                                        </p:tgtEl>
                                      </p:cBhvr>
                                    </p:animEffect>
                                    <p:set>
                                      <p:cBhvr>
                                        <p:cTn id="71" dur="1" fill="hold">
                                          <p:stCondLst>
                                            <p:cond delay="499"/>
                                          </p:stCondLst>
                                        </p:cTn>
                                        <p:tgtEl>
                                          <p:spTgt spid="23"/>
                                        </p:tgtEl>
                                        <p:attrNameLst>
                                          <p:attrName>style.visibility</p:attrName>
                                        </p:attrNameLst>
                                      </p:cBhvr>
                                      <p:to>
                                        <p:strVal val="hidden"/>
                                      </p:to>
                                    </p:se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nodeType="clickEffect">
                                  <p:stCondLst>
                                    <p:cond delay="0"/>
                                  </p:stCondLst>
                                  <p:childTnLst>
                                    <p:set>
                                      <p:cBhvr>
                                        <p:cTn id="75" dur="1" fill="hold">
                                          <p:stCondLst>
                                            <p:cond delay="0"/>
                                          </p:stCondLst>
                                        </p:cTn>
                                        <p:tgtEl>
                                          <p:spTgt spid="58"/>
                                        </p:tgtEl>
                                        <p:attrNameLst>
                                          <p:attrName>style.visibility</p:attrName>
                                        </p:attrNameLst>
                                      </p:cBhvr>
                                      <p:to>
                                        <p:strVal val="visible"/>
                                      </p:to>
                                    </p:set>
                                    <p:animEffect transition="in" filter="fade">
                                      <p:cBhvr>
                                        <p:cTn id="76" dur="500"/>
                                        <p:tgtEl>
                                          <p:spTgt spid="58"/>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70"/>
                                        </p:tgtEl>
                                        <p:attrNameLst>
                                          <p:attrName>style.visibility</p:attrName>
                                        </p:attrNameLst>
                                      </p:cBhvr>
                                      <p:to>
                                        <p:strVal val="visible"/>
                                      </p:to>
                                    </p:set>
                                    <p:animEffect transition="in" filter="fade">
                                      <p:cBhvr>
                                        <p:cTn id="79" dur="500"/>
                                        <p:tgtEl>
                                          <p:spTgt spid="70"/>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nodeType="clickEffect">
                                  <p:stCondLst>
                                    <p:cond delay="0"/>
                                  </p:stCondLst>
                                  <p:childTnLst>
                                    <p:set>
                                      <p:cBhvr>
                                        <p:cTn id="83" dur="1" fill="hold">
                                          <p:stCondLst>
                                            <p:cond delay="0"/>
                                          </p:stCondLst>
                                        </p:cTn>
                                        <p:tgtEl>
                                          <p:spTgt spid="108"/>
                                        </p:tgtEl>
                                        <p:attrNameLst>
                                          <p:attrName>style.visibility</p:attrName>
                                        </p:attrNameLst>
                                      </p:cBhvr>
                                      <p:to>
                                        <p:strVal val="visible"/>
                                      </p:to>
                                    </p:set>
                                    <p:animEffect transition="in" filter="fade">
                                      <p:cBhvr>
                                        <p:cTn id="84" dur="500"/>
                                        <p:tgtEl>
                                          <p:spTgt spid="1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2" grpId="1" animBg="1"/>
      <p:bldP spid="23" grpId="0" animBg="1"/>
      <p:bldP spid="23" grpId="1" animBg="1"/>
      <p:bldP spid="33" grpId="0" animBg="1"/>
      <p:bldP spid="43" grpId="0" animBg="1"/>
      <p:bldP spid="64" grpId="0"/>
      <p:bldP spid="65" grpId="0"/>
      <p:bldP spid="67" grpId="0"/>
      <p:bldP spid="68" grpId="0"/>
      <p:bldP spid="69" grpId="0"/>
      <p:bldP spid="70" grpId="0"/>
    </p:bld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BBAA1D-D286-4C38-8CEA-9C328A7B170A}"/>
              </a:ext>
            </a:extLst>
          </p:cNvPr>
          <p:cNvSpPr>
            <a:spLocks noGrp="1"/>
          </p:cNvSpPr>
          <p:nvPr>
            <p:ph type="title"/>
          </p:nvPr>
        </p:nvSpPr>
        <p:spPr/>
        <p:txBody>
          <a:bodyPr/>
          <a:lstStyle/>
          <a:p>
            <a:r>
              <a:rPr lang="en-US" dirty="0"/>
              <a:t>Graph SLAM Problem</a:t>
            </a:r>
          </a:p>
        </p:txBody>
      </p:sp>
      <p:grpSp>
        <p:nvGrpSpPr>
          <p:cNvPr id="4" name="组合 3">
            <a:extLst>
              <a:ext uri="{FF2B5EF4-FFF2-40B4-BE49-F238E27FC236}">
                <a16:creationId xmlns:a16="http://schemas.microsoft.com/office/drawing/2014/main" id="{F2603EF4-B5BE-41BD-8DF0-EFFC68F7EF5F}"/>
              </a:ext>
            </a:extLst>
          </p:cNvPr>
          <p:cNvGrpSpPr/>
          <p:nvPr/>
        </p:nvGrpSpPr>
        <p:grpSpPr>
          <a:xfrm>
            <a:off x="334380" y="1814144"/>
            <a:ext cx="5923367" cy="3826234"/>
            <a:chOff x="730395" y="1690688"/>
            <a:chExt cx="4843065" cy="3128407"/>
          </a:xfrm>
        </p:grpSpPr>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975F5916-C913-4001-8E74-C7FCD23501F8}"/>
                    </a:ext>
                  </a:extLst>
                </p:cNvPr>
                <p:cNvSpPr txBox="1"/>
                <p:nvPr/>
              </p:nvSpPr>
              <p:spPr>
                <a:xfrm>
                  <a:off x="730395" y="1690688"/>
                  <a:ext cx="5334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𝒙</m:t>
                            </m:r>
                          </m:e>
                          <m:sub>
                            <m:r>
                              <a:rPr lang="en-US" altLang="zh-CN" sz="2400" b="1" i="1" smtClean="0">
                                <a:latin typeface="Cambria Math" panose="02040503050406030204" pitchFamily="18" charset="0"/>
                              </a:rPr>
                              <m:t>𝟎</m:t>
                            </m:r>
                          </m:sub>
                        </m:sSub>
                      </m:oMath>
                    </m:oMathPara>
                  </a14:m>
                  <a:endParaRPr lang="en-US" sz="2400" b="1" dirty="0"/>
                </a:p>
              </p:txBody>
            </p:sp>
          </mc:Choice>
          <mc:Fallback xmlns="">
            <p:sp>
              <p:nvSpPr>
                <p:cNvPr id="5" name="文本框 4">
                  <a:extLst>
                    <a:ext uri="{FF2B5EF4-FFF2-40B4-BE49-F238E27FC236}">
                      <a16:creationId xmlns:a16="http://schemas.microsoft.com/office/drawing/2014/main" id="{975F5916-C913-4001-8E74-C7FCD23501F8}"/>
                    </a:ext>
                  </a:extLst>
                </p:cNvPr>
                <p:cNvSpPr txBox="1">
                  <a:spLocks noRot="1" noChangeAspect="1" noMove="1" noResize="1" noEditPoints="1" noAdjustHandles="1" noChangeArrowheads="1" noChangeShapeType="1" noTextEdit="1"/>
                </p:cNvSpPr>
                <p:nvPr/>
              </p:nvSpPr>
              <p:spPr>
                <a:xfrm>
                  <a:off x="730395" y="1690688"/>
                  <a:ext cx="533400" cy="461665"/>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2F7EEA62-5B77-4F26-82FE-5A16B122B895}"/>
                    </a:ext>
                  </a:extLst>
                </p:cNvPr>
                <p:cNvSpPr txBox="1"/>
                <p:nvPr/>
              </p:nvSpPr>
              <p:spPr>
                <a:xfrm>
                  <a:off x="2797320" y="1690689"/>
                  <a:ext cx="5334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𝒙</m:t>
                            </m:r>
                          </m:e>
                          <m:sub>
                            <m:r>
                              <a:rPr lang="en-US" altLang="zh-CN" sz="2400" b="1" i="1" smtClean="0">
                                <a:latin typeface="Cambria Math" panose="02040503050406030204" pitchFamily="18" charset="0"/>
                              </a:rPr>
                              <m:t>𝟏</m:t>
                            </m:r>
                          </m:sub>
                        </m:sSub>
                      </m:oMath>
                    </m:oMathPara>
                  </a14:m>
                  <a:endParaRPr lang="en-US" sz="2400" b="1" dirty="0"/>
                </a:p>
              </p:txBody>
            </p:sp>
          </mc:Choice>
          <mc:Fallback xmlns="">
            <p:sp>
              <p:nvSpPr>
                <p:cNvPr id="6" name="文本框 5">
                  <a:extLst>
                    <a:ext uri="{FF2B5EF4-FFF2-40B4-BE49-F238E27FC236}">
                      <a16:creationId xmlns:a16="http://schemas.microsoft.com/office/drawing/2014/main" id="{2F7EEA62-5B77-4F26-82FE-5A16B122B895}"/>
                    </a:ext>
                  </a:extLst>
                </p:cNvPr>
                <p:cNvSpPr txBox="1">
                  <a:spLocks noRot="1" noChangeAspect="1" noMove="1" noResize="1" noEditPoints="1" noAdjustHandles="1" noChangeArrowheads="1" noChangeShapeType="1" noTextEdit="1"/>
                </p:cNvSpPr>
                <p:nvPr/>
              </p:nvSpPr>
              <p:spPr>
                <a:xfrm>
                  <a:off x="2797320" y="1690689"/>
                  <a:ext cx="533400" cy="46166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8C411DA4-A0DA-4A4C-9EF0-339D1F96B648}"/>
                    </a:ext>
                  </a:extLst>
                </p:cNvPr>
                <p:cNvSpPr txBox="1"/>
                <p:nvPr/>
              </p:nvSpPr>
              <p:spPr>
                <a:xfrm>
                  <a:off x="4864245" y="1690689"/>
                  <a:ext cx="5334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𝒙</m:t>
                            </m:r>
                          </m:e>
                          <m:sub>
                            <m:r>
                              <a:rPr lang="en-US" altLang="zh-CN" sz="2400" b="1" i="1" smtClean="0">
                                <a:latin typeface="Cambria Math" panose="02040503050406030204" pitchFamily="18" charset="0"/>
                              </a:rPr>
                              <m:t>𝟐</m:t>
                            </m:r>
                          </m:sub>
                        </m:sSub>
                      </m:oMath>
                    </m:oMathPara>
                  </a14:m>
                  <a:endParaRPr lang="en-US" sz="2400" b="1" dirty="0"/>
                </a:p>
              </p:txBody>
            </p:sp>
          </mc:Choice>
          <mc:Fallback xmlns="">
            <p:sp>
              <p:nvSpPr>
                <p:cNvPr id="7" name="文本框 6">
                  <a:extLst>
                    <a:ext uri="{FF2B5EF4-FFF2-40B4-BE49-F238E27FC236}">
                      <a16:creationId xmlns:a16="http://schemas.microsoft.com/office/drawing/2014/main" id="{8C411DA4-A0DA-4A4C-9EF0-339D1F96B648}"/>
                    </a:ext>
                  </a:extLst>
                </p:cNvPr>
                <p:cNvSpPr txBox="1">
                  <a:spLocks noRot="1" noChangeAspect="1" noMove="1" noResize="1" noEditPoints="1" noAdjustHandles="1" noChangeArrowheads="1" noChangeShapeType="1" noTextEdit="1"/>
                </p:cNvSpPr>
                <p:nvPr/>
              </p:nvSpPr>
              <p:spPr>
                <a:xfrm>
                  <a:off x="4864245" y="1690689"/>
                  <a:ext cx="533400" cy="461665"/>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8CFEC106-ECAC-40EF-92CB-46D3D8FC58D0}"/>
                    </a:ext>
                  </a:extLst>
                </p:cNvPr>
                <p:cNvSpPr txBox="1"/>
                <p:nvPr/>
              </p:nvSpPr>
              <p:spPr>
                <a:xfrm>
                  <a:off x="1834196" y="4297382"/>
                  <a:ext cx="5334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𝒍</m:t>
                            </m:r>
                          </m:e>
                          <m:sub>
                            <m:r>
                              <a:rPr lang="en-US" altLang="zh-CN" sz="2400" b="1" i="1" smtClean="0">
                                <a:latin typeface="Cambria Math" panose="02040503050406030204" pitchFamily="18" charset="0"/>
                              </a:rPr>
                              <m:t>𝟎</m:t>
                            </m:r>
                          </m:sub>
                        </m:sSub>
                      </m:oMath>
                    </m:oMathPara>
                  </a14:m>
                  <a:endParaRPr lang="en-US" sz="2400" b="1" dirty="0"/>
                </a:p>
              </p:txBody>
            </p:sp>
          </mc:Choice>
          <mc:Fallback xmlns="">
            <p:sp>
              <p:nvSpPr>
                <p:cNvPr id="8" name="文本框 7">
                  <a:extLst>
                    <a:ext uri="{FF2B5EF4-FFF2-40B4-BE49-F238E27FC236}">
                      <a16:creationId xmlns:a16="http://schemas.microsoft.com/office/drawing/2014/main" id="{8CFEC106-ECAC-40EF-92CB-46D3D8FC58D0}"/>
                    </a:ext>
                  </a:extLst>
                </p:cNvPr>
                <p:cNvSpPr txBox="1">
                  <a:spLocks noRot="1" noChangeAspect="1" noMove="1" noResize="1" noEditPoints="1" noAdjustHandles="1" noChangeArrowheads="1" noChangeShapeType="1" noTextEdit="1"/>
                </p:cNvSpPr>
                <p:nvPr/>
              </p:nvSpPr>
              <p:spPr>
                <a:xfrm>
                  <a:off x="1834196" y="4297382"/>
                  <a:ext cx="533400" cy="461665"/>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35F45A73-9E4A-4050-8847-2EE7B36C20AE}"/>
                    </a:ext>
                  </a:extLst>
                </p:cNvPr>
                <p:cNvSpPr txBox="1"/>
                <p:nvPr/>
              </p:nvSpPr>
              <p:spPr>
                <a:xfrm>
                  <a:off x="4136244" y="4357430"/>
                  <a:ext cx="5334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𝒍</m:t>
                            </m:r>
                          </m:e>
                          <m:sub>
                            <m:r>
                              <a:rPr lang="en-US" altLang="zh-CN" sz="2400" b="1" i="1" smtClean="0">
                                <a:latin typeface="Cambria Math" panose="02040503050406030204" pitchFamily="18" charset="0"/>
                              </a:rPr>
                              <m:t>𝟏</m:t>
                            </m:r>
                          </m:sub>
                        </m:sSub>
                      </m:oMath>
                    </m:oMathPara>
                  </a14:m>
                  <a:endParaRPr lang="en-US" sz="2400" b="1" dirty="0"/>
                </a:p>
              </p:txBody>
            </p:sp>
          </mc:Choice>
          <mc:Fallback xmlns="">
            <p:sp>
              <p:nvSpPr>
                <p:cNvPr id="9" name="文本框 8">
                  <a:extLst>
                    <a:ext uri="{FF2B5EF4-FFF2-40B4-BE49-F238E27FC236}">
                      <a16:creationId xmlns:a16="http://schemas.microsoft.com/office/drawing/2014/main" id="{35F45A73-9E4A-4050-8847-2EE7B36C20AE}"/>
                    </a:ext>
                  </a:extLst>
                </p:cNvPr>
                <p:cNvSpPr txBox="1">
                  <a:spLocks noRot="1" noChangeAspect="1" noMove="1" noResize="1" noEditPoints="1" noAdjustHandles="1" noChangeArrowheads="1" noChangeShapeType="1" noTextEdit="1"/>
                </p:cNvSpPr>
                <p:nvPr/>
              </p:nvSpPr>
              <p:spPr>
                <a:xfrm>
                  <a:off x="4136244" y="4357430"/>
                  <a:ext cx="533400" cy="461665"/>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F763D546-E650-41EC-A3AA-1DC3C980E1DC}"/>
                    </a:ext>
                  </a:extLst>
                </p:cNvPr>
                <p:cNvSpPr txBox="1"/>
                <p:nvPr/>
              </p:nvSpPr>
              <p:spPr>
                <a:xfrm>
                  <a:off x="1753286" y="1967409"/>
                  <a:ext cx="5334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𝒖</m:t>
                            </m:r>
                          </m:e>
                          <m:sub>
                            <m:r>
                              <a:rPr lang="en-US" altLang="zh-CN" sz="2400" b="1" i="1" smtClean="0">
                                <a:latin typeface="Cambria Math" panose="02040503050406030204" pitchFamily="18" charset="0"/>
                              </a:rPr>
                              <m:t>𝟎𝟏</m:t>
                            </m:r>
                          </m:sub>
                        </m:sSub>
                      </m:oMath>
                    </m:oMathPara>
                  </a14:m>
                  <a:endParaRPr lang="en-US" sz="2400" b="1" dirty="0"/>
                </a:p>
              </p:txBody>
            </p:sp>
          </mc:Choice>
          <mc:Fallback xmlns="">
            <p:sp>
              <p:nvSpPr>
                <p:cNvPr id="10" name="文本框 9">
                  <a:extLst>
                    <a:ext uri="{FF2B5EF4-FFF2-40B4-BE49-F238E27FC236}">
                      <a16:creationId xmlns:a16="http://schemas.microsoft.com/office/drawing/2014/main" id="{F763D546-E650-41EC-A3AA-1DC3C980E1DC}"/>
                    </a:ext>
                  </a:extLst>
                </p:cNvPr>
                <p:cNvSpPr txBox="1">
                  <a:spLocks noRot="1" noChangeAspect="1" noMove="1" noResize="1" noEditPoints="1" noAdjustHandles="1" noChangeArrowheads="1" noChangeShapeType="1" noTextEdit="1"/>
                </p:cNvSpPr>
                <p:nvPr/>
              </p:nvSpPr>
              <p:spPr>
                <a:xfrm>
                  <a:off x="1753286" y="1967409"/>
                  <a:ext cx="533400" cy="461665"/>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3FB16277-C454-4142-84AB-61784DBAFE17}"/>
                    </a:ext>
                  </a:extLst>
                </p:cNvPr>
                <p:cNvSpPr txBox="1"/>
                <p:nvPr/>
              </p:nvSpPr>
              <p:spPr>
                <a:xfrm>
                  <a:off x="3830782" y="1967408"/>
                  <a:ext cx="5334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𝒖</m:t>
                            </m:r>
                          </m:e>
                          <m:sub>
                            <m:r>
                              <a:rPr lang="en-US" altLang="zh-CN" sz="2400" b="1" i="1" smtClean="0">
                                <a:latin typeface="Cambria Math" panose="02040503050406030204" pitchFamily="18" charset="0"/>
                              </a:rPr>
                              <m:t>𝟏𝟐</m:t>
                            </m:r>
                          </m:sub>
                        </m:sSub>
                      </m:oMath>
                    </m:oMathPara>
                  </a14:m>
                  <a:endParaRPr lang="en-US" sz="2400" b="1" dirty="0"/>
                </a:p>
              </p:txBody>
            </p:sp>
          </mc:Choice>
          <mc:Fallback xmlns="">
            <p:sp>
              <p:nvSpPr>
                <p:cNvPr id="11" name="文本框 10">
                  <a:extLst>
                    <a:ext uri="{FF2B5EF4-FFF2-40B4-BE49-F238E27FC236}">
                      <a16:creationId xmlns:a16="http://schemas.microsoft.com/office/drawing/2014/main" id="{3FB16277-C454-4142-84AB-61784DBAFE17}"/>
                    </a:ext>
                  </a:extLst>
                </p:cNvPr>
                <p:cNvSpPr txBox="1">
                  <a:spLocks noRot="1" noChangeAspect="1" noMove="1" noResize="1" noEditPoints="1" noAdjustHandles="1" noChangeArrowheads="1" noChangeShapeType="1" noTextEdit="1"/>
                </p:cNvSpPr>
                <p:nvPr/>
              </p:nvSpPr>
              <p:spPr>
                <a:xfrm>
                  <a:off x="3830782" y="1967408"/>
                  <a:ext cx="533400" cy="461665"/>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D1E38CAB-D9BB-45F5-895D-B3969AB24CA8}"/>
                    </a:ext>
                  </a:extLst>
                </p:cNvPr>
                <p:cNvSpPr txBox="1"/>
                <p:nvPr/>
              </p:nvSpPr>
              <p:spPr>
                <a:xfrm>
                  <a:off x="949353" y="3255069"/>
                  <a:ext cx="5334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𝒎</m:t>
                            </m:r>
                          </m:e>
                          <m:sub>
                            <m:r>
                              <a:rPr lang="en-US" altLang="zh-CN" sz="2400" b="1" i="1" smtClean="0">
                                <a:latin typeface="Cambria Math" panose="02040503050406030204" pitchFamily="18" charset="0"/>
                              </a:rPr>
                              <m:t>𝟎𝟎</m:t>
                            </m:r>
                          </m:sub>
                        </m:sSub>
                      </m:oMath>
                    </m:oMathPara>
                  </a14:m>
                  <a:endParaRPr lang="en-US" sz="2400" b="1" dirty="0"/>
                </a:p>
              </p:txBody>
            </p:sp>
          </mc:Choice>
          <mc:Fallback xmlns="">
            <p:sp>
              <p:nvSpPr>
                <p:cNvPr id="12" name="文本框 11">
                  <a:extLst>
                    <a:ext uri="{FF2B5EF4-FFF2-40B4-BE49-F238E27FC236}">
                      <a16:creationId xmlns:a16="http://schemas.microsoft.com/office/drawing/2014/main" id="{D1E38CAB-D9BB-45F5-895D-B3969AB24CA8}"/>
                    </a:ext>
                  </a:extLst>
                </p:cNvPr>
                <p:cNvSpPr txBox="1">
                  <a:spLocks noRot="1" noChangeAspect="1" noMove="1" noResize="1" noEditPoints="1" noAdjustHandles="1" noChangeArrowheads="1" noChangeShapeType="1" noTextEdit="1"/>
                </p:cNvSpPr>
                <p:nvPr/>
              </p:nvSpPr>
              <p:spPr>
                <a:xfrm>
                  <a:off x="949353" y="3255069"/>
                  <a:ext cx="533400" cy="461665"/>
                </a:xfrm>
                <a:prstGeom prst="rect">
                  <a:avLst/>
                </a:prstGeom>
                <a:blipFill>
                  <a:blip r:embed="rId10"/>
                  <a:stretch>
                    <a:fillRect r="-1028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D309BD81-1162-4904-90C4-4EFA9F77A5EB}"/>
                    </a:ext>
                  </a:extLst>
                </p:cNvPr>
                <p:cNvSpPr txBox="1"/>
                <p:nvPr/>
              </p:nvSpPr>
              <p:spPr>
                <a:xfrm>
                  <a:off x="2588699" y="3255070"/>
                  <a:ext cx="5334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𝒎</m:t>
                            </m:r>
                          </m:e>
                          <m:sub>
                            <m:r>
                              <a:rPr lang="en-US" altLang="zh-CN" sz="2400" b="1" i="1" smtClean="0">
                                <a:latin typeface="Cambria Math" panose="02040503050406030204" pitchFamily="18" charset="0"/>
                              </a:rPr>
                              <m:t>𝟏𝟎</m:t>
                            </m:r>
                          </m:sub>
                        </m:sSub>
                      </m:oMath>
                    </m:oMathPara>
                  </a14:m>
                  <a:endParaRPr lang="en-US" sz="2400" b="1" dirty="0"/>
                </a:p>
              </p:txBody>
            </p:sp>
          </mc:Choice>
          <mc:Fallback xmlns="">
            <p:sp>
              <p:nvSpPr>
                <p:cNvPr id="13" name="文本框 12">
                  <a:extLst>
                    <a:ext uri="{FF2B5EF4-FFF2-40B4-BE49-F238E27FC236}">
                      <a16:creationId xmlns:a16="http://schemas.microsoft.com/office/drawing/2014/main" id="{D309BD81-1162-4904-90C4-4EFA9F77A5EB}"/>
                    </a:ext>
                  </a:extLst>
                </p:cNvPr>
                <p:cNvSpPr txBox="1">
                  <a:spLocks noRot="1" noChangeAspect="1" noMove="1" noResize="1" noEditPoints="1" noAdjustHandles="1" noChangeArrowheads="1" noChangeShapeType="1" noTextEdit="1"/>
                </p:cNvSpPr>
                <p:nvPr/>
              </p:nvSpPr>
              <p:spPr>
                <a:xfrm>
                  <a:off x="2588699" y="3255070"/>
                  <a:ext cx="533400" cy="461665"/>
                </a:xfrm>
                <a:prstGeom prst="rect">
                  <a:avLst/>
                </a:prstGeom>
                <a:blipFill>
                  <a:blip r:embed="rId11"/>
                  <a:stretch>
                    <a:fillRect r="-1028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4F9B8822-17E0-4DDB-AAF0-24304963E9CD}"/>
                    </a:ext>
                  </a:extLst>
                </p:cNvPr>
                <p:cNvSpPr txBox="1"/>
                <p:nvPr/>
              </p:nvSpPr>
              <p:spPr>
                <a:xfrm>
                  <a:off x="3602844" y="2957960"/>
                  <a:ext cx="5334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𝒎</m:t>
                            </m:r>
                          </m:e>
                          <m:sub>
                            <m:r>
                              <a:rPr lang="en-US" altLang="zh-CN" sz="2400" b="1" i="1" smtClean="0">
                                <a:latin typeface="Cambria Math" panose="02040503050406030204" pitchFamily="18" charset="0"/>
                              </a:rPr>
                              <m:t>𝟏𝟏</m:t>
                            </m:r>
                          </m:sub>
                        </m:sSub>
                      </m:oMath>
                    </m:oMathPara>
                  </a14:m>
                  <a:endParaRPr lang="en-US" sz="2400" b="1" dirty="0"/>
                </a:p>
              </p:txBody>
            </p:sp>
          </mc:Choice>
          <mc:Fallback xmlns="">
            <p:sp>
              <p:nvSpPr>
                <p:cNvPr id="14" name="文本框 13">
                  <a:extLst>
                    <a:ext uri="{FF2B5EF4-FFF2-40B4-BE49-F238E27FC236}">
                      <a16:creationId xmlns:a16="http://schemas.microsoft.com/office/drawing/2014/main" id="{4F9B8822-17E0-4DDB-AAF0-24304963E9CD}"/>
                    </a:ext>
                  </a:extLst>
                </p:cNvPr>
                <p:cNvSpPr txBox="1">
                  <a:spLocks noRot="1" noChangeAspect="1" noMove="1" noResize="1" noEditPoints="1" noAdjustHandles="1" noChangeArrowheads="1" noChangeShapeType="1" noTextEdit="1"/>
                </p:cNvSpPr>
                <p:nvPr/>
              </p:nvSpPr>
              <p:spPr>
                <a:xfrm>
                  <a:off x="3602844" y="2957960"/>
                  <a:ext cx="533400" cy="461665"/>
                </a:xfrm>
                <a:prstGeom prst="rect">
                  <a:avLst/>
                </a:prstGeom>
                <a:blipFill>
                  <a:blip r:embed="rId12"/>
                  <a:stretch>
                    <a:fillRect r="-1028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5665B1DA-703A-48B3-A37E-B42C4187B2C1}"/>
                    </a:ext>
                  </a:extLst>
                </p:cNvPr>
                <p:cNvSpPr txBox="1"/>
                <p:nvPr/>
              </p:nvSpPr>
              <p:spPr>
                <a:xfrm>
                  <a:off x="5040060" y="3048223"/>
                  <a:ext cx="5334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𝒎</m:t>
                            </m:r>
                          </m:e>
                          <m:sub>
                            <m:r>
                              <a:rPr lang="en-US" altLang="zh-CN" sz="2400" b="1" i="1" smtClean="0">
                                <a:latin typeface="Cambria Math" panose="02040503050406030204" pitchFamily="18" charset="0"/>
                              </a:rPr>
                              <m:t>𝟐𝟏</m:t>
                            </m:r>
                          </m:sub>
                        </m:sSub>
                      </m:oMath>
                    </m:oMathPara>
                  </a14:m>
                  <a:endParaRPr lang="en-US" sz="2400" b="1" dirty="0"/>
                </a:p>
              </p:txBody>
            </p:sp>
          </mc:Choice>
          <mc:Fallback xmlns="">
            <p:sp>
              <p:nvSpPr>
                <p:cNvPr id="15" name="文本框 14">
                  <a:extLst>
                    <a:ext uri="{FF2B5EF4-FFF2-40B4-BE49-F238E27FC236}">
                      <a16:creationId xmlns:a16="http://schemas.microsoft.com/office/drawing/2014/main" id="{5665B1DA-703A-48B3-A37E-B42C4187B2C1}"/>
                    </a:ext>
                  </a:extLst>
                </p:cNvPr>
                <p:cNvSpPr txBox="1">
                  <a:spLocks noRot="1" noChangeAspect="1" noMove="1" noResize="1" noEditPoints="1" noAdjustHandles="1" noChangeArrowheads="1" noChangeShapeType="1" noTextEdit="1"/>
                </p:cNvSpPr>
                <p:nvPr/>
              </p:nvSpPr>
              <p:spPr>
                <a:xfrm>
                  <a:off x="5040060" y="3048223"/>
                  <a:ext cx="533400" cy="461665"/>
                </a:xfrm>
                <a:prstGeom prst="rect">
                  <a:avLst/>
                </a:prstGeom>
                <a:blipFill>
                  <a:blip r:embed="rId13"/>
                  <a:stretch>
                    <a:fillRect r="-10280"/>
                  </a:stretch>
                </a:blipFill>
              </p:spPr>
              <p:txBody>
                <a:bodyPr/>
                <a:lstStyle/>
                <a:p>
                  <a:r>
                    <a:rPr lang="en-US">
                      <a:noFill/>
                    </a:rPr>
                    <a:t> </a:t>
                  </a:r>
                </a:p>
              </p:txBody>
            </p:sp>
          </mc:Fallback>
        </mc:AlternateContent>
        <p:sp>
          <p:nvSpPr>
            <p:cNvPr id="16" name="椭圆 15">
              <a:extLst>
                <a:ext uri="{FF2B5EF4-FFF2-40B4-BE49-F238E27FC236}">
                  <a16:creationId xmlns:a16="http://schemas.microsoft.com/office/drawing/2014/main" id="{988ECE34-A3A1-4200-85CB-5AEEBFF2470B}"/>
                </a:ext>
              </a:extLst>
            </p:cNvPr>
            <p:cNvSpPr/>
            <p:nvPr/>
          </p:nvSpPr>
          <p:spPr>
            <a:xfrm>
              <a:off x="820630" y="2294242"/>
              <a:ext cx="461665" cy="461665"/>
            </a:xfrm>
            <a:prstGeom prst="ellipse">
              <a:avLst/>
            </a:prstGeom>
            <a:solidFill>
              <a:srgbClr val="FF0000"/>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椭圆 16">
              <a:extLst>
                <a:ext uri="{FF2B5EF4-FFF2-40B4-BE49-F238E27FC236}">
                  <a16:creationId xmlns:a16="http://schemas.microsoft.com/office/drawing/2014/main" id="{8E7F182B-8F31-420F-AA10-3FEB131B086E}"/>
                </a:ext>
              </a:extLst>
            </p:cNvPr>
            <p:cNvSpPr/>
            <p:nvPr/>
          </p:nvSpPr>
          <p:spPr>
            <a:xfrm>
              <a:off x="2797320" y="2294242"/>
              <a:ext cx="461665" cy="461665"/>
            </a:xfrm>
            <a:prstGeom prst="ellipse">
              <a:avLst/>
            </a:prstGeom>
            <a:solidFill>
              <a:srgbClr val="FF0000"/>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椭圆 17">
              <a:extLst>
                <a:ext uri="{FF2B5EF4-FFF2-40B4-BE49-F238E27FC236}">
                  <a16:creationId xmlns:a16="http://schemas.microsoft.com/office/drawing/2014/main" id="{B006E9BC-40B1-47F2-8FD1-631E877696B3}"/>
                </a:ext>
              </a:extLst>
            </p:cNvPr>
            <p:cNvSpPr/>
            <p:nvPr/>
          </p:nvSpPr>
          <p:spPr>
            <a:xfrm>
              <a:off x="5093177" y="2294242"/>
              <a:ext cx="461665" cy="461665"/>
            </a:xfrm>
            <a:prstGeom prst="ellipse">
              <a:avLst/>
            </a:prstGeom>
            <a:solidFill>
              <a:srgbClr val="FF0000"/>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椭圆 18">
              <a:extLst>
                <a:ext uri="{FF2B5EF4-FFF2-40B4-BE49-F238E27FC236}">
                  <a16:creationId xmlns:a16="http://schemas.microsoft.com/office/drawing/2014/main" id="{787E0611-6CDA-4E7B-99E2-26E7D66659C8}"/>
                </a:ext>
              </a:extLst>
            </p:cNvPr>
            <p:cNvSpPr/>
            <p:nvPr/>
          </p:nvSpPr>
          <p:spPr>
            <a:xfrm>
              <a:off x="1834196" y="3895765"/>
              <a:ext cx="461665" cy="461665"/>
            </a:xfrm>
            <a:prstGeom prst="ellipse">
              <a:avLst/>
            </a:prstGeom>
            <a:solidFill>
              <a:srgbClr val="00B050"/>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椭圆 19">
              <a:extLst>
                <a:ext uri="{FF2B5EF4-FFF2-40B4-BE49-F238E27FC236}">
                  <a16:creationId xmlns:a16="http://schemas.microsoft.com/office/drawing/2014/main" id="{458A7B52-3CA7-4D1B-836D-10E047029C22}"/>
                </a:ext>
              </a:extLst>
            </p:cNvPr>
            <p:cNvSpPr/>
            <p:nvPr/>
          </p:nvSpPr>
          <p:spPr>
            <a:xfrm>
              <a:off x="4103838" y="3895765"/>
              <a:ext cx="461665" cy="461665"/>
            </a:xfrm>
            <a:prstGeom prst="ellipse">
              <a:avLst/>
            </a:prstGeom>
            <a:solidFill>
              <a:srgbClr val="00B050"/>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1" name="直接箭头连接符 20">
              <a:extLst>
                <a:ext uri="{FF2B5EF4-FFF2-40B4-BE49-F238E27FC236}">
                  <a16:creationId xmlns:a16="http://schemas.microsoft.com/office/drawing/2014/main" id="{1CD5AB3C-93E1-4FD1-8566-13371F51B7EC}"/>
                </a:ext>
              </a:extLst>
            </p:cNvPr>
            <p:cNvCxnSpPr>
              <a:cxnSpLocks/>
              <a:stCxn id="16" idx="6"/>
              <a:endCxn id="17" idx="2"/>
            </p:cNvCxnSpPr>
            <p:nvPr/>
          </p:nvCxnSpPr>
          <p:spPr>
            <a:xfrm>
              <a:off x="1282295" y="2525075"/>
              <a:ext cx="1515025" cy="0"/>
            </a:xfrm>
            <a:prstGeom prst="straightConnector1">
              <a:avLst/>
            </a:prstGeom>
            <a:ln>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22" name="直接箭头连接符 21">
              <a:extLst>
                <a:ext uri="{FF2B5EF4-FFF2-40B4-BE49-F238E27FC236}">
                  <a16:creationId xmlns:a16="http://schemas.microsoft.com/office/drawing/2014/main" id="{A19B9078-E1E9-4195-BBD0-70A89115DC7B}"/>
                </a:ext>
              </a:extLst>
            </p:cNvPr>
            <p:cNvCxnSpPr>
              <a:cxnSpLocks/>
              <a:stCxn id="17" idx="6"/>
              <a:endCxn id="18" idx="2"/>
            </p:cNvCxnSpPr>
            <p:nvPr/>
          </p:nvCxnSpPr>
          <p:spPr>
            <a:xfrm>
              <a:off x="3258985" y="2525075"/>
              <a:ext cx="1834192" cy="0"/>
            </a:xfrm>
            <a:prstGeom prst="straightConnector1">
              <a:avLst/>
            </a:prstGeom>
            <a:ln>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23" name="直接箭头连接符 22">
              <a:extLst>
                <a:ext uri="{FF2B5EF4-FFF2-40B4-BE49-F238E27FC236}">
                  <a16:creationId xmlns:a16="http://schemas.microsoft.com/office/drawing/2014/main" id="{A910B213-BBC1-4091-968E-E34C5F0B0406}"/>
                </a:ext>
              </a:extLst>
            </p:cNvPr>
            <p:cNvCxnSpPr>
              <a:cxnSpLocks/>
              <a:stCxn id="16" idx="5"/>
              <a:endCxn id="19" idx="1"/>
            </p:cNvCxnSpPr>
            <p:nvPr/>
          </p:nvCxnSpPr>
          <p:spPr>
            <a:xfrm>
              <a:off x="1214686" y="2688298"/>
              <a:ext cx="687119" cy="1275076"/>
            </a:xfrm>
            <a:prstGeom prst="straightConnector1">
              <a:avLst/>
            </a:prstGeom>
            <a:ln>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24" name="直接箭头连接符 23">
              <a:extLst>
                <a:ext uri="{FF2B5EF4-FFF2-40B4-BE49-F238E27FC236}">
                  <a16:creationId xmlns:a16="http://schemas.microsoft.com/office/drawing/2014/main" id="{B43761AF-C988-4E16-82D9-964F770B0C9F}"/>
                </a:ext>
              </a:extLst>
            </p:cNvPr>
            <p:cNvCxnSpPr>
              <a:cxnSpLocks/>
              <a:stCxn id="17" idx="3"/>
              <a:endCxn id="19" idx="7"/>
            </p:cNvCxnSpPr>
            <p:nvPr/>
          </p:nvCxnSpPr>
          <p:spPr>
            <a:xfrm flipH="1">
              <a:off x="2228252" y="2688298"/>
              <a:ext cx="636677" cy="1275076"/>
            </a:xfrm>
            <a:prstGeom prst="straightConnector1">
              <a:avLst/>
            </a:prstGeom>
            <a:ln>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25" name="直接箭头连接符 24">
              <a:extLst>
                <a:ext uri="{FF2B5EF4-FFF2-40B4-BE49-F238E27FC236}">
                  <a16:creationId xmlns:a16="http://schemas.microsoft.com/office/drawing/2014/main" id="{78122D81-9690-40E2-8B38-0F55EF5EE301}"/>
                </a:ext>
              </a:extLst>
            </p:cNvPr>
            <p:cNvCxnSpPr>
              <a:cxnSpLocks/>
              <a:stCxn id="17" idx="5"/>
              <a:endCxn id="20" idx="1"/>
            </p:cNvCxnSpPr>
            <p:nvPr/>
          </p:nvCxnSpPr>
          <p:spPr>
            <a:xfrm>
              <a:off x="3191376" y="2688298"/>
              <a:ext cx="980071" cy="1275076"/>
            </a:xfrm>
            <a:prstGeom prst="straightConnector1">
              <a:avLst/>
            </a:prstGeom>
            <a:ln>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26" name="直接箭头连接符 25">
              <a:extLst>
                <a:ext uri="{FF2B5EF4-FFF2-40B4-BE49-F238E27FC236}">
                  <a16:creationId xmlns:a16="http://schemas.microsoft.com/office/drawing/2014/main" id="{6695B8EF-B7C3-4808-9BBA-B41E5A00133D}"/>
                </a:ext>
              </a:extLst>
            </p:cNvPr>
            <p:cNvCxnSpPr>
              <a:cxnSpLocks/>
              <a:stCxn id="18" idx="4"/>
              <a:endCxn id="20" idx="7"/>
            </p:cNvCxnSpPr>
            <p:nvPr/>
          </p:nvCxnSpPr>
          <p:spPr>
            <a:xfrm flipH="1">
              <a:off x="4497894" y="2755907"/>
              <a:ext cx="826116" cy="1207467"/>
            </a:xfrm>
            <a:prstGeom prst="straightConnector1">
              <a:avLst/>
            </a:prstGeom>
            <a:ln>
              <a:solidFill>
                <a:schemeClr val="tx1"/>
              </a:solidFill>
              <a:tailEnd type="stealth"/>
            </a:ln>
          </p:spPr>
          <p:style>
            <a:lnRef idx="1">
              <a:schemeClr val="accent1"/>
            </a:lnRef>
            <a:fillRef idx="0">
              <a:schemeClr val="accent1"/>
            </a:fillRef>
            <a:effectRef idx="0">
              <a:schemeClr val="accent1"/>
            </a:effectRef>
            <a:fontRef idx="minor">
              <a:schemeClr val="tx1"/>
            </a:fontRef>
          </p:style>
        </p:cxnSp>
      </p:grpSp>
      <p:grpSp>
        <p:nvGrpSpPr>
          <p:cNvPr id="49" name="组合 48">
            <a:extLst>
              <a:ext uri="{FF2B5EF4-FFF2-40B4-BE49-F238E27FC236}">
                <a16:creationId xmlns:a16="http://schemas.microsoft.com/office/drawing/2014/main" id="{27F08D5F-592F-4F36-8147-016AC9907FFD}"/>
              </a:ext>
            </a:extLst>
          </p:cNvPr>
          <p:cNvGrpSpPr/>
          <p:nvPr/>
        </p:nvGrpSpPr>
        <p:grpSpPr>
          <a:xfrm>
            <a:off x="7990409" y="308615"/>
            <a:ext cx="3225279" cy="1946428"/>
            <a:chOff x="7990409" y="308615"/>
            <a:chExt cx="3225279" cy="1946428"/>
          </a:xfrm>
        </p:grpSpPr>
        <p:grpSp>
          <p:nvGrpSpPr>
            <p:cNvPr id="50" name="组合 49">
              <a:extLst>
                <a:ext uri="{FF2B5EF4-FFF2-40B4-BE49-F238E27FC236}">
                  <a16:creationId xmlns:a16="http://schemas.microsoft.com/office/drawing/2014/main" id="{210A5F31-C9B2-427C-9AB0-84D2D90A916A}"/>
                </a:ext>
              </a:extLst>
            </p:cNvPr>
            <p:cNvGrpSpPr/>
            <p:nvPr/>
          </p:nvGrpSpPr>
          <p:grpSpPr>
            <a:xfrm>
              <a:off x="7990409" y="308615"/>
              <a:ext cx="3225279" cy="1946428"/>
              <a:chOff x="489471" y="1235642"/>
              <a:chExt cx="10606511" cy="5442973"/>
            </a:xfrm>
          </p:grpSpPr>
          <p:pic>
            <p:nvPicPr>
              <p:cNvPr id="52" name="图片 51">
                <a:extLst>
                  <a:ext uri="{FF2B5EF4-FFF2-40B4-BE49-F238E27FC236}">
                    <a16:creationId xmlns:a16="http://schemas.microsoft.com/office/drawing/2014/main" id="{A5BC730C-6F4A-4489-9D5F-B0F90839B563}"/>
                  </a:ext>
                </a:extLst>
              </p:cNvPr>
              <p:cNvPicPr>
                <a:picLocks noChangeAspect="1"/>
              </p:cNvPicPr>
              <p:nvPr/>
            </p:nvPicPr>
            <p:blipFill rotWithShape="1">
              <a:blip r:embed="rId14">
                <a:extLst>
                  <a:ext uri="{28A0092B-C50C-407E-A947-70E740481C1C}">
                    <a14:useLocalDpi xmlns:a14="http://schemas.microsoft.com/office/drawing/2010/main" val="0"/>
                  </a:ext>
                </a:extLst>
              </a:blip>
              <a:srcRect l="22986" r="25764"/>
              <a:stretch/>
            </p:blipFill>
            <p:spPr>
              <a:xfrm>
                <a:off x="2764601" y="4212766"/>
                <a:ext cx="1557336" cy="2465849"/>
              </a:xfrm>
              <a:prstGeom prst="rect">
                <a:avLst/>
              </a:prstGeom>
            </p:spPr>
          </p:pic>
          <p:pic>
            <p:nvPicPr>
              <p:cNvPr id="53" name="图片 52">
                <a:extLst>
                  <a:ext uri="{FF2B5EF4-FFF2-40B4-BE49-F238E27FC236}">
                    <a16:creationId xmlns:a16="http://schemas.microsoft.com/office/drawing/2014/main" id="{127CC0A9-4DB8-483F-BB93-C6BE77C8A3C5}"/>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6571261" y="3986544"/>
                <a:ext cx="2630950" cy="2630950"/>
              </a:xfrm>
              <a:prstGeom prst="rect">
                <a:avLst/>
              </a:prstGeom>
            </p:spPr>
          </p:pic>
          <p:cxnSp>
            <p:nvCxnSpPr>
              <p:cNvPr id="54" name="直接连接符 53">
                <a:extLst>
                  <a:ext uri="{FF2B5EF4-FFF2-40B4-BE49-F238E27FC236}">
                    <a16:creationId xmlns:a16="http://schemas.microsoft.com/office/drawing/2014/main" id="{2EB31877-1B1C-4FF3-A118-A59B83B89578}"/>
                  </a:ext>
                </a:extLst>
              </p:cNvPr>
              <p:cNvCxnSpPr>
                <a:cxnSpLocks/>
              </p:cNvCxnSpPr>
              <p:nvPr/>
            </p:nvCxnSpPr>
            <p:spPr>
              <a:xfrm>
                <a:off x="2014538" y="3586163"/>
                <a:ext cx="750063" cy="626603"/>
              </a:xfrm>
              <a:prstGeom prst="line">
                <a:avLst/>
              </a:prstGeom>
              <a:ln w="41275"/>
            </p:spPr>
            <p:style>
              <a:lnRef idx="1">
                <a:schemeClr val="accent1"/>
              </a:lnRef>
              <a:fillRef idx="0">
                <a:schemeClr val="accent1"/>
              </a:fillRef>
              <a:effectRef idx="0">
                <a:schemeClr val="accent1"/>
              </a:effectRef>
              <a:fontRef idx="minor">
                <a:schemeClr val="tx1"/>
              </a:fontRef>
            </p:style>
          </p:cxnSp>
          <p:pic>
            <p:nvPicPr>
              <p:cNvPr id="55" name="图片 54">
                <a:extLst>
                  <a:ext uri="{FF2B5EF4-FFF2-40B4-BE49-F238E27FC236}">
                    <a16:creationId xmlns:a16="http://schemas.microsoft.com/office/drawing/2014/main" id="{08D73FFD-F9BB-40B9-BC8B-71CC1A5ABD4C}"/>
                  </a:ext>
                </a:extLst>
              </p:cNvPr>
              <p:cNvPicPr>
                <a:picLocks noChangeAspect="1"/>
              </p:cNvPicPr>
              <p:nvPr/>
            </p:nvPicPr>
            <p:blipFill rotWithShape="1">
              <a:blip r:embed="rId16">
                <a:extLst>
                  <a:ext uri="{28A0092B-C50C-407E-A947-70E740481C1C}">
                    <a14:useLocalDpi xmlns:a14="http://schemas.microsoft.com/office/drawing/2010/main" val="0"/>
                  </a:ext>
                </a:extLst>
              </a:blip>
              <a:srcRect r="1964"/>
              <a:stretch/>
            </p:blipFill>
            <p:spPr>
              <a:xfrm>
                <a:off x="489471" y="1249825"/>
                <a:ext cx="2078583" cy="2336338"/>
              </a:xfrm>
              <a:prstGeom prst="rect">
                <a:avLst/>
              </a:prstGeom>
              <a:effectLst/>
            </p:spPr>
          </p:pic>
          <p:pic>
            <p:nvPicPr>
              <p:cNvPr id="56" name="图片 55">
                <a:extLst>
                  <a:ext uri="{FF2B5EF4-FFF2-40B4-BE49-F238E27FC236}">
                    <a16:creationId xmlns:a16="http://schemas.microsoft.com/office/drawing/2014/main" id="{D2B2ADAF-E329-4EC7-8085-20F8C07E46E2}"/>
                  </a:ext>
                </a:extLst>
              </p:cNvPr>
              <p:cNvPicPr>
                <a:picLocks noChangeAspect="1"/>
              </p:cNvPicPr>
              <p:nvPr/>
            </p:nvPicPr>
            <p:blipFill rotWithShape="1">
              <a:blip r:embed="rId16">
                <a:extLst>
                  <a:ext uri="{28A0092B-C50C-407E-A947-70E740481C1C}">
                    <a14:useLocalDpi xmlns:a14="http://schemas.microsoft.com/office/drawing/2010/main" val="0"/>
                  </a:ext>
                </a:extLst>
              </a:blip>
              <a:srcRect r="1964"/>
              <a:stretch/>
            </p:blipFill>
            <p:spPr>
              <a:xfrm>
                <a:off x="4709387" y="1235642"/>
                <a:ext cx="2078583" cy="2336338"/>
              </a:xfrm>
              <a:prstGeom prst="rect">
                <a:avLst/>
              </a:prstGeom>
              <a:effectLst/>
            </p:spPr>
          </p:pic>
          <p:pic>
            <p:nvPicPr>
              <p:cNvPr id="57" name="图片 56">
                <a:extLst>
                  <a:ext uri="{FF2B5EF4-FFF2-40B4-BE49-F238E27FC236}">
                    <a16:creationId xmlns:a16="http://schemas.microsoft.com/office/drawing/2014/main" id="{A39CF569-537A-4939-B9CE-187E1CE3C1B7}"/>
                  </a:ext>
                </a:extLst>
              </p:cNvPr>
              <p:cNvPicPr>
                <a:picLocks noChangeAspect="1"/>
              </p:cNvPicPr>
              <p:nvPr/>
            </p:nvPicPr>
            <p:blipFill rotWithShape="1">
              <a:blip r:embed="rId16">
                <a:extLst>
                  <a:ext uri="{28A0092B-C50C-407E-A947-70E740481C1C}">
                    <a14:useLocalDpi xmlns:a14="http://schemas.microsoft.com/office/drawing/2010/main" val="0"/>
                  </a:ext>
                </a:extLst>
              </a:blip>
              <a:srcRect r="1964"/>
              <a:stretch/>
            </p:blipFill>
            <p:spPr>
              <a:xfrm>
                <a:off x="9017399" y="1249825"/>
                <a:ext cx="2078583" cy="2336338"/>
              </a:xfrm>
              <a:prstGeom prst="rect">
                <a:avLst/>
              </a:prstGeom>
              <a:effectLst/>
            </p:spPr>
          </p:pic>
          <p:cxnSp>
            <p:nvCxnSpPr>
              <p:cNvPr id="58" name="直接连接符 57">
                <a:extLst>
                  <a:ext uri="{FF2B5EF4-FFF2-40B4-BE49-F238E27FC236}">
                    <a16:creationId xmlns:a16="http://schemas.microsoft.com/office/drawing/2014/main" id="{29FC15C0-D1C0-4FA0-8A8E-32F99F269E3B}"/>
                  </a:ext>
                </a:extLst>
              </p:cNvPr>
              <p:cNvCxnSpPr>
                <a:cxnSpLocks/>
              </p:cNvCxnSpPr>
              <p:nvPr/>
            </p:nvCxnSpPr>
            <p:spPr>
              <a:xfrm flipH="1">
                <a:off x="4321938" y="3586163"/>
                <a:ext cx="764412" cy="626603"/>
              </a:xfrm>
              <a:prstGeom prst="line">
                <a:avLst/>
              </a:prstGeom>
              <a:ln w="41275"/>
            </p:spPr>
            <p:style>
              <a:lnRef idx="1">
                <a:schemeClr val="accent1"/>
              </a:lnRef>
              <a:fillRef idx="0">
                <a:schemeClr val="accent1"/>
              </a:fillRef>
              <a:effectRef idx="0">
                <a:schemeClr val="accent1"/>
              </a:effectRef>
              <a:fontRef idx="minor">
                <a:schemeClr val="tx1"/>
              </a:fontRef>
            </p:style>
          </p:cxnSp>
          <p:cxnSp>
            <p:nvCxnSpPr>
              <p:cNvPr id="59" name="直接连接符 58">
                <a:extLst>
                  <a:ext uri="{FF2B5EF4-FFF2-40B4-BE49-F238E27FC236}">
                    <a16:creationId xmlns:a16="http://schemas.microsoft.com/office/drawing/2014/main" id="{58727466-E07D-4D06-9C8A-FB2AFD655319}"/>
                  </a:ext>
                </a:extLst>
              </p:cNvPr>
              <p:cNvCxnSpPr>
                <a:cxnSpLocks/>
              </p:cNvCxnSpPr>
              <p:nvPr/>
            </p:nvCxnSpPr>
            <p:spPr>
              <a:xfrm>
                <a:off x="6237703" y="3633555"/>
                <a:ext cx="867949" cy="738420"/>
              </a:xfrm>
              <a:prstGeom prst="line">
                <a:avLst/>
              </a:prstGeom>
              <a:ln w="41275"/>
            </p:spPr>
            <p:style>
              <a:lnRef idx="1">
                <a:schemeClr val="accent1"/>
              </a:lnRef>
              <a:fillRef idx="0">
                <a:schemeClr val="accent1"/>
              </a:fillRef>
              <a:effectRef idx="0">
                <a:schemeClr val="accent1"/>
              </a:effectRef>
              <a:fontRef idx="minor">
                <a:schemeClr val="tx1"/>
              </a:fontRef>
            </p:style>
          </p:cxnSp>
          <p:cxnSp>
            <p:nvCxnSpPr>
              <p:cNvPr id="60" name="直接连接符 59">
                <a:extLst>
                  <a:ext uri="{FF2B5EF4-FFF2-40B4-BE49-F238E27FC236}">
                    <a16:creationId xmlns:a16="http://schemas.microsoft.com/office/drawing/2014/main" id="{2B5DEFF6-48DA-497D-9DE3-CED230EEE2A4}"/>
                  </a:ext>
                </a:extLst>
              </p:cNvPr>
              <p:cNvCxnSpPr>
                <a:cxnSpLocks/>
              </p:cNvCxnSpPr>
              <p:nvPr/>
            </p:nvCxnSpPr>
            <p:spPr>
              <a:xfrm flipH="1">
                <a:off x="8472489" y="3586163"/>
                <a:ext cx="714374" cy="785812"/>
              </a:xfrm>
              <a:prstGeom prst="line">
                <a:avLst/>
              </a:prstGeom>
              <a:ln w="41275"/>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2D7DB07F-24FE-4D2E-9825-4CD4A4B27197}"/>
                  </a:ext>
                </a:extLst>
              </p:cNvPr>
              <p:cNvCxnSpPr>
                <a:cxnSpLocks/>
              </p:cNvCxnSpPr>
              <p:nvPr/>
            </p:nvCxnSpPr>
            <p:spPr>
              <a:xfrm flipH="1">
                <a:off x="2643045" y="2417994"/>
                <a:ext cx="1989659" cy="0"/>
              </a:xfrm>
              <a:prstGeom prst="line">
                <a:avLst/>
              </a:prstGeom>
              <a:ln w="412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51" name="直接连接符 50">
              <a:extLst>
                <a:ext uri="{FF2B5EF4-FFF2-40B4-BE49-F238E27FC236}">
                  <a16:creationId xmlns:a16="http://schemas.microsoft.com/office/drawing/2014/main" id="{5A63EA24-CD0F-438E-9047-46A05CFB95B2}"/>
                </a:ext>
              </a:extLst>
            </p:cNvPr>
            <p:cNvCxnSpPr>
              <a:cxnSpLocks/>
            </p:cNvCxnSpPr>
            <p:nvPr/>
          </p:nvCxnSpPr>
          <p:spPr>
            <a:xfrm flipH="1">
              <a:off x="9919542" y="731429"/>
              <a:ext cx="605025" cy="0"/>
            </a:xfrm>
            <a:prstGeom prst="line">
              <a:avLst/>
            </a:prstGeom>
            <a:ln w="41275">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63" name="图片 62">
            <a:extLst>
              <a:ext uri="{FF2B5EF4-FFF2-40B4-BE49-F238E27FC236}">
                <a16:creationId xmlns:a16="http://schemas.microsoft.com/office/drawing/2014/main" id="{41C402E6-A32A-49B7-9FA6-ED06FE009AEA}"/>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24846" y="2102579"/>
            <a:ext cx="12348267" cy="4713777"/>
          </a:xfrm>
          <a:prstGeom prst="rect">
            <a:avLst/>
          </a:prstGeom>
        </p:spPr>
      </p:pic>
    </p:spTree>
    <p:extLst>
      <p:ext uri="{BB962C8B-B14F-4D97-AF65-F5344CB8AC3E}">
        <p14:creationId xmlns:p14="http://schemas.microsoft.com/office/powerpoint/2010/main" val="4059499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63"/>
                                        </p:tgtEl>
                                        <p:attrNameLst>
                                          <p:attrName>style.visibility</p:attrName>
                                        </p:attrNameLst>
                                      </p:cBhvr>
                                      <p:to>
                                        <p:strVal val="visible"/>
                                      </p:to>
                                    </p:set>
                                    <p:animEffect transition="in" filter="fade">
                                      <p:cBhvr>
                                        <p:cTn id="11"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ECA6DCB-B7E1-40A9-9524-540C6DA40B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334CCAC-EEDF-4A4F-9275-3530EE9A1873}"/>
              </a:ext>
            </a:extLst>
          </p:cNvPr>
          <p:cNvSpPr>
            <a:spLocks noGrp="1"/>
          </p:cNvSpPr>
          <p:nvPr>
            <p:ph type="title"/>
          </p:nvPr>
        </p:nvSpPr>
        <p:spPr>
          <a:xfrm>
            <a:off x="589560" y="856180"/>
            <a:ext cx="5279408" cy="1128068"/>
          </a:xfrm>
        </p:spPr>
        <p:txBody>
          <a:bodyPr anchor="ctr">
            <a:normAutofit/>
          </a:bodyPr>
          <a:lstStyle/>
          <a:p>
            <a:r>
              <a:rPr lang="en-US" sz="4000">
                <a:latin typeface="Tahoma" panose="020B0604030504040204" pitchFamily="34" charset="0"/>
                <a:ea typeface="Tahoma" panose="020B0604030504040204" pitchFamily="34" charset="0"/>
                <a:cs typeface="Tahoma" panose="020B0604030504040204" pitchFamily="34" charset="0"/>
              </a:rPr>
              <a:t>W</a:t>
            </a:r>
            <a:r>
              <a:rPr lang="en-US" altLang="zh-CN" sz="4000">
                <a:latin typeface="Tahoma" panose="020B0604030504040204" pitchFamily="34" charset="0"/>
                <a:ea typeface="Tahoma" panose="020B0604030504040204" pitchFamily="34" charset="0"/>
                <a:cs typeface="Tahoma" panose="020B0604030504040204" pitchFamily="34" charset="0"/>
              </a:rPr>
              <a:t>hat is Graph? </a:t>
            </a:r>
            <a:endParaRPr lang="en-US" sz="4000" dirty="0">
              <a:latin typeface="Tahoma" panose="020B0604030504040204" pitchFamily="34" charset="0"/>
              <a:ea typeface="Tahoma" panose="020B0604030504040204" pitchFamily="34" charset="0"/>
              <a:cs typeface="Tahoma" panose="020B0604030504040204" pitchFamily="34" charset="0"/>
            </a:endParaRPr>
          </a:p>
        </p:txBody>
      </p:sp>
      <p:grpSp>
        <p:nvGrpSpPr>
          <p:cNvPr id="12" name="Group 11">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13" name="Rectangle 12">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123821"/>
            <a:ext cx="4975066"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4233920-413F-4170-AE6D-EBE80EF78549}"/>
              </a:ext>
            </a:extLst>
          </p:cNvPr>
          <p:cNvSpPr>
            <a:spLocks noGrp="1"/>
          </p:cNvSpPr>
          <p:nvPr>
            <p:ph idx="1"/>
          </p:nvPr>
        </p:nvSpPr>
        <p:spPr>
          <a:xfrm>
            <a:off x="355196" y="2026688"/>
            <a:ext cx="5762144" cy="3979585"/>
          </a:xfrm>
        </p:spPr>
        <p:txBody>
          <a:bodyPr anchor="ctr">
            <a:normAutofit/>
          </a:bodyPr>
          <a:lstStyle/>
          <a:p>
            <a:r>
              <a:rPr lang="en-US" dirty="0">
                <a:latin typeface="Tahoma" panose="020B0604030504040204" pitchFamily="34" charset="0"/>
                <a:ea typeface="Tahoma" panose="020B0604030504040204" pitchFamily="34" charset="0"/>
                <a:cs typeface="Tahoma" panose="020B0604030504040204" pitchFamily="34" charset="0"/>
              </a:rPr>
              <a:t>Definition: Graph is an abstract data structure that consists of a finite set of </a:t>
            </a:r>
            <a:r>
              <a:rPr lang="en-US" dirty="0">
                <a:solidFill>
                  <a:srgbClr val="FF0000"/>
                </a:solidFill>
                <a:latin typeface="Tahoma" panose="020B0604030504040204" pitchFamily="34" charset="0"/>
                <a:ea typeface="Tahoma" panose="020B0604030504040204" pitchFamily="34" charset="0"/>
                <a:cs typeface="Tahoma" panose="020B0604030504040204" pitchFamily="34" charset="0"/>
              </a:rPr>
              <a:t>nodes </a:t>
            </a:r>
            <a:r>
              <a:rPr lang="en-US" dirty="0">
                <a:latin typeface="Tahoma" panose="020B0604030504040204" pitchFamily="34" charset="0"/>
                <a:ea typeface="Tahoma" panose="020B0604030504040204" pitchFamily="34" charset="0"/>
                <a:cs typeface="Tahoma" panose="020B0604030504040204" pitchFamily="34" charset="0"/>
              </a:rPr>
              <a:t>(or</a:t>
            </a:r>
            <a:r>
              <a:rPr lang="en-US" dirty="0">
                <a:solidFill>
                  <a:srgbClr val="FF0000"/>
                </a:solidFill>
                <a:latin typeface="Tahoma" panose="020B0604030504040204" pitchFamily="34" charset="0"/>
                <a:ea typeface="Tahoma" panose="020B0604030504040204" pitchFamily="34" charset="0"/>
                <a:cs typeface="Tahoma" panose="020B0604030504040204" pitchFamily="34" charset="0"/>
              </a:rPr>
              <a:t> vertices</a:t>
            </a:r>
            <a:r>
              <a:rPr lang="en-US" dirty="0">
                <a:latin typeface="Tahoma" panose="020B0604030504040204" pitchFamily="34" charset="0"/>
                <a:ea typeface="Tahoma" panose="020B0604030504040204" pitchFamily="34" charset="0"/>
                <a:cs typeface="Tahoma" panose="020B0604030504040204" pitchFamily="34" charset="0"/>
              </a:rPr>
              <a:t>) and set of </a:t>
            </a:r>
            <a:r>
              <a:rPr lang="en-US" dirty="0">
                <a:solidFill>
                  <a:srgbClr val="FF0000"/>
                </a:solidFill>
                <a:latin typeface="Tahoma" panose="020B0604030504040204" pitchFamily="34" charset="0"/>
                <a:ea typeface="Tahoma" panose="020B0604030504040204" pitchFamily="34" charset="0"/>
                <a:cs typeface="Tahoma" panose="020B0604030504040204" pitchFamily="34" charset="0"/>
              </a:rPr>
              <a:t>edges</a:t>
            </a:r>
            <a:r>
              <a:rPr lang="en-US" dirty="0">
                <a:latin typeface="Tahoma" panose="020B0604030504040204" pitchFamily="34" charset="0"/>
                <a:ea typeface="Tahoma" panose="020B0604030504040204" pitchFamily="34" charset="0"/>
                <a:cs typeface="Tahoma" panose="020B0604030504040204" pitchFamily="34" charset="0"/>
              </a:rPr>
              <a:t> which connect a pair of nodes.</a:t>
            </a:r>
          </a:p>
        </p:txBody>
      </p:sp>
      <p:sp>
        <p:nvSpPr>
          <p:cNvPr id="18" name="Rectangle 17">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9687" y="357447"/>
            <a:ext cx="4845488" cy="292358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E6BA5A08-B0F3-469E-98C9-856F466B933F}"/>
              </a:ext>
            </a:extLst>
          </p:cNvPr>
          <p:cNvPicPr>
            <a:picLocks noChangeAspect="1"/>
          </p:cNvPicPr>
          <p:nvPr/>
        </p:nvPicPr>
        <p:blipFill rotWithShape="1">
          <a:blip r:embed="rId3"/>
          <a:srcRect t="8233" r="4" b="4656"/>
          <a:stretch/>
        </p:blipFill>
        <p:spPr>
          <a:xfrm>
            <a:off x="7116241" y="607882"/>
            <a:ext cx="4311086" cy="2469298"/>
          </a:xfrm>
          <a:prstGeom prst="rect">
            <a:avLst/>
          </a:prstGeom>
        </p:spPr>
      </p:pic>
      <p:sp>
        <p:nvSpPr>
          <p:cNvPr id="22" name="Rectangle 21">
            <a:extLst>
              <a:ext uri="{FF2B5EF4-FFF2-40B4-BE49-F238E27FC236}">
                <a16:creationId xmlns:a16="http://schemas.microsoft.com/office/drawing/2014/main" id="{8CB5D2D7-DF65-4E86-BFBA-FFB9B5ACEB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9687" y="3505479"/>
            <a:ext cx="4845488" cy="292358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Background pattern&#10;&#10;Description automatically generated">
            <a:extLst>
              <a:ext uri="{FF2B5EF4-FFF2-40B4-BE49-F238E27FC236}">
                <a16:creationId xmlns:a16="http://schemas.microsoft.com/office/drawing/2014/main" id="{1ABCD355-745D-41F0-A679-7D8A98BFC2D1}"/>
              </a:ext>
            </a:extLst>
          </p:cNvPr>
          <p:cNvPicPr>
            <a:picLocks noChangeAspect="1"/>
          </p:cNvPicPr>
          <p:nvPr/>
        </p:nvPicPr>
        <p:blipFill rotWithShape="1">
          <a:blip r:embed="rId4">
            <a:extLst>
              <a:ext uri="{28A0092B-C50C-407E-A947-70E740481C1C}">
                <a14:useLocalDpi xmlns:a14="http://schemas.microsoft.com/office/drawing/2010/main" val="0"/>
              </a:ext>
            </a:extLst>
          </a:blip>
          <a:srcRect t="4482" r="1" b="13950"/>
          <a:stretch/>
        </p:blipFill>
        <p:spPr>
          <a:xfrm>
            <a:off x="7083423" y="3707894"/>
            <a:ext cx="4395569" cy="2518756"/>
          </a:xfrm>
          <a:prstGeom prst="rect">
            <a:avLst/>
          </a:prstGeom>
        </p:spPr>
      </p:pic>
      <p:sp>
        <p:nvSpPr>
          <p:cNvPr id="15" name="TextBox 14">
            <a:extLst>
              <a:ext uri="{FF2B5EF4-FFF2-40B4-BE49-F238E27FC236}">
                <a16:creationId xmlns:a16="http://schemas.microsoft.com/office/drawing/2014/main" id="{FCD1F61F-1281-4C6C-8DDD-E5B134673A46}"/>
              </a:ext>
            </a:extLst>
          </p:cNvPr>
          <p:cNvSpPr txBox="1"/>
          <p:nvPr/>
        </p:nvSpPr>
        <p:spPr>
          <a:xfrm>
            <a:off x="537504" y="5272409"/>
            <a:ext cx="6096000" cy="830997"/>
          </a:xfrm>
          <a:prstGeom prst="rect">
            <a:avLst/>
          </a:prstGeom>
          <a:noFill/>
        </p:spPr>
        <p:txBody>
          <a:bodyPr wrap="square">
            <a:spAutoFit/>
          </a:bodyPr>
          <a:lstStyle/>
          <a:p>
            <a:r>
              <a:rPr lang="en-US" sz="2400" dirty="0">
                <a:latin typeface="Tahoma" panose="020B0604030504040204" pitchFamily="34" charset="0"/>
                <a:ea typeface="Tahoma" panose="020B0604030504040204" pitchFamily="34" charset="0"/>
                <a:cs typeface="Tahoma" panose="020B0604030504040204" pitchFamily="34" charset="0"/>
              </a:rPr>
              <a:t>How graph is defined in the case of robot navigation, SLAM ?  </a:t>
            </a:r>
          </a:p>
        </p:txBody>
      </p:sp>
    </p:spTree>
    <p:extLst>
      <p:ext uri="{BB962C8B-B14F-4D97-AF65-F5344CB8AC3E}">
        <p14:creationId xmlns:p14="http://schemas.microsoft.com/office/powerpoint/2010/main" val="415299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B3358B-24CE-4D34-809E-0F739B23C760}"/>
              </a:ext>
            </a:extLst>
          </p:cNvPr>
          <p:cNvSpPr>
            <a:spLocks noGrp="1"/>
          </p:cNvSpPr>
          <p:nvPr>
            <p:ph type="title"/>
          </p:nvPr>
        </p:nvSpPr>
        <p:spPr>
          <a:xfrm>
            <a:off x="374630" y="174778"/>
            <a:ext cx="10515600" cy="1325563"/>
          </a:xfrm>
        </p:spPr>
        <p:txBody>
          <a:bodyPr/>
          <a:lstStyle/>
          <a:p>
            <a:r>
              <a:rPr lang="en-US" dirty="0"/>
              <a:t>How to solve the problem? </a:t>
            </a:r>
          </a:p>
        </p:txBody>
      </p:sp>
      <p:grpSp>
        <p:nvGrpSpPr>
          <p:cNvPr id="4" name="组合 3">
            <a:extLst>
              <a:ext uri="{FF2B5EF4-FFF2-40B4-BE49-F238E27FC236}">
                <a16:creationId xmlns:a16="http://schemas.microsoft.com/office/drawing/2014/main" id="{F712F3A9-3C3A-4108-AF65-BCAB788126F1}"/>
              </a:ext>
            </a:extLst>
          </p:cNvPr>
          <p:cNvGrpSpPr/>
          <p:nvPr/>
        </p:nvGrpSpPr>
        <p:grpSpPr>
          <a:xfrm>
            <a:off x="7321761" y="241538"/>
            <a:ext cx="4658674" cy="2399991"/>
            <a:chOff x="938213" y="2433164"/>
            <a:chExt cx="6596063" cy="3398068"/>
          </a:xfrm>
        </p:grpSpPr>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7B7DA60A-4EB7-488A-BA35-2EC1DCCDACC1}"/>
                    </a:ext>
                  </a:extLst>
                </p:cNvPr>
                <p:cNvSpPr txBox="1"/>
                <p:nvPr/>
              </p:nvSpPr>
              <p:spPr>
                <a:xfrm>
                  <a:off x="938213" y="2433164"/>
                  <a:ext cx="5334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𝒙</m:t>
                            </m:r>
                          </m:e>
                          <m:sub>
                            <m:r>
                              <a:rPr lang="en-US" altLang="zh-CN" sz="2400" b="1" i="1" smtClean="0">
                                <a:latin typeface="Cambria Math" panose="02040503050406030204" pitchFamily="18" charset="0"/>
                              </a:rPr>
                              <m:t>𝟎</m:t>
                            </m:r>
                          </m:sub>
                        </m:sSub>
                      </m:oMath>
                    </m:oMathPara>
                  </a14:m>
                  <a:endParaRPr lang="en-US" sz="2400" b="1" dirty="0"/>
                </a:p>
              </p:txBody>
            </p:sp>
          </mc:Choice>
          <mc:Fallback xmlns="">
            <p:sp>
              <p:nvSpPr>
                <p:cNvPr id="5" name="文本框 4">
                  <a:extLst>
                    <a:ext uri="{FF2B5EF4-FFF2-40B4-BE49-F238E27FC236}">
                      <a16:creationId xmlns:a16="http://schemas.microsoft.com/office/drawing/2014/main" id="{7B7DA60A-4EB7-488A-BA35-2EC1DCCDACC1}"/>
                    </a:ext>
                  </a:extLst>
                </p:cNvPr>
                <p:cNvSpPr txBox="1">
                  <a:spLocks noRot="1" noChangeAspect="1" noMove="1" noResize="1" noEditPoints="1" noAdjustHandles="1" noChangeArrowheads="1" noChangeShapeType="1" noTextEdit="1"/>
                </p:cNvSpPr>
                <p:nvPr/>
              </p:nvSpPr>
              <p:spPr>
                <a:xfrm>
                  <a:off x="938213" y="2433164"/>
                  <a:ext cx="533400" cy="461665"/>
                </a:xfrm>
                <a:prstGeom prst="rect">
                  <a:avLst/>
                </a:prstGeom>
                <a:blipFill>
                  <a:blip r:embed="rId3"/>
                  <a:stretch>
                    <a:fillRect r="-27419" b="-452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1D8739D5-B78A-4E01-A904-0D2267A6C2BD}"/>
                    </a:ext>
                  </a:extLst>
                </p:cNvPr>
                <p:cNvSpPr txBox="1"/>
                <p:nvPr/>
              </p:nvSpPr>
              <p:spPr>
                <a:xfrm>
                  <a:off x="3005138" y="2433165"/>
                  <a:ext cx="5334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𝒙</m:t>
                            </m:r>
                          </m:e>
                          <m:sub>
                            <m:r>
                              <a:rPr lang="en-US" altLang="zh-CN" sz="2400" b="1" i="1" smtClean="0">
                                <a:latin typeface="Cambria Math" panose="02040503050406030204" pitchFamily="18" charset="0"/>
                              </a:rPr>
                              <m:t>𝟏</m:t>
                            </m:r>
                          </m:sub>
                        </m:sSub>
                      </m:oMath>
                    </m:oMathPara>
                  </a14:m>
                  <a:endParaRPr lang="en-US" sz="2400" b="1" dirty="0"/>
                </a:p>
              </p:txBody>
            </p:sp>
          </mc:Choice>
          <mc:Fallback xmlns="">
            <p:sp>
              <p:nvSpPr>
                <p:cNvPr id="6" name="文本框 5">
                  <a:extLst>
                    <a:ext uri="{FF2B5EF4-FFF2-40B4-BE49-F238E27FC236}">
                      <a16:creationId xmlns:a16="http://schemas.microsoft.com/office/drawing/2014/main" id="{1D8739D5-B78A-4E01-A904-0D2267A6C2BD}"/>
                    </a:ext>
                  </a:extLst>
                </p:cNvPr>
                <p:cNvSpPr txBox="1">
                  <a:spLocks noRot="1" noChangeAspect="1" noMove="1" noResize="1" noEditPoints="1" noAdjustHandles="1" noChangeArrowheads="1" noChangeShapeType="1" noTextEdit="1"/>
                </p:cNvSpPr>
                <p:nvPr/>
              </p:nvSpPr>
              <p:spPr>
                <a:xfrm>
                  <a:off x="3005138" y="2433165"/>
                  <a:ext cx="533400" cy="461665"/>
                </a:xfrm>
                <a:prstGeom prst="rect">
                  <a:avLst/>
                </a:prstGeom>
                <a:blipFill>
                  <a:blip r:embed="rId4"/>
                  <a:stretch>
                    <a:fillRect r="-29508" b="-452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702E303F-DD71-4BCA-B62A-F64107DDDB15}"/>
                    </a:ext>
                  </a:extLst>
                </p:cNvPr>
                <p:cNvSpPr txBox="1"/>
                <p:nvPr/>
              </p:nvSpPr>
              <p:spPr>
                <a:xfrm>
                  <a:off x="5072063" y="2433165"/>
                  <a:ext cx="5334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𝒙</m:t>
                            </m:r>
                          </m:e>
                          <m:sub>
                            <m:r>
                              <a:rPr lang="en-US" altLang="zh-CN" sz="2400" b="1" i="1" smtClean="0">
                                <a:latin typeface="Cambria Math" panose="02040503050406030204" pitchFamily="18" charset="0"/>
                              </a:rPr>
                              <m:t>𝟐</m:t>
                            </m:r>
                          </m:sub>
                        </m:sSub>
                      </m:oMath>
                    </m:oMathPara>
                  </a14:m>
                  <a:endParaRPr lang="en-US" sz="2400" b="1" dirty="0"/>
                </a:p>
              </p:txBody>
            </p:sp>
          </mc:Choice>
          <mc:Fallback xmlns="">
            <p:sp>
              <p:nvSpPr>
                <p:cNvPr id="7" name="文本框 6">
                  <a:extLst>
                    <a:ext uri="{FF2B5EF4-FFF2-40B4-BE49-F238E27FC236}">
                      <a16:creationId xmlns:a16="http://schemas.microsoft.com/office/drawing/2014/main" id="{702E303F-DD71-4BCA-B62A-F64107DDDB15}"/>
                    </a:ext>
                  </a:extLst>
                </p:cNvPr>
                <p:cNvSpPr txBox="1">
                  <a:spLocks noRot="1" noChangeAspect="1" noMove="1" noResize="1" noEditPoints="1" noAdjustHandles="1" noChangeArrowheads="1" noChangeShapeType="1" noTextEdit="1"/>
                </p:cNvSpPr>
                <p:nvPr/>
              </p:nvSpPr>
              <p:spPr>
                <a:xfrm>
                  <a:off x="5072063" y="2433165"/>
                  <a:ext cx="533400" cy="461665"/>
                </a:xfrm>
                <a:prstGeom prst="rect">
                  <a:avLst/>
                </a:prstGeom>
                <a:blipFill>
                  <a:blip r:embed="rId5"/>
                  <a:stretch>
                    <a:fillRect r="-27419" b="-452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F3E0499F-262F-46D5-8E28-BF80CBF00B73}"/>
                    </a:ext>
                  </a:extLst>
                </p:cNvPr>
                <p:cNvSpPr txBox="1"/>
                <p:nvPr/>
              </p:nvSpPr>
              <p:spPr>
                <a:xfrm>
                  <a:off x="1964104" y="5369567"/>
                  <a:ext cx="5334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𝒍</m:t>
                            </m:r>
                          </m:e>
                          <m:sub>
                            <m:r>
                              <a:rPr lang="en-US" altLang="zh-CN" sz="2400" b="1" i="1" smtClean="0">
                                <a:latin typeface="Cambria Math" panose="02040503050406030204" pitchFamily="18" charset="0"/>
                              </a:rPr>
                              <m:t>𝟎</m:t>
                            </m:r>
                          </m:sub>
                        </m:sSub>
                      </m:oMath>
                    </m:oMathPara>
                  </a14:m>
                  <a:endParaRPr lang="en-US" sz="2400" b="1" dirty="0"/>
                </a:p>
              </p:txBody>
            </p:sp>
          </mc:Choice>
          <mc:Fallback xmlns="">
            <p:sp>
              <p:nvSpPr>
                <p:cNvPr id="8" name="文本框 7">
                  <a:extLst>
                    <a:ext uri="{FF2B5EF4-FFF2-40B4-BE49-F238E27FC236}">
                      <a16:creationId xmlns:a16="http://schemas.microsoft.com/office/drawing/2014/main" id="{F3E0499F-262F-46D5-8E28-BF80CBF00B73}"/>
                    </a:ext>
                  </a:extLst>
                </p:cNvPr>
                <p:cNvSpPr txBox="1">
                  <a:spLocks noRot="1" noChangeAspect="1" noMove="1" noResize="1" noEditPoints="1" noAdjustHandles="1" noChangeArrowheads="1" noChangeShapeType="1" noTextEdit="1"/>
                </p:cNvSpPr>
                <p:nvPr/>
              </p:nvSpPr>
              <p:spPr>
                <a:xfrm>
                  <a:off x="1964104" y="5369567"/>
                  <a:ext cx="533400" cy="461665"/>
                </a:xfrm>
                <a:prstGeom prst="rect">
                  <a:avLst/>
                </a:prstGeom>
                <a:blipFill>
                  <a:blip r:embed="rId6"/>
                  <a:stretch>
                    <a:fillRect l="-6452" r="-11290" b="-452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F9F9A1F4-0645-4180-8FA9-68C7192DEF81}"/>
                    </a:ext>
                  </a:extLst>
                </p:cNvPr>
                <p:cNvSpPr txBox="1"/>
                <p:nvPr/>
              </p:nvSpPr>
              <p:spPr>
                <a:xfrm>
                  <a:off x="4275789" y="5369567"/>
                  <a:ext cx="5334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𝒍</m:t>
                            </m:r>
                          </m:e>
                          <m:sub>
                            <m:r>
                              <a:rPr lang="en-US" altLang="zh-CN" sz="2400" b="1" i="1" smtClean="0">
                                <a:latin typeface="Cambria Math" panose="02040503050406030204" pitchFamily="18" charset="0"/>
                              </a:rPr>
                              <m:t>𝟏</m:t>
                            </m:r>
                          </m:sub>
                        </m:sSub>
                      </m:oMath>
                    </m:oMathPara>
                  </a14:m>
                  <a:endParaRPr lang="en-US" sz="2400" b="1" dirty="0"/>
                </a:p>
              </p:txBody>
            </p:sp>
          </mc:Choice>
          <mc:Fallback xmlns="">
            <p:sp>
              <p:nvSpPr>
                <p:cNvPr id="9" name="文本框 8">
                  <a:extLst>
                    <a:ext uri="{FF2B5EF4-FFF2-40B4-BE49-F238E27FC236}">
                      <a16:creationId xmlns:a16="http://schemas.microsoft.com/office/drawing/2014/main" id="{F9F9A1F4-0645-4180-8FA9-68C7192DEF81}"/>
                    </a:ext>
                  </a:extLst>
                </p:cNvPr>
                <p:cNvSpPr txBox="1">
                  <a:spLocks noRot="1" noChangeAspect="1" noMove="1" noResize="1" noEditPoints="1" noAdjustHandles="1" noChangeArrowheads="1" noChangeShapeType="1" noTextEdit="1"/>
                </p:cNvSpPr>
                <p:nvPr/>
              </p:nvSpPr>
              <p:spPr>
                <a:xfrm>
                  <a:off x="4275789" y="5369567"/>
                  <a:ext cx="533400" cy="461665"/>
                </a:xfrm>
                <a:prstGeom prst="rect">
                  <a:avLst/>
                </a:prstGeom>
                <a:blipFill>
                  <a:blip r:embed="rId7"/>
                  <a:stretch>
                    <a:fillRect l="-6452" r="-11290" b="-45283"/>
                  </a:stretch>
                </a:blipFill>
              </p:spPr>
              <p:txBody>
                <a:bodyPr/>
                <a:lstStyle/>
                <a:p>
                  <a:r>
                    <a:rPr lang="en-US">
                      <a:noFill/>
                    </a:rPr>
                    <a:t> </a:t>
                  </a:r>
                </a:p>
              </p:txBody>
            </p:sp>
          </mc:Fallback>
        </mc:AlternateContent>
        <p:sp>
          <p:nvSpPr>
            <p:cNvPr id="10" name="等腰三角形 9">
              <a:extLst>
                <a:ext uri="{FF2B5EF4-FFF2-40B4-BE49-F238E27FC236}">
                  <a16:creationId xmlns:a16="http://schemas.microsoft.com/office/drawing/2014/main" id="{CF97EFCA-BD95-47B8-82ED-463B650B7EA3}"/>
                </a:ext>
              </a:extLst>
            </p:cNvPr>
            <p:cNvSpPr/>
            <p:nvPr/>
          </p:nvSpPr>
          <p:spPr>
            <a:xfrm rot="5400000">
              <a:off x="1039173" y="3116223"/>
              <a:ext cx="545100" cy="533400"/>
            </a:xfrm>
            <a:prstGeom prst="triangl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等腰三角形 10">
              <a:extLst>
                <a:ext uri="{FF2B5EF4-FFF2-40B4-BE49-F238E27FC236}">
                  <a16:creationId xmlns:a16="http://schemas.microsoft.com/office/drawing/2014/main" id="{47299987-7F04-4AB6-9C9F-DB3477674908}"/>
                </a:ext>
              </a:extLst>
            </p:cNvPr>
            <p:cNvSpPr/>
            <p:nvPr/>
          </p:nvSpPr>
          <p:spPr>
            <a:xfrm rot="5400000">
              <a:off x="3052693" y="3106938"/>
              <a:ext cx="545100" cy="533400"/>
            </a:xfrm>
            <a:prstGeom prst="triangl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等腰三角形 11">
              <a:extLst>
                <a:ext uri="{FF2B5EF4-FFF2-40B4-BE49-F238E27FC236}">
                  <a16:creationId xmlns:a16="http://schemas.microsoft.com/office/drawing/2014/main" id="{1FE05176-66E6-46E7-98EF-6C9715C9C5CE}"/>
                </a:ext>
              </a:extLst>
            </p:cNvPr>
            <p:cNvSpPr/>
            <p:nvPr/>
          </p:nvSpPr>
          <p:spPr>
            <a:xfrm rot="5400000">
              <a:off x="5066213" y="3106938"/>
              <a:ext cx="545100" cy="533400"/>
            </a:xfrm>
            <a:prstGeom prst="triangl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直接箭头连接符 12">
              <a:extLst>
                <a:ext uri="{FF2B5EF4-FFF2-40B4-BE49-F238E27FC236}">
                  <a16:creationId xmlns:a16="http://schemas.microsoft.com/office/drawing/2014/main" id="{6A905CAD-0C27-4F18-AA73-547EE8A17097}"/>
                </a:ext>
              </a:extLst>
            </p:cNvPr>
            <p:cNvCxnSpPr>
              <a:stCxn id="10" idx="0"/>
              <a:endCxn id="11" idx="3"/>
            </p:cNvCxnSpPr>
            <p:nvPr/>
          </p:nvCxnSpPr>
          <p:spPr>
            <a:xfrm flipV="1">
              <a:off x="1578423" y="3373638"/>
              <a:ext cx="1480120" cy="928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a:extLst>
                <a:ext uri="{FF2B5EF4-FFF2-40B4-BE49-F238E27FC236}">
                  <a16:creationId xmlns:a16="http://schemas.microsoft.com/office/drawing/2014/main" id="{594ADB09-B3ED-4367-AFCD-6587AAF1C250}"/>
                </a:ext>
              </a:extLst>
            </p:cNvPr>
            <p:cNvCxnSpPr/>
            <p:nvPr/>
          </p:nvCxnSpPr>
          <p:spPr>
            <a:xfrm flipV="1">
              <a:off x="3591943" y="3364353"/>
              <a:ext cx="1480120" cy="928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等腰三角形 14">
              <a:extLst>
                <a:ext uri="{FF2B5EF4-FFF2-40B4-BE49-F238E27FC236}">
                  <a16:creationId xmlns:a16="http://schemas.microsoft.com/office/drawing/2014/main" id="{D4A9C808-341D-458D-A924-022294F7415F}"/>
                </a:ext>
              </a:extLst>
            </p:cNvPr>
            <p:cNvSpPr/>
            <p:nvPr/>
          </p:nvSpPr>
          <p:spPr>
            <a:xfrm rot="5400000">
              <a:off x="6995026" y="3116223"/>
              <a:ext cx="545100" cy="533400"/>
            </a:xfrm>
            <a:prstGeom prst="triangl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8914A9C0-22FB-4065-92B3-E395180BAE00}"/>
                    </a:ext>
                  </a:extLst>
                </p:cNvPr>
                <p:cNvSpPr txBox="1"/>
                <p:nvPr/>
              </p:nvSpPr>
              <p:spPr>
                <a:xfrm>
                  <a:off x="6872288" y="2433164"/>
                  <a:ext cx="5334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𝒙</m:t>
                            </m:r>
                          </m:e>
                          <m:sub>
                            <m:r>
                              <a:rPr lang="en-US" altLang="zh-CN" sz="2400" b="1" i="1" smtClean="0">
                                <a:latin typeface="Cambria Math" panose="02040503050406030204" pitchFamily="18" charset="0"/>
                              </a:rPr>
                              <m:t>𝑵</m:t>
                            </m:r>
                          </m:sub>
                        </m:sSub>
                      </m:oMath>
                    </m:oMathPara>
                  </a14:m>
                  <a:endParaRPr lang="en-US" sz="2400" b="1" dirty="0"/>
                </a:p>
              </p:txBody>
            </p:sp>
          </mc:Choice>
          <mc:Fallback xmlns="">
            <p:sp>
              <p:nvSpPr>
                <p:cNvPr id="16" name="文本框 15">
                  <a:extLst>
                    <a:ext uri="{FF2B5EF4-FFF2-40B4-BE49-F238E27FC236}">
                      <a16:creationId xmlns:a16="http://schemas.microsoft.com/office/drawing/2014/main" id="{8914A9C0-22FB-4065-92B3-E395180BAE00}"/>
                    </a:ext>
                  </a:extLst>
                </p:cNvPr>
                <p:cNvSpPr txBox="1">
                  <a:spLocks noRot="1" noChangeAspect="1" noMove="1" noResize="1" noEditPoints="1" noAdjustHandles="1" noChangeArrowheads="1" noChangeShapeType="1" noTextEdit="1"/>
                </p:cNvSpPr>
                <p:nvPr/>
              </p:nvSpPr>
              <p:spPr>
                <a:xfrm>
                  <a:off x="6872288" y="2433164"/>
                  <a:ext cx="533400" cy="461665"/>
                </a:xfrm>
                <a:prstGeom prst="rect">
                  <a:avLst/>
                </a:prstGeom>
                <a:blipFill>
                  <a:blip r:embed="rId8"/>
                  <a:stretch>
                    <a:fillRect r="-39344" b="-45283"/>
                  </a:stretch>
                </a:blipFill>
              </p:spPr>
              <p:txBody>
                <a:bodyPr/>
                <a:lstStyle/>
                <a:p>
                  <a:r>
                    <a:rPr lang="en-US">
                      <a:noFill/>
                    </a:rPr>
                    <a:t> </a:t>
                  </a:r>
                </a:p>
              </p:txBody>
            </p:sp>
          </mc:Fallback>
        </mc:AlternateContent>
        <p:sp>
          <p:nvSpPr>
            <p:cNvPr id="17" name="文本框 16">
              <a:extLst>
                <a:ext uri="{FF2B5EF4-FFF2-40B4-BE49-F238E27FC236}">
                  <a16:creationId xmlns:a16="http://schemas.microsoft.com/office/drawing/2014/main" id="{6F8C74E3-23F2-40F2-8A89-38FFA8F8FEB2}"/>
                </a:ext>
              </a:extLst>
            </p:cNvPr>
            <p:cNvSpPr txBox="1"/>
            <p:nvPr/>
          </p:nvSpPr>
          <p:spPr>
            <a:xfrm>
              <a:off x="5990690" y="3038471"/>
              <a:ext cx="384264" cy="461665"/>
            </a:xfrm>
            <a:prstGeom prst="rect">
              <a:avLst/>
            </a:prstGeom>
            <a:noFill/>
          </p:spPr>
          <p:txBody>
            <a:bodyPr wrap="square" rtlCol="0">
              <a:spAutoFit/>
            </a:bodyPr>
            <a:lstStyle/>
            <a:p>
              <a:r>
                <a:rPr lang="en-US" sz="2400" dirty="0"/>
                <a:t>…</a:t>
              </a:r>
              <a:endParaRPr lang="en-US" dirty="0"/>
            </a:p>
          </p:txBody>
        </p:sp>
        <p:sp>
          <p:nvSpPr>
            <p:cNvPr id="18" name="流程图: 或者 17">
              <a:extLst>
                <a:ext uri="{FF2B5EF4-FFF2-40B4-BE49-F238E27FC236}">
                  <a16:creationId xmlns:a16="http://schemas.microsoft.com/office/drawing/2014/main" id="{B3296B2F-86F2-4C31-A705-DFB9A9D5D276}"/>
                </a:ext>
              </a:extLst>
            </p:cNvPr>
            <p:cNvSpPr/>
            <p:nvPr/>
          </p:nvSpPr>
          <p:spPr>
            <a:xfrm>
              <a:off x="3088163" y="3216943"/>
              <a:ext cx="276859" cy="313390"/>
            </a:xfrm>
            <a:prstGeom prst="flowChartOr">
              <a:avLst/>
            </a:prstGeom>
            <a:solidFill>
              <a:srgbClr val="FF0000">
                <a:alpha val="50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流程图: 或者 18">
              <a:extLst>
                <a:ext uri="{FF2B5EF4-FFF2-40B4-BE49-F238E27FC236}">
                  <a16:creationId xmlns:a16="http://schemas.microsoft.com/office/drawing/2014/main" id="{A3B7FAA6-3B2D-49AE-AC1F-CB0135E43102}"/>
                </a:ext>
              </a:extLst>
            </p:cNvPr>
            <p:cNvSpPr/>
            <p:nvPr/>
          </p:nvSpPr>
          <p:spPr>
            <a:xfrm>
              <a:off x="5093170" y="3183544"/>
              <a:ext cx="322711" cy="399421"/>
            </a:xfrm>
            <a:prstGeom prst="flowChartOr">
              <a:avLst/>
            </a:prstGeom>
            <a:solidFill>
              <a:srgbClr val="FF0000">
                <a:alpha val="50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矩形 19">
              <a:extLst>
                <a:ext uri="{FF2B5EF4-FFF2-40B4-BE49-F238E27FC236}">
                  <a16:creationId xmlns:a16="http://schemas.microsoft.com/office/drawing/2014/main" id="{4265A887-8EA4-4C4B-9C41-44C2382A0C5A}"/>
                </a:ext>
              </a:extLst>
            </p:cNvPr>
            <p:cNvSpPr/>
            <p:nvPr/>
          </p:nvSpPr>
          <p:spPr>
            <a:xfrm>
              <a:off x="1994633" y="4779014"/>
              <a:ext cx="424717" cy="461665"/>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流程图: 或者 20">
              <a:extLst>
                <a:ext uri="{FF2B5EF4-FFF2-40B4-BE49-F238E27FC236}">
                  <a16:creationId xmlns:a16="http://schemas.microsoft.com/office/drawing/2014/main" id="{9952A86E-E963-4E27-84C9-4BDB0FBE8A83}"/>
                </a:ext>
              </a:extLst>
            </p:cNvPr>
            <p:cNvSpPr/>
            <p:nvPr/>
          </p:nvSpPr>
          <p:spPr>
            <a:xfrm>
              <a:off x="2074731" y="4871585"/>
              <a:ext cx="264520" cy="299423"/>
            </a:xfrm>
            <a:prstGeom prst="flowChartOr">
              <a:avLst/>
            </a:prstGeom>
            <a:solidFill>
              <a:srgbClr val="00B050">
                <a:alpha val="50000"/>
              </a:srgb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矩形 21">
              <a:extLst>
                <a:ext uri="{FF2B5EF4-FFF2-40B4-BE49-F238E27FC236}">
                  <a16:creationId xmlns:a16="http://schemas.microsoft.com/office/drawing/2014/main" id="{FFF5F2BD-C113-40A4-BE1F-3B10AFF19B89}"/>
                </a:ext>
              </a:extLst>
            </p:cNvPr>
            <p:cNvSpPr/>
            <p:nvPr/>
          </p:nvSpPr>
          <p:spPr>
            <a:xfrm>
              <a:off x="4330131" y="4790467"/>
              <a:ext cx="424717" cy="461665"/>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流程图: 或者 22">
              <a:extLst>
                <a:ext uri="{FF2B5EF4-FFF2-40B4-BE49-F238E27FC236}">
                  <a16:creationId xmlns:a16="http://schemas.microsoft.com/office/drawing/2014/main" id="{B77F14AF-72A4-49F4-BB35-E1B74C986160}"/>
                </a:ext>
              </a:extLst>
            </p:cNvPr>
            <p:cNvSpPr/>
            <p:nvPr/>
          </p:nvSpPr>
          <p:spPr>
            <a:xfrm>
              <a:off x="4393569" y="4852728"/>
              <a:ext cx="297839" cy="337139"/>
            </a:xfrm>
            <a:prstGeom prst="flowChartOr">
              <a:avLst/>
            </a:prstGeom>
            <a:solidFill>
              <a:srgbClr val="00B050">
                <a:alpha val="50000"/>
              </a:srgb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直接箭头连接符 23">
              <a:extLst>
                <a:ext uri="{FF2B5EF4-FFF2-40B4-BE49-F238E27FC236}">
                  <a16:creationId xmlns:a16="http://schemas.microsoft.com/office/drawing/2014/main" id="{66D78063-C236-4BB7-87DB-06A69B23AF54}"/>
                </a:ext>
              </a:extLst>
            </p:cNvPr>
            <p:cNvCxnSpPr>
              <a:cxnSpLocks/>
              <a:stCxn id="10" idx="0"/>
              <a:endCxn id="20" idx="0"/>
            </p:cNvCxnSpPr>
            <p:nvPr/>
          </p:nvCxnSpPr>
          <p:spPr>
            <a:xfrm>
              <a:off x="1578423" y="3382923"/>
              <a:ext cx="628569" cy="139609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a:extLst>
                <a:ext uri="{FF2B5EF4-FFF2-40B4-BE49-F238E27FC236}">
                  <a16:creationId xmlns:a16="http://schemas.microsoft.com/office/drawing/2014/main" id="{300B98EA-AAEF-45C4-A213-510931467D92}"/>
                </a:ext>
              </a:extLst>
            </p:cNvPr>
            <p:cNvCxnSpPr>
              <a:cxnSpLocks/>
              <a:stCxn id="18" idx="4"/>
            </p:cNvCxnSpPr>
            <p:nvPr/>
          </p:nvCxnSpPr>
          <p:spPr>
            <a:xfrm flipH="1">
              <a:off x="2418453" y="3530333"/>
              <a:ext cx="808140" cy="122757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a:extLst>
                <a:ext uri="{FF2B5EF4-FFF2-40B4-BE49-F238E27FC236}">
                  <a16:creationId xmlns:a16="http://schemas.microsoft.com/office/drawing/2014/main" id="{347EF08E-8856-4106-BB2D-847585F7F052}"/>
                </a:ext>
              </a:extLst>
            </p:cNvPr>
            <p:cNvCxnSpPr>
              <a:cxnSpLocks/>
              <a:stCxn id="18" idx="4"/>
            </p:cNvCxnSpPr>
            <p:nvPr/>
          </p:nvCxnSpPr>
          <p:spPr>
            <a:xfrm>
              <a:off x="3226593" y="3530333"/>
              <a:ext cx="1176449" cy="121612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26">
              <a:extLst>
                <a:ext uri="{FF2B5EF4-FFF2-40B4-BE49-F238E27FC236}">
                  <a16:creationId xmlns:a16="http://schemas.microsoft.com/office/drawing/2014/main" id="{DC041529-C744-4FFB-AA96-2B756B50CFAA}"/>
                </a:ext>
              </a:extLst>
            </p:cNvPr>
            <p:cNvCxnSpPr>
              <a:cxnSpLocks/>
              <a:stCxn id="19" idx="3"/>
              <a:endCxn id="22" idx="0"/>
            </p:cNvCxnSpPr>
            <p:nvPr/>
          </p:nvCxnSpPr>
          <p:spPr>
            <a:xfrm flipH="1">
              <a:off x="4542490" y="3524471"/>
              <a:ext cx="597940" cy="126599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a:extLst>
                <a:ext uri="{FF2B5EF4-FFF2-40B4-BE49-F238E27FC236}">
                  <a16:creationId xmlns:a16="http://schemas.microsoft.com/office/drawing/2014/main" id="{602998E0-F12C-45F9-B5A4-148305A47ED6}"/>
                </a:ext>
              </a:extLst>
            </p:cNvPr>
            <p:cNvCxnSpPr>
              <a:cxnSpLocks/>
            </p:cNvCxnSpPr>
            <p:nvPr/>
          </p:nvCxnSpPr>
          <p:spPr>
            <a:xfrm flipH="1">
              <a:off x="4754846" y="3510837"/>
              <a:ext cx="2246031" cy="13607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流程图: 或者 28">
              <a:extLst>
                <a:ext uri="{FF2B5EF4-FFF2-40B4-BE49-F238E27FC236}">
                  <a16:creationId xmlns:a16="http://schemas.microsoft.com/office/drawing/2014/main" id="{F8996588-84C5-4D7D-865A-4178C19CCF33}"/>
                </a:ext>
              </a:extLst>
            </p:cNvPr>
            <p:cNvSpPr/>
            <p:nvPr/>
          </p:nvSpPr>
          <p:spPr>
            <a:xfrm>
              <a:off x="7000875" y="3145680"/>
              <a:ext cx="385229" cy="545100"/>
            </a:xfrm>
            <a:prstGeom prst="flowChartOr">
              <a:avLst/>
            </a:prstGeom>
            <a:solidFill>
              <a:srgbClr val="FF0000">
                <a:alpha val="50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0" name="文本框 29">
                  <a:extLst>
                    <a:ext uri="{FF2B5EF4-FFF2-40B4-BE49-F238E27FC236}">
                      <a16:creationId xmlns:a16="http://schemas.microsoft.com/office/drawing/2014/main" id="{6AFBC97D-52E7-4442-B7AC-02BDAED23FED}"/>
                    </a:ext>
                  </a:extLst>
                </p:cNvPr>
                <p:cNvSpPr txBox="1"/>
                <p:nvPr/>
              </p:nvSpPr>
              <p:spPr>
                <a:xfrm>
                  <a:off x="1967455" y="2770010"/>
                  <a:ext cx="5334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𝒖</m:t>
                            </m:r>
                          </m:e>
                          <m:sub>
                            <m:r>
                              <a:rPr lang="en-US" altLang="zh-CN" sz="2400" b="1" i="1" smtClean="0">
                                <a:latin typeface="Cambria Math" panose="02040503050406030204" pitchFamily="18" charset="0"/>
                              </a:rPr>
                              <m:t>𝟎𝟏</m:t>
                            </m:r>
                          </m:sub>
                        </m:sSub>
                      </m:oMath>
                    </m:oMathPara>
                  </a14:m>
                  <a:endParaRPr lang="en-US" sz="2400" b="1" dirty="0"/>
                </a:p>
              </p:txBody>
            </p:sp>
          </mc:Choice>
          <mc:Fallback xmlns="">
            <p:sp>
              <p:nvSpPr>
                <p:cNvPr id="30" name="文本框 29">
                  <a:extLst>
                    <a:ext uri="{FF2B5EF4-FFF2-40B4-BE49-F238E27FC236}">
                      <a16:creationId xmlns:a16="http://schemas.microsoft.com/office/drawing/2014/main" id="{6AFBC97D-52E7-4442-B7AC-02BDAED23FED}"/>
                    </a:ext>
                  </a:extLst>
                </p:cNvPr>
                <p:cNvSpPr txBox="1">
                  <a:spLocks noRot="1" noChangeAspect="1" noMove="1" noResize="1" noEditPoints="1" noAdjustHandles="1" noChangeArrowheads="1" noChangeShapeType="1" noTextEdit="1"/>
                </p:cNvSpPr>
                <p:nvPr/>
              </p:nvSpPr>
              <p:spPr>
                <a:xfrm>
                  <a:off x="1967455" y="2770010"/>
                  <a:ext cx="533400" cy="461665"/>
                </a:xfrm>
                <a:prstGeom prst="rect">
                  <a:avLst/>
                </a:prstGeom>
                <a:blipFill>
                  <a:blip r:embed="rId9"/>
                  <a:stretch>
                    <a:fillRect r="-67742" b="-452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文本框 30">
                  <a:extLst>
                    <a:ext uri="{FF2B5EF4-FFF2-40B4-BE49-F238E27FC236}">
                      <a16:creationId xmlns:a16="http://schemas.microsoft.com/office/drawing/2014/main" id="{08B6B057-8E9E-47D7-9120-28DC1FB2457C}"/>
                    </a:ext>
                  </a:extLst>
                </p:cNvPr>
                <p:cNvSpPr txBox="1"/>
                <p:nvPr/>
              </p:nvSpPr>
              <p:spPr>
                <a:xfrm>
                  <a:off x="3965334" y="2755731"/>
                  <a:ext cx="5334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𝒖</m:t>
                            </m:r>
                          </m:e>
                          <m:sub>
                            <m:r>
                              <a:rPr lang="en-US" altLang="zh-CN" sz="2400" b="1" i="1" smtClean="0">
                                <a:latin typeface="Cambria Math" panose="02040503050406030204" pitchFamily="18" charset="0"/>
                              </a:rPr>
                              <m:t>𝟏𝟐</m:t>
                            </m:r>
                          </m:sub>
                        </m:sSub>
                      </m:oMath>
                    </m:oMathPara>
                  </a14:m>
                  <a:endParaRPr lang="en-US" sz="2400" b="1" dirty="0"/>
                </a:p>
              </p:txBody>
            </p:sp>
          </mc:Choice>
          <mc:Fallback xmlns="">
            <p:sp>
              <p:nvSpPr>
                <p:cNvPr id="31" name="文本框 30">
                  <a:extLst>
                    <a:ext uri="{FF2B5EF4-FFF2-40B4-BE49-F238E27FC236}">
                      <a16:creationId xmlns:a16="http://schemas.microsoft.com/office/drawing/2014/main" id="{08B6B057-8E9E-47D7-9120-28DC1FB2457C}"/>
                    </a:ext>
                  </a:extLst>
                </p:cNvPr>
                <p:cNvSpPr txBox="1">
                  <a:spLocks noRot="1" noChangeAspect="1" noMove="1" noResize="1" noEditPoints="1" noAdjustHandles="1" noChangeArrowheads="1" noChangeShapeType="1" noTextEdit="1"/>
                </p:cNvSpPr>
                <p:nvPr/>
              </p:nvSpPr>
              <p:spPr>
                <a:xfrm>
                  <a:off x="3965334" y="2755731"/>
                  <a:ext cx="533400" cy="461665"/>
                </a:xfrm>
                <a:prstGeom prst="rect">
                  <a:avLst/>
                </a:prstGeom>
                <a:blipFill>
                  <a:blip r:embed="rId10"/>
                  <a:stretch>
                    <a:fillRect r="-67742" b="-452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文本框 31">
                  <a:extLst>
                    <a:ext uri="{FF2B5EF4-FFF2-40B4-BE49-F238E27FC236}">
                      <a16:creationId xmlns:a16="http://schemas.microsoft.com/office/drawing/2014/main" id="{C92B726E-4DDE-49C2-8592-DD24484C63F4}"/>
                    </a:ext>
                  </a:extLst>
                </p:cNvPr>
                <p:cNvSpPr txBox="1"/>
                <p:nvPr/>
              </p:nvSpPr>
              <p:spPr>
                <a:xfrm>
                  <a:off x="984004" y="4094616"/>
                  <a:ext cx="5334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𝒎</m:t>
                            </m:r>
                          </m:e>
                          <m:sub>
                            <m:r>
                              <a:rPr lang="en-US" altLang="zh-CN" sz="2400" b="1" i="1" smtClean="0">
                                <a:latin typeface="Cambria Math" panose="02040503050406030204" pitchFamily="18" charset="0"/>
                              </a:rPr>
                              <m:t>𝟎𝟎</m:t>
                            </m:r>
                          </m:sub>
                        </m:sSub>
                      </m:oMath>
                    </m:oMathPara>
                  </a14:m>
                  <a:endParaRPr lang="en-US" sz="2400" b="1" dirty="0"/>
                </a:p>
              </p:txBody>
            </p:sp>
          </mc:Choice>
          <mc:Fallback xmlns="">
            <p:sp>
              <p:nvSpPr>
                <p:cNvPr id="32" name="文本框 31">
                  <a:extLst>
                    <a:ext uri="{FF2B5EF4-FFF2-40B4-BE49-F238E27FC236}">
                      <a16:creationId xmlns:a16="http://schemas.microsoft.com/office/drawing/2014/main" id="{C92B726E-4DDE-49C2-8592-DD24484C63F4}"/>
                    </a:ext>
                  </a:extLst>
                </p:cNvPr>
                <p:cNvSpPr txBox="1">
                  <a:spLocks noRot="1" noChangeAspect="1" noMove="1" noResize="1" noEditPoints="1" noAdjustHandles="1" noChangeArrowheads="1" noChangeShapeType="1" noTextEdit="1"/>
                </p:cNvSpPr>
                <p:nvPr/>
              </p:nvSpPr>
              <p:spPr>
                <a:xfrm>
                  <a:off x="984004" y="4094616"/>
                  <a:ext cx="533400" cy="461665"/>
                </a:xfrm>
                <a:prstGeom prst="rect">
                  <a:avLst/>
                </a:prstGeom>
                <a:blipFill>
                  <a:blip r:embed="rId11"/>
                  <a:stretch>
                    <a:fillRect r="-90323" b="-4444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文本框 32">
                  <a:extLst>
                    <a:ext uri="{FF2B5EF4-FFF2-40B4-BE49-F238E27FC236}">
                      <a16:creationId xmlns:a16="http://schemas.microsoft.com/office/drawing/2014/main" id="{659C59EA-8020-4587-BCF9-E21DDFC5CBCD}"/>
                    </a:ext>
                  </a:extLst>
                </p:cNvPr>
                <p:cNvSpPr txBox="1"/>
                <p:nvPr/>
              </p:nvSpPr>
              <p:spPr>
                <a:xfrm>
                  <a:off x="2796517" y="3997546"/>
                  <a:ext cx="5334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𝒎</m:t>
                            </m:r>
                          </m:e>
                          <m:sub>
                            <m:r>
                              <a:rPr lang="en-US" altLang="zh-CN" sz="2400" b="1" i="1" smtClean="0">
                                <a:latin typeface="Cambria Math" panose="02040503050406030204" pitchFamily="18" charset="0"/>
                              </a:rPr>
                              <m:t>𝟏𝟎</m:t>
                            </m:r>
                          </m:sub>
                        </m:sSub>
                      </m:oMath>
                    </m:oMathPara>
                  </a14:m>
                  <a:endParaRPr lang="en-US" sz="2400" b="1" dirty="0"/>
                </a:p>
              </p:txBody>
            </p:sp>
          </mc:Choice>
          <mc:Fallback xmlns="">
            <p:sp>
              <p:nvSpPr>
                <p:cNvPr id="33" name="文本框 32">
                  <a:extLst>
                    <a:ext uri="{FF2B5EF4-FFF2-40B4-BE49-F238E27FC236}">
                      <a16:creationId xmlns:a16="http://schemas.microsoft.com/office/drawing/2014/main" id="{659C59EA-8020-4587-BCF9-E21DDFC5CBCD}"/>
                    </a:ext>
                  </a:extLst>
                </p:cNvPr>
                <p:cNvSpPr txBox="1">
                  <a:spLocks noRot="1" noChangeAspect="1" noMove="1" noResize="1" noEditPoints="1" noAdjustHandles="1" noChangeArrowheads="1" noChangeShapeType="1" noTextEdit="1"/>
                </p:cNvSpPr>
                <p:nvPr/>
              </p:nvSpPr>
              <p:spPr>
                <a:xfrm>
                  <a:off x="2796517" y="3997546"/>
                  <a:ext cx="533400" cy="461665"/>
                </a:xfrm>
                <a:prstGeom prst="rect">
                  <a:avLst/>
                </a:prstGeom>
                <a:blipFill>
                  <a:blip r:embed="rId12"/>
                  <a:stretch>
                    <a:fillRect r="-90323" b="-452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文本框 33">
                  <a:extLst>
                    <a:ext uri="{FF2B5EF4-FFF2-40B4-BE49-F238E27FC236}">
                      <a16:creationId xmlns:a16="http://schemas.microsoft.com/office/drawing/2014/main" id="{09C9F35A-182B-488C-876D-5F0F45389296}"/>
                    </a:ext>
                  </a:extLst>
                </p:cNvPr>
                <p:cNvSpPr txBox="1"/>
                <p:nvPr/>
              </p:nvSpPr>
              <p:spPr>
                <a:xfrm>
                  <a:off x="3796722" y="3823340"/>
                  <a:ext cx="5334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𝒎</m:t>
                            </m:r>
                          </m:e>
                          <m:sub>
                            <m:r>
                              <a:rPr lang="en-US" altLang="zh-CN" sz="2400" b="1" i="1" smtClean="0">
                                <a:latin typeface="Cambria Math" panose="02040503050406030204" pitchFamily="18" charset="0"/>
                              </a:rPr>
                              <m:t>𝟏𝟏</m:t>
                            </m:r>
                          </m:sub>
                        </m:sSub>
                      </m:oMath>
                    </m:oMathPara>
                  </a14:m>
                  <a:endParaRPr lang="en-US" sz="2400" b="1" dirty="0"/>
                </a:p>
              </p:txBody>
            </p:sp>
          </mc:Choice>
          <mc:Fallback xmlns="">
            <p:sp>
              <p:nvSpPr>
                <p:cNvPr id="34" name="文本框 33">
                  <a:extLst>
                    <a:ext uri="{FF2B5EF4-FFF2-40B4-BE49-F238E27FC236}">
                      <a16:creationId xmlns:a16="http://schemas.microsoft.com/office/drawing/2014/main" id="{09C9F35A-182B-488C-876D-5F0F45389296}"/>
                    </a:ext>
                  </a:extLst>
                </p:cNvPr>
                <p:cNvSpPr txBox="1">
                  <a:spLocks noRot="1" noChangeAspect="1" noMove="1" noResize="1" noEditPoints="1" noAdjustHandles="1" noChangeArrowheads="1" noChangeShapeType="1" noTextEdit="1"/>
                </p:cNvSpPr>
                <p:nvPr/>
              </p:nvSpPr>
              <p:spPr>
                <a:xfrm>
                  <a:off x="3796722" y="3823340"/>
                  <a:ext cx="533400" cy="461665"/>
                </a:xfrm>
                <a:prstGeom prst="rect">
                  <a:avLst/>
                </a:prstGeom>
                <a:blipFill>
                  <a:blip r:embed="rId13"/>
                  <a:stretch>
                    <a:fillRect r="-90323" b="-452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文本框 34">
                  <a:extLst>
                    <a:ext uri="{FF2B5EF4-FFF2-40B4-BE49-F238E27FC236}">
                      <a16:creationId xmlns:a16="http://schemas.microsoft.com/office/drawing/2014/main" id="{D7B4EC22-240D-453F-8DE1-D91C486E001D}"/>
                    </a:ext>
                  </a:extLst>
                </p:cNvPr>
                <p:cNvSpPr txBox="1"/>
                <p:nvPr/>
              </p:nvSpPr>
              <p:spPr>
                <a:xfrm>
                  <a:off x="4947817" y="3654046"/>
                  <a:ext cx="5334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𝒎</m:t>
                            </m:r>
                          </m:e>
                          <m:sub>
                            <m:r>
                              <a:rPr lang="en-US" altLang="zh-CN" sz="2400" b="1" i="1" smtClean="0">
                                <a:latin typeface="Cambria Math" panose="02040503050406030204" pitchFamily="18" charset="0"/>
                              </a:rPr>
                              <m:t>𝟐𝟏</m:t>
                            </m:r>
                          </m:sub>
                        </m:sSub>
                      </m:oMath>
                    </m:oMathPara>
                  </a14:m>
                  <a:endParaRPr lang="en-US" sz="2400" b="1" dirty="0"/>
                </a:p>
              </p:txBody>
            </p:sp>
          </mc:Choice>
          <mc:Fallback xmlns="">
            <p:sp>
              <p:nvSpPr>
                <p:cNvPr id="35" name="文本框 34">
                  <a:extLst>
                    <a:ext uri="{FF2B5EF4-FFF2-40B4-BE49-F238E27FC236}">
                      <a16:creationId xmlns:a16="http://schemas.microsoft.com/office/drawing/2014/main" id="{D7B4EC22-240D-453F-8DE1-D91C486E001D}"/>
                    </a:ext>
                  </a:extLst>
                </p:cNvPr>
                <p:cNvSpPr txBox="1">
                  <a:spLocks noRot="1" noChangeAspect="1" noMove="1" noResize="1" noEditPoints="1" noAdjustHandles="1" noChangeArrowheads="1" noChangeShapeType="1" noTextEdit="1"/>
                </p:cNvSpPr>
                <p:nvPr/>
              </p:nvSpPr>
              <p:spPr>
                <a:xfrm>
                  <a:off x="4947817" y="3654046"/>
                  <a:ext cx="533400" cy="461665"/>
                </a:xfrm>
                <a:prstGeom prst="rect">
                  <a:avLst/>
                </a:prstGeom>
                <a:blipFill>
                  <a:blip r:embed="rId14"/>
                  <a:stretch>
                    <a:fillRect r="-93443" b="-4444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文本框 35">
                  <a:extLst>
                    <a:ext uri="{FF2B5EF4-FFF2-40B4-BE49-F238E27FC236}">
                      <a16:creationId xmlns:a16="http://schemas.microsoft.com/office/drawing/2014/main" id="{32392A13-6C3F-4F4C-A770-180F6A9B5A13}"/>
                    </a:ext>
                  </a:extLst>
                </p:cNvPr>
                <p:cNvSpPr txBox="1"/>
                <p:nvPr/>
              </p:nvSpPr>
              <p:spPr>
                <a:xfrm>
                  <a:off x="5947761" y="4008165"/>
                  <a:ext cx="5334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𝒎</m:t>
                            </m:r>
                          </m:e>
                          <m:sub>
                            <m:r>
                              <a:rPr lang="en-US" altLang="zh-CN" sz="2400" b="1" i="1" smtClean="0">
                                <a:latin typeface="Cambria Math" panose="02040503050406030204" pitchFamily="18" charset="0"/>
                              </a:rPr>
                              <m:t>𝑵</m:t>
                            </m:r>
                            <m:r>
                              <a:rPr lang="en-US" altLang="zh-CN" sz="2400" b="1" i="1" smtClean="0">
                                <a:latin typeface="Cambria Math" panose="02040503050406030204" pitchFamily="18" charset="0"/>
                              </a:rPr>
                              <m:t>𝟏</m:t>
                            </m:r>
                          </m:sub>
                        </m:sSub>
                      </m:oMath>
                    </m:oMathPara>
                  </a14:m>
                  <a:endParaRPr lang="en-US" sz="2400" b="1" dirty="0"/>
                </a:p>
              </p:txBody>
            </p:sp>
          </mc:Choice>
          <mc:Fallback xmlns="">
            <p:sp>
              <p:nvSpPr>
                <p:cNvPr id="36" name="文本框 35">
                  <a:extLst>
                    <a:ext uri="{FF2B5EF4-FFF2-40B4-BE49-F238E27FC236}">
                      <a16:creationId xmlns:a16="http://schemas.microsoft.com/office/drawing/2014/main" id="{32392A13-6C3F-4F4C-A770-180F6A9B5A13}"/>
                    </a:ext>
                  </a:extLst>
                </p:cNvPr>
                <p:cNvSpPr txBox="1">
                  <a:spLocks noRot="1" noChangeAspect="1" noMove="1" noResize="1" noEditPoints="1" noAdjustHandles="1" noChangeArrowheads="1" noChangeShapeType="1" noTextEdit="1"/>
                </p:cNvSpPr>
                <p:nvPr/>
              </p:nvSpPr>
              <p:spPr>
                <a:xfrm>
                  <a:off x="5947761" y="4008165"/>
                  <a:ext cx="533400" cy="461665"/>
                </a:xfrm>
                <a:prstGeom prst="rect">
                  <a:avLst/>
                </a:prstGeom>
                <a:blipFill>
                  <a:blip r:embed="rId15"/>
                  <a:stretch>
                    <a:fillRect r="-100000" b="-44444"/>
                  </a:stretch>
                </a:blipFill>
              </p:spPr>
              <p:txBody>
                <a:bodyPr/>
                <a:lstStyle/>
                <a:p>
                  <a:r>
                    <a:rPr lang="en-US">
                      <a:noFill/>
                    </a:rPr>
                    <a:t> </a:t>
                  </a:r>
                </a:p>
              </p:txBody>
            </p:sp>
          </mc:Fallback>
        </mc:AlternateContent>
      </p:grpSp>
      <p:grpSp>
        <p:nvGrpSpPr>
          <p:cNvPr id="37" name="组合 36">
            <a:extLst>
              <a:ext uri="{FF2B5EF4-FFF2-40B4-BE49-F238E27FC236}">
                <a16:creationId xmlns:a16="http://schemas.microsoft.com/office/drawing/2014/main" id="{1539F9B8-D541-48F7-BB69-B3169759346B}"/>
              </a:ext>
            </a:extLst>
          </p:cNvPr>
          <p:cNvGrpSpPr/>
          <p:nvPr/>
        </p:nvGrpSpPr>
        <p:grpSpPr>
          <a:xfrm>
            <a:off x="7908119" y="2861200"/>
            <a:ext cx="4125512" cy="3755261"/>
            <a:chOff x="7976089" y="2709814"/>
            <a:chExt cx="4125512" cy="3755261"/>
          </a:xfrm>
        </p:grpSpPr>
        <p:sp>
          <p:nvSpPr>
            <p:cNvPr id="38" name="任意多边形: 形状 37">
              <a:extLst>
                <a:ext uri="{FF2B5EF4-FFF2-40B4-BE49-F238E27FC236}">
                  <a16:creationId xmlns:a16="http://schemas.microsoft.com/office/drawing/2014/main" id="{BC3F32EE-6DE8-45D2-8AD8-B53DAB16E016}"/>
                </a:ext>
              </a:extLst>
            </p:cNvPr>
            <p:cNvSpPr/>
            <p:nvPr/>
          </p:nvSpPr>
          <p:spPr>
            <a:xfrm>
              <a:off x="8705939" y="3993223"/>
              <a:ext cx="3128962" cy="1428903"/>
            </a:xfrm>
            <a:custGeom>
              <a:avLst/>
              <a:gdLst>
                <a:gd name="connsiteX0" fmla="*/ 0 w 3128962"/>
                <a:gd name="connsiteY0" fmla="*/ 71438 h 1428903"/>
                <a:gd name="connsiteX1" fmla="*/ 1600200 w 3128962"/>
                <a:gd name="connsiteY1" fmla="*/ 1428750 h 1428903"/>
                <a:gd name="connsiteX2" fmla="*/ 3128962 w 3128962"/>
                <a:gd name="connsiteY2" fmla="*/ 0 h 1428903"/>
              </a:gdLst>
              <a:ahLst/>
              <a:cxnLst>
                <a:cxn ang="0">
                  <a:pos x="connsiteX0" y="connsiteY0"/>
                </a:cxn>
                <a:cxn ang="0">
                  <a:pos x="connsiteX1" y="connsiteY1"/>
                </a:cxn>
                <a:cxn ang="0">
                  <a:pos x="connsiteX2" y="connsiteY2"/>
                </a:cxn>
              </a:cxnLst>
              <a:rect l="l" t="t" r="r" b="b"/>
              <a:pathLst>
                <a:path w="3128962" h="1428903">
                  <a:moveTo>
                    <a:pt x="0" y="71438"/>
                  </a:moveTo>
                  <a:cubicBezTo>
                    <a:pt x="539353" y="756047"/>
                    <a:pt x="1078706" y="1440656"/>
                    <a:pt x="1600200" y="1428750"/>
                  </a:cubicBezTo>
                  <a:cubicBezTo>
                    <a:pt x="2121694" y="1416844"/>
                    <a:pt x="2864643" y="330994"/>
                    <a:pt x="3128962"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9" name="直接箭头连接符 38">
              <a:extLst>
                <a:ext uri="{FF2B5EF4-FFF2-40B4-BE49-F238E27FC236}">
                  <a16:creationId xmlns:a16="http://schemas.microsoft.com/office/drawing/2014/main" id="{430551B9-A671-4025-9583-ECF3DC72D268}"/>
                </a:ext>
              </a:extLst>
            </p:cNvPr>
            <p:cNvCxnSpPr/>
            <p:nvPr/>
          </p:nvCxnSpPr>
          <p:spPr>
            <a:xfrm>
              <a:off x="8306442" y="5943600"/>
              <a:ext cx="367188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直接箭头连接符 39">
              <a:extLst>
                <a:ext uri="{FF2B5EF4-FFF2-40B4-BE49-F238E27FC236}">
                  <a16:creationId xmlns:a16="http://schemas.microsoft.com/office/drawing/2014/main" id="{3D9E2729-79DF-453A-8859-462720EB4825}"/>
                </a:ext>
              </a:extLst>
            </p:cNvPr>
            <p:cNvCxnSpPr>
              <a:cxnSpLocks/>
            </p:cNvCxnSpPr>
            <p:nvPr/>
          </p:nvCxnSpPr>
          <p:spPr>
            <a:xfrm flipV="1">
              <a:off x="8306442" y="3230523"/>
              <a:ext cx="0" cy="27130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id="{7B546975-3546-4807-BBE0-02907702851A}"/>
                </a:ext>
              </a:extLst>
            </p:cNvPr>
            <p:cNvCxnSpPr/>
            <p:nvPr/>
          </p:nvCxnSpPr>
          <p:spPr>
            <a:xfrm>
              <a:off x="8919022" y="4310366"/>
              <a:ext cx="0" cy="1633234"/>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2" name="文本框 41">
                  <a:extLst>
                    <a:ext uri="{FF2B5EF4-FFF2-40B4-BE49-F238E27FC236}">
                      <a16:creationId xmlns:a16="http://schemas.microsoft.com/office/drawing/2014/main" id="{C8FD77BE-8B45-41D7-AC08-070B23B1DA88}"/>
                    </a:ext>
                  </a:extLst>
                </p:cNvPr>
                <p:cNvSpPr txBox="1"/>
                <p:nvPr/>
              </p:nvSpPr>
              <p:spPr>
                <a:xfrm>
                  <a:off x="8682241" y="5959017"/>
                  <a:ext cx="5334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𝒘</m:t>
                            </m:r>
                          </m:e>
                          <m:sub>
                            <m:r>
                              <a:rPr lang="en-US" altLang="zh-CN" sz="2400" b="1" i="1" smtClean="0">
                                <a:latin typeface="Cambria Math" panose="02040503050406030204" pitchFamily="18" charset="0"/>
                              </a:rPr>
                              <m:t>𝟎</m:t>
                            </m:r>
                          </m:sub>
                        </m:sSub>
                      </m:oMath>
                    </m:oMathPara>
                  </a14:m>
                  <a:endParaRPr lang="en-US" sz="2400" b="1" dirty="0"/>
                </a:p>
              </p:txBody>
            </p:sp>
          </mc:Choice>
          <mc:Fallback xmlns="">
            <p:sp>
              <p:nvSpPr>
                <p:cNvPr id="42" name="文本框 41">
                  <a:extLst>
                    <a:ext uri="{FF2B5EF4-FFF2-40B4-BE49-F238E27FC236}">
                      <a16:creationId xmlns:a16="http://schemas.microsoft.com/office/drawing/2014/main" id="{C8FD77BE-8B45-41D7-AC08-070B23B1DA88}"/>
                    </a:ext>
                  </a:extLst>
                </p:cNvPr>
                <p:cNvSpPr txBox="1">
                  <a:spLocks noRot="1" noChangeAspect="1" noMove="1" noResize="1" noEditPoints="1" noAdjustHandles="1" noChangeArrowheads="1" noChangeShapeType="1" noTextEdit="1"/>
                </p:cNvSpPr>
                <p:nvPr/>
              </p:nvSpPr>
              <p:spPr>
                <a:xfrm>
                  <a:off x="8682241" y="5959017"/>
                  <a:ext cx="533400" cy="461665"/>
                </a:xfrm>
                <a:prstGeom prst="rect">
                  <a:avLst/>
                </a:prstGeom>
                <a:blipFill>
                  <a:blip r:embed="rId16"/>
                  <a:stretch>
                    <a:fillRect r="-1136" b="-26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文本框 42">
                  <a:extLst>
                    <a:ext uri="{FF2B5EF4-FFF2-40B4-BE49-F238E27FC236}">
                      <a16:creationId xmlns:a16="http://schemas.microsoft.com/office/drawing/2014/main" id="{9CD8B6AB-3418-4206-97A8-B3AA974ED3E8}"/>
                    </a:ext>
                  </a:extLst>
                </p:cNvPr>
                <p:cNvSpPr txBox="1"/>
                <p:nvPr/>
              </p:nvSpPr>
              <p:spPr>
                <a:xfrm>
                  <a:off x="7976089" y="2709814"/>
                  <a:ext cx="80714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2400" b="1" i="1" smtClean="0">
                            <a:latin typeface="Cambria Math" panose="02040503050406030204" pitchFamily="18" charset="0"/>
                          </a:rPr>
                          <m:t>𝒄𝒐𝒔𝒕</m:t>
                        </m:r>
                      </m:oMath>
                    </m:oMathPara>
                  </a14:m>
                  <a:endParaRPr lang="en-US" sz="2400" b="1" dirty="0"/>
                </a:p>
              </p:txBody>
            </p:sp>
          </mc:Choice>
          <mc:Fallback xmlns="">
            <p:sp>
              <p:nvSpPr>
                <p:cNvPr id="43" name="文本框 42">
                  <a:extLst>
                    <a:ext uri="{FF2B5EF4-FFF2-40B4-BE49-F238E27FC236}">
                      <a16:creationId xmlns:a16="http://schemas.microsoft.com/office/drawing/2014/main" id="{9CD8B6AB-3418-4206-97A8-B3AA974ED3E8}"/>
                    </a:ext>
                  </a:extLst>
                </p:cNvPr>
                <p:cNvSpPr txBox="1">
                  <a:spLocks noRot="1" noChangeAspect="1" noMove="1" noResize="1" noEditPoints="1" noAdjustHandles="1" noChangeArrowheads="1" noChangeShapeType="1" noTextEdit="1"/>
                </p:cNvSpPr>
                <p:nvPr/>
              </p:nvSpPr>
              <p:spPr>
                <a:xfrm>
                  <a:off x="7976089" y="2709814"/>
                  <a:ext cx="807141" cy="461665"/>
                </a:xfrm>
                <a:prstGeom prst="rect">
                  <a:avLst/>
                </a:prstGeom>
                <a:blipFill>
                  <a:blip r:embed="rId1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文本框 43">
                  <a:extLst>
                    <a:ext uri="{FF2B5EF4-FFF2-40B4-BE49-F238E27FC236}">
                      <a16:creationId xmlns:a16="http://schemas.microsoft.com/office/drawing/2014/main" id="{27E4BAE9-853B-4AD9-AB1C-A96FACC25B02}"/>
                    </a:ext>
                  </a:extLst>
                </p:cNvPr>
                <p:cNvSpPr txBox="1"/>
                <p:nvPr/>
              </p:nvSpPr>
              <p:spPr>
                <a:xfrm>
                  <a:off x="11568201" y="6003410"/>
                  <a:ext cx="5334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2400" b="1" i="1" smtClean="0">
                            <a:latin typeface="Cambria Math" panose="02040503050406030204" pitchFamily="18" charset="0"/>
                          </a:rPr>
                          <m:t>𝑾</m:t>
                        </m:r>
                      </m:oMath>
                    </m:oMathPara>
                  </a14:m>
                  <a:endParaRPr lang="en-US" sz="2400" b="1" dirty="0"/>
                </a:p>
              </p:txBody>
            </p:sp>
          </mc:Choice>
          <mc:Fallback xmlns="">
            <p:sp>
              <p:nvSpPr>
                <p:cNvPr id="44" name="文本框 43">
                  <a:extLst>
                    <a:ext uri="{FF2B5EF4-FFF2-40B4-BE49-F238E27FC236}">
                      <a16:creationId xmlns:a16="http://schemas.microsoft.com/office/drawing/2014/main" id="{27E4BAE9-853B-4AD9-AB1C-A96FACC25B02}"/>
                    </a:ext>
                  </a:extLst>
                </p:cNvPr>
                <p:cNvSpPr txBox="1">
                  <a:spLocks noRot="1" noChangeAspect="1" noMove="1" noResize="1" noEditPoints="1" noAdjustHandles="1" noChangeArrowheads="1" noChangeShapeType="1" noTextEdit="1"/>
                </p:cNvSpPr>
                <p:nvPr/>
              </p:nvSpPr>
              <p:spPr>
                <a:xfrm>
                  <a:off x="11568201" y="6003410"/>
                  <a:ext cx="533400" cy="461665"/>
                </a:xfrm>
                <a:prstGeom prst="rect">
                  <a:avLst/>
                </a:prstGeom>
                <a:blipFill>
                  <a:blip r:embed="rId1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文本框 44">
                  <a:extLst>
                    <a:ext uri="{FF2B5EF4-FFF2-40B4-BE49-F238E27FC236}">
                      <a16:creationId xmlns:a16="http://schemas.microsoft.com/office/drawing/2014/main" id="{508891A1-6A56-45BC-AFEB-DD89AFA0D04E}"/>
                    </a:ext>
                  </a:extLst>
                </p:cNvPr>
                <p:cNvSpPr txBox="1"/>
                <p:nvPr/>
              </p:nvSpPr>
              <p:spPr>
                <a:xfrm>
                  <a:off x="10050222" y="5980124"/>
                  <a:ext cx="442868"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𝒘</m:t>
                            </m:r>
                          </m:e>
                          <m:sub>
                            <m:r>
                              <a:rPr lang="en-US" altLang="zh-CN" sz="2400" b="1" i="1" smtClean="0">
                                <a:latin typeface="Cambria Math" panose="02040503050406030204" pitchFamily="18" charset="0"/>
                              </a:rPr>
                              <m:t>𝒕</m:t>
                            </m:r>
                          </m:sub>
                        </m:sSub>
                      </m:oMath>
                    </m:oMathPara>
                  </a14:m>
                  <a:endParaRPr lang="en-US" sz="2400" b="1" dirty="0"/>
                </a:p>
              </p:txBody>
            </p:sp>
          </mc:Choice>
          <mc:Fallback xmlns="">
            <p:sp>
              <p:nvSpPr>
                <p:cNvPr id="45" name="文本框 44">
                  <a:extLst>
                    <a:ext uri="{FF2B5EF4-FFF2-40B4-BE49-F238E27FC236}">
                      <a16:creationId xmlns:a16="http://schemas.microsoft.com/office/drawing/2014/main" id="{508891A1-6A56-45BC-AFEB-DD89AFA0D04E}"/>
                    </a:ext>
                  </a:extLst>
                </p:cNvPr>
                <p:cNvSpPr txBox="1">
                  <a:spLocks noRot="1" noChangeAspect="1" noMove="1" noResize="1" noEditPoints="1" noAdjustHandles="1" noChangeArrowheads="1" noChangeShapeType="1" noTextEdit="1"/>
                </p:cNvSpPr>
                <p:nvPr/>
              </p:nvSpPr>
              <p:spPr>
                <a:xfrm>
                  <a:off x="10050222" y="5980124"/>
                  <a:ext cx="442868" cy="461665"/>
                </a:xfrm>
                <a:prstGeom prst="rect">
                  <a:avLst/>
                </a:prstGeom>
                <a:blipFill>
                  <a:blip r:embed="rId19"/>
                  <a:stretch>
                    <a:fillRect r="-13889"/>
                  </a:stretch>
                </a:blipFill>
              </p:spPr>
              <p:txBody>
                <a:bodyPr/>
                <a:lstStyle/>
                <a:p>
                  <a:r>
                    <a:rPr lang="en-US">
                      <a:noFill/>
                    </a:rPr>
                    <a:t> </a:t>
                  </a:r>
                </a:p>
              </p:txBody>
            </p:sp>
          </mc:Fallback>
        </mc:AlternateContent>
        <p:cxnSp>
          <p:nvCxnSpPr>
            <p:cNvPr id="46" name="直接连接符 45">
              <a:extLst>
                <a:ext uri="{FF2B5EF4-FFF2-40B4-BE49-F238E27FC236}">
                  <a16:creationId xmlns:a16="http://schemas.microsoft.com/office/drawing/2014/main" id="{A8F2DDA8-71E9-4D26-B5D8-ABA07BED5FF9}"/>
                </a:ext>
              </a:extLst>
            </p:cNvPr>
            <p:cNvCxnSpPr>
              <a:cxnSpLocks/>
            </p:cNvCxnSpPr>
            <p:nvPr/>
          </p:nvCxnSpPr>
          <p:spPr>
            <a:xfrm>
              <a:off x="8622475" y="3977807"/>
              <a:ext cx="959086" cy="1189505"/>
            </a:xfrm>
            <a:prstGeom prst="line">
              <a:avLst/>
            </a:prstGeom>
            <a:ln w="254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id="{CC0D61E7-FD71-4429-A57A-ED7FADA1CFCE}"/>
                </a:ext>
              </a:extLst>
            </p:cNvPr>
            <p:cNvCxnSpPr>
              <a:cxnSpLocks/>
            </p:cNvCxnSpPr>
            <p:nvPr/>
          </p:nvCxnSpPr>
          <p:spPr>
            <a:xfrm>
              <a:off x="9681207" y="5443232"/>
              <a:ext cx="1277304" cy="0"/>
            </a:xfrm>
            <a:prstGeom prst="line">
              <a:avLst/>
            </a:prstGeom>
            <a:ln w="254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id="{C813B049-CE8A-4662-8FA5-CE37FAEFCC13}"/>
                </a:ext>
              </a:extLst>
            </p:cNvPr>
            <p:cNvCxnSpPr>
              <a:cxnSpLocks/>
            </p:cNvCxnSpPr>
            <p:nvPr/>
          </p:nvCxnSpPr>
          <p:spPr>
            <a:xfrm>
              <a:off x="10284269" y="5422126"/>
              <a:ext cx="0" cy="536891"/>
            </a:xfrm>
            <a:prstGeom prst="line">
              <a:avLst/>
            </a:prstGeom>
          </p:spPr>
          <p:style>
            <a:lnRef idx="1">
              <a:schemeClr val="accent1"/>
            </a:lnRef>
            <a:fillRef idx="0">
              <a:schemeClr val="accent1"/>
            </a:fillRef>
            <a:effectRef idx="0">
              <a:schemeClr val="accent1"/>
            </a:effectRef>
            <a:fontRef idx="minor">
              <a:schemeClr val="tx1"/>
            </a:fontRef>
          </p:style>
        </p:cxnSp>
      </p:grpSp>
      <p:pic>
        <p:nvPicPr>
          <p:cNvPr id="49" name="图片 48">
            <a:extLst>
              <a:ext uri="{FF2B5EF4-FFF2-40B4-BE49-F238E27FC236}">
                <a16:creationId xmlns:a16="http://schemas.microsoft.com/office/drawing/2014/main" id="{C7CCC3F8-D005-4C04-8AC4-2FF7A3D6034A}"/>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1086956" y="3092032"/>
            <a:ext cx="5455917" cy="3396305"/>
          </a:xfrm>
          <a:prstGeom prst="rect">
            <a:avLst/>
          </a:prstGeom>
        </p:spPr>
      </p:pic>
      <p:sp>
        <p:nvSpPr>
          <p:cNvPr id="50" name="文本框 49">
            <a:extLst>
              <a:ext uri="{FF2B5EF4-FFF2-40B4-BE49-F238E27FC236}">
                <a16:creationId xmlns:a16="http://schemas.microsoft.com/office/drawing/2014/main" id="{7E320F52-1C58-4158-80A3-CBA06765BE91}"/>
              </a:ext>
            </a:extLst>
          </p:cNvPr>
          <p:cNvSpPr txBox="1"/>
          <p:nvPr/>
        </p:nvSpPr>
        <p:spPr>
          <a:xfrm>
            <a:off x="554158" y="1445911"/>
            <a:ext cx="6233630" cy="1200329"/>
          </a:xfrm>
          <a:prstGeom prst="rect">
            <a:avLst/>
          </a:prstGeom>
          <a:noFill/>
        </p:spPr>
        <p:txBody>
          <a:bodyPr wrap="none" rtlCol="0">
            <a:spAutoFit/>
          </a:bodyPr>
          <a:lstStyle/>
          <a:p>
            <a:r>
              <a:rPr lang="en-US" sz="2400" dirty="0"/>
              <a:t>Graph SLAM</a:t>
            </a:r>
          </a:p>
          <a:p>
            <a:pPr marL="285750" indent="-285750">
              <a:buFont typeface="Arial" panose="020B0604020202020204" pitchFamily="34" charset="0"/>
              <a:buChar char="•"/>
            </a:pPr>
            <a:r>
              <a:rPr lang="en-US" sz="2400" dirty="0"/>
              <a:t>Estimate all the robot poses, plus landmarks</a:t>
            </a:r>
          </a:p>
          <a:p>
            <a:pPr marL="285750" indent="-285750">
              <a:buFont typeface="Arial" panose="020B0604020202020204" pitchFamily="34" charset="0"/>
              <a:buChar char="•"/>
            </a:pPr>
            <a:r>
              <a:rPr lang="en-US" sz="2400" dirty="0"/>
              <a:t>Iteratively update robot poses and re-linearize</a:t>
            </a:r>
          </a:p>
        </p:txBody>
      </p:sp>
      <mc:AlternateContent xmlns:mc="http://schemas.openxmlformats.org/markup-compatibility/2006" xmlns:a14="http://schemas.microsoft.com/office/drawing/2010/main">
        <mc:Choice Requires="a14">
          <p:sp>
            <p:nvSpPr>
              <p:cNvPr id="51" name="文本框 50">
                <a:extLst>
                  <a:ext uri="{FF2B5EF4-FFF2-40B4-BE49-F238E27FC236}">
                    <a16:creationId xmlns:a16="http://schemas.microsoft.com/office/drawing/2014/main" id="{726CAC48-F184-40AF-AEB3-B2763147A49A}"/>
                  </a:ext>
                </a:extLst>
              </p:cNvPr>
              <p:cNvSpPr txBox="1"/>
              <p:nvPr/>
            </p:nvSpPr>
            <p:spPr>
              <a:xfrm>
                <a:off x="1102101" y="5841957"/>
                <a:ext cx="1422145" cy="461665"/>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𝒘</m:t>
                          </m:r>
                        </m:e>
                        <m:sub>
                          <m:r>
                            <a:rPr lang="en-US" altLang="zh-CN" sz="2400" b="1" i="1" smtClean="0">
                              <a:latin typeface="Cambria Math" panose="02040503050406030204" pitchFamily="18" charset="0"/>
                            </a:rPr>
                            <m:t>𝟎</m:t>
                          </m:r>
                        </m:sub>
                      </m:sSub>
                    </m:oMath>
                  </m:oMathPara>
                </a14:m>
                <a:endParaRPr lang="en-US" sz="2400" b="1" dirty="0"/>
              </a:p>
            </p:txBody>
          </p:sp>
        </mc:Choice>
        <mc:Fallback xmlns="">
          <p:sp>
            <p:nvSpPr>
              <p:cNvPr id="51" name="文本框 50">
                <a:extLst>
                  <a:ext uri="{FF2B5EF4-FFF2-40B4-BE49-F238E27FC236}">
                    <a16:creationId xmlns:a16="http://schemas.microsoft.com/office/drawing/2014/main" id="{726CAC48-F184-40AF-AEB3-B2763147A49A}"/>
                  </a:ext>
                </a:extLst>
              </p:cNvPr>
              <p:cNvSpPr txBox="1">
                <a:spLocks noRot="1" noChangeAspect="1" noMove="1" noResize="1" noEditPoints="1" noAdjustHandles="1" noChangeArrowheads="1" noChangeShapeType="1" noTextEdit="1"/>
              </p:cNvSpPr>
              <p:nvPr/>
            </p:nvSpPr>
            <p:spPr>
              <a:xfrm>
                <a:off x="1102101" y="5841957"/>
                <a:ext cx="1422145" cy="461665"/>
              </a:xfrm>
              <a:prstGeom prst="rect">
                <a:avLst/>
              </a:prstGeom>
              <a:blipFill>
                <a:blip r:embed="rId21"/>
                <a:stretch>
                  <a:fillRect b="-26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文本框 51">
                <a:extLst>
                  <a:ext uri="{FF2B5EF4-FFF2-40B4-BE49-F238E27FC236}">
                    <a16:creationId xmlns:a16="http://schemas.microsoft.com/office/drawing/2014/main" id="{84AB7BBD-A874-42BB-A51F-0801B953B522}"/>
                  </a:ext>
                </a:extLst>
              </p:cNvPr>
              <p:cNvSpPr txBox="1"/>
              <p:nvPr/>
            </p:nvSpPr>
            <p:spPr>
              <a:xfrm>
                <a:off x="3372046" y="5923963"/>
                <a:ext cx="442868" cy="461665"/>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𝒘</m:t>
                          </m:r>
                        </m:e>
                        <m:sub>
                          <m:r>
                            <a:rPr lang="en-US" altLang="zh-CN" sz="2400" b="1" i="1" smtClean="0">
                              <a:latin typeface="Cambria Math" panose="02040503050406030204" pitchFamily="18" charset="0"/>
                            </a:rPr>
                            <m:t>𝒕</m:t>
                          </m:r>
                        </m:sub>
                      </m:sSub>
                    </m:oMath>
                  </m:oMathPara>
                </a14:m>
                <a:endParaRPr lang="en-US" sz="2400" b="1" dirty="0"/>
              </a:p>
            </p:txBody>
          </p:sp>
        </mc:Choice>
        <mc:Fallback xmlns="">
          <p:sp>
            <p:nvSpPr>
              <p:cNvPr id="52" name="文本框 51">
                <a:extLst>
                  <a:ext uri="{FF2B5EF4-FFF2-40B4-BE49-F238E27FC236}">
                    <a16:creationId xmlns:a16="http://schemas.microsoft.com/office/drawing/2014/main" id="{84AB7BBD-A874-42BB-A51F-0801B953B522}"/>
                  </a:ext>
                </a:extLst>
              </p:cNvPr>
              <p:cNvSpPr txBox="1">
                <a:spLocks noRot="1" noChangeAspect="1" noMove="1" noResize="1" noEditPoints="1" noAdjustHandles="1" noChangeArrowheads="1" noChangeShapeType="1" noTextEdit="1"/>
              </p:cNvSpPr>
              <p:nvPr/>
            </p:nvSpPr>
            <p:spPr>
              <a:xfrm>
                <a:off x="3372046" y="5923963"/>
                <a:ext cx="442868" cy="461665"/>
              </a:xfrm>
              <a:prstGeom prst="rect">
                <a:avLst/>
              </a:prstGeom>
              <a:blipFill>
                <a:blip r:embed="rId22"/>
                <a:stretch>
                  <a:fillRect r="-12329"/>
                </a:stretch>
              </a:blipFill>
            </p:spPr>
            <p:txBody>
              <a:bodyPr/>
              <a:lstStyle/>
              <a:p>
                <a:r>
                  <a:rPr lang="en-US">
                    <a:noFill/>
                  </a:rPr>
                  <a:t> </a:t>
                </a:r>
              </a:p>
            </p:txBody>
          </p:sp>
        </mc:Fallback>
      </mc:AlternateContent>
    </p:spTree>
    <p:extLst>
      <p:ext uri="{BB962C8B-B14F-4D97-AF65-F5344CB8AC3E}">
        <p14:creationId xmlns:p14="http://schemas.microsoft.com/office/powerpoint/2010/main" val="256930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0">
                                            <p:txEl>
                                              <p:pRg st="1" end="1"/>
                                            </p:txEl>
                                          </p:spTgt>
                                        </p:tgtEl>
                                        <p:attrNameLst>
                                          <p:attrName>style.visibility</p:attrName>
                                        </p:attrNameLst>
                                      </p:cBhvr>
                                      <p:to>
                                        <p:strVal val="visible"/>
                                      </p:to>
                                    </p:set>
                                    <p:animEffect transition="in" filter="fade">
                                      <p:cBhvr>
                                        <p:cTn id="12" dur="500"/>
                                        <p:tgtEl>
                                          <p:spTgt spid="5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0">
                                            <p:txEl>
                                              <p:pRg st="2" end="2"/>
                                            </p:txEl>
                                          </p:spTgt>
                                        </p:tgtEl>
                                        <p:attrNameLst>
                                          <p:attrName>style.visibility</p:attrName>
                                        </p:attrNameLst>
                                      </p:cBhvr>
                                      <p:to>
                                        <p:strVal val="visible"/>
                                      </p:to>
                                    </p:set>
                                    <p:animEffect transition="in" filter="fade">
                                      <p:cBhvr>
                                        <p:cTn id="17" dur="500"/>
                                        <p:tgtEl>
                                          <p:spTgt spid="5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9"/>
                                        </p:tgtEl>
                                        <p:attrNameLst>
                                          <p:attrName>style.visibility</p:attrName>
                                        </p:attrNameLst>
                                      </p:cBhvr>
                                      <p:to>
                                        <p:strVal val="visible"/>
                                      </p:to>
                                    </p:set>
                                    <p:animEffect transition="in" filter="fade">
                                      <p:cBhvr>
                                        <p:cTn id="22"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5BC487-6D4C-4CBF-BF40-99A1C105D37D}"/>
              </a:ext>
            </a:extLst>
          </p:cNvPr>
          <p:cNvSpPr>
            <a:spLocks noGrp="1"/>
          </p:cNvSpPr>
          <p:nvPr>
            <p:ph type="title"/>
          </p:nvPr>
        </p:nvSpPr>
        <p:spPr>
          <a:xfrm>
            <a:off x="838200" y="365125"/>
            <a:ext cx="10886768" cy="1325563"/>
          </a:xfrm>
        </p:spPr>
        <p:txBody>
          <a:bodyPr/>
          <a:lstStyle/>
          <a:p>
            <a:r>
              <a:rPr lang="en-US" dirty="0"/>
              <a:t>SLAM – Simultaneous </a:t>
            </a:r>
            <a:r>
              <a:rPr lang="en-US" dirty="0">
                <a:solidFill>
                  <a:srgbClr val="FF0000"/>
                </a:solidFill>
              </a:rPr>
              <a:t>Localization</a:t>
            </a:r>
            <a:r>
              <a:rPr lang="en-US" dirty="0"/>
              <a:t> and </a:t>
            </a:r>
            <a:r>
              <a:rPr lang="en-US" dirty="0">
                <a:solidFill>
                  <a:srgbClr val="0070C0"/>
                </a:solidFill>
              </a:rPr>
              <a:t>Mapping</a:t>
            </a:r>
            <a:endParaRPr lang="en-US" dirty="0"/>
          </a:p>
        </p:txBody>
      </p:sp>
      <p:sp>
        <p:nvSpPr>
          <p:cNvPr id="3" name="Content Placeholder 2">
            <a:extLst>
              <a:ext uri="{FF2B5EF4-FFF2-40B4-BE49-F238E27FC236}">
                <a16:creationId xmlns:a16="http://schemas.microsoft.com/office/drawing/2014/main" id="{BEB1F679-074B-4BE4-BFC4-D67C58AEC746}"/>
              </a:ext>
            </a:extLst>
          </p:cNvPr>
          <p:cNvSpPr>
            <a:spLocks noGrp="1"/>
          </p:cNvSpPr>
          <p:nvPr>
            <p:ph idx="1"/>
          </p:nvPr>
        </p:nvSpPr>
        <p:spPr>
          <a:xfrm>
            <a:off x="838200" y="1454693"/>
            <a:ext cx="10515600" cy="1603375"/>
          </a:xfrm>
        </p:spPr>
        <p:txBody>
          <a:bodyPr/>
          <a:lstStyle/>
          <a:p>
            <a:r>
              <a:rPr lang="en-US" dirty="0"/>
              <a:t>G</a:t>
            </a:r>
            <a:r>
              <a:rPr lang="en-US" altLang="zh-CN" dirty="0"/>
              <a:t>iven a</a:t>
            </a:r>
            <a:r>
              <a:rPr lang="zh-CN" altLang="en-US" dirty="0"/>
              <a:t> </a:t>
            </a:r>
            <a:r>
              <a:rPr lang="en-US" altLang="zh-CN" dirty="0"/>
              <a:t>Robot</a:t>
            </a:r>
            <a:r>
              <a:rPr lang="zh-CN" altLang="en-US" dirty="0"/>
              <a:t> </a:t>
            </a:r>
            <a:r>
              <a:rPr lang="en-US" altLang="zh-CN" dirty="0"/>
              <a:t>with</a:t>
            </a:r>
            <a:r>
              <a:rPr lang="zh-CN" altLang="en-US" dirty="0"/>
              <a:t> </a:t>
            </a:r>
            <a:r>
              <a:rPr lang="en-US" altLang="zh-CN" dirty="0"/>
              <a:t>multiple</a:t>
            </a:r>
            <a:r>
              <a:rPr lang="zh-CN" altLang="en-US" dirty="0"/>
              <a:t> </a:t>
            </a:r>
            <a:r>
              <a:rPr lang="en-US" altLang="zh-CN" dirty="0"/>
              <a:t>sensors, at the same time:</a:t>
            </a:r>
          </a:p>
          <a:p>
            <a:pPr lvl="1"/>
            <a:r>
              <a:rPr lang="en-US" dirty="0"/>
              <a:t>Build a </a:t>
            </a:r>
            <a:r>
              <a:rPr lang="en-US" i="1" dirty="0">
                <a:solidFill>
                  <a:srgbClr val="0070C0"/>
                </a:solidFill>
              </a:rPr>
              <a:t>Map</a:t>
            </a:r>
            <a:r>
              <a:rPr lang="en-US" dirty="0">
                <a:solidFill>
                  <a:srgbClr val="0070C0"/>
                </a:solidFill>
              </a:rPr>
              <a:t> </a:t>
            </a:r>
            <a:r>
              <a:rPr lang="en-US" dirty="0"/>
              <a:t>(model) of the environment </a:t>
            </a:r>
          </a:p>
          <a:p>
            <a:pPr lvl="1"/>
            <a:r>
              <a:rPr lang="en-US" dirty="0"/>
              <a:t>Estimate the </a:t>
            </a:r>
            <a:r>
              <a:rPr lang="en-US" i="1" dirty="0">
                <a:solidFill>
                  <a:srgbClr val="FF0000"/>
                </a:solidFill>
              </a:rPr>
              <a:t>Location</a:t>
            </a:r>
            <a:r>
              <a:rPr lang="en-US" dirty="0"/>
              <a:t> of the robot in the </a:t>
            </a:r>
            <a:r>
              <a:rPr lang="en-US" i="1" dirty="0">
                <a:solidFill>
                  <a:srgbClr val="0070C0"/>
                </a:solidFill>
              </a:rPr>
              <a:t>Map</a:t>
            </a:r>
          </a:p>
          <a:p>
            <a:pPr lvl="1"/>
            <a:endParaRPr lang="en-US" dirty="0"/>
          </a:p>
        </p:txBody>
      </p:sp>
      <p:pic>
        <p:nvPicPr>
          <p:cNvPr id="5" name="Picture 4">
            <a:extLst>
              <a:ext uri="{FF2B5EF4-FFF2-40B4-BE49-F238E27FC236}">
                <a16:creationId xmlns:a16="http://schemas.microsoft.com/office/drawing/2014/main" id="{C009926D-B71F-4E55-9557-478900C39A2B}"/>
              </a:ext>
            </a:extLst>
          </p:cNvPr>
          <p:cNvPicPr>
            <a:picLocks noChangeAspect="1"/>
          </p:cNvPicPr>
          <p:nvPr/>
        </p:nvPicPr>
        <p:blipFill>
          <a:blip r:embed="rId5"/>
          <a:stretch>
            <a:fillRect/>
          </a:stretch>
        </p:blipFill>
        <p:spPr>
          <a:xfrm>
            <a:off x="1037860" y="3453346"/>
            <a:ext cx="3636995" cy="2512398"/>
          </a:xfrm>
          <a:prstGeom prst="rect">
            <a:avLst/>
          </a:prstGeom>
        </p:spPr>
      </p:pic>
      <p:pic>
        <p:nvPicPr>
          <p:cNvPr id="6" name="Cartographer 3D SLAM Demo">
            <a:hlinkClick r:id="" action="ppaction://media"/>
            <a:extLst>
              <a:ext uri="{FF2B5EF4-FFF2-40B4-BE49-F238E27FC236}">
                <a16:creationId xmlns:a16="http://schemas.microsoft.com/office/drawing/2014/main" id="{EAC16884-17AC-425B-BFDF-7B626C8102BA}"/>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5441409" y="3161307"/>
            <a:ext cx="5535750" cy="3321450"/>
          </a:xfrm>
          <a:prstGeom prst="rect">
            <a:avLst/>
          </a:prstGeom>
        </p:spPr>
      </p:pic>
    </p:spTree>
    <p:extLst>
      <p:ext uri="{BB962C8B-B14F-4D97-AF65-F5344CB8AC3E}">
        <p14:creationId xmlns:p14="http://schemas.microsoft.com/office/powerpoint/2010/main" val="2289136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58468"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6"/>
                </p:tgtEl>
              </p:cMediaNode>
            </p:video>
            <p:seq concurrent="1" nextAc="seek">
              <p:cTn id="12" restart="whenNotActive" fill="hold" evtFilter="cancelBubble" nodeType="interactiveSeq">
                <p:stCondLst>
                  <p:cond evt="onClick" delay="0">
                    <p:tgtEl>
                      <p:spTgt spid="6"/>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withEffect">
                                  <p:stCondLst>
                                    <p:cond delay="0"/>
                                  </p:stCondLst>
                                  <p:childTnLst>
                                    <p:cmd type="call" cmd="togglePause">
                                      <p:cBhvr>
                                        <p:cTn id="16"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4F05DC-B3E7-4283-8FA9-4E8275456120}"/>
              </a:ext>
            </a:extLst>
          </p:cNvPr>
          <p:cNvSpPr>
            <a:spLocks noGrp="1"/>
          </p:cNvSpPr>
          <p:nvPr>
            <p:ph type="title"/>
          </p:nvPr>
        </p:nvSpPr>
        <p:spPr>
          <a:xfrm>
            <a:off x="690716" y="218733"/>
            <a:ext cx="11164530" cy="800100"/>
          </a:xfrm>
        </p:spPr>
        <p:txBody>
          <a:bodyPr vert="horz" lIns="91440" tIns="45720" rIns="91440" bIns="45720" rtlCol="0" anchor="ctr">
            <a:normAutofit/>
          </a:bodyPr>
          <a:lstStyle/>
          <a:p>
            <a:r>
              <a:rPr lang="en-US" dirty="0"/>
              <a:t>SLAM – Simultaneous </a:t>
            </a:r>
            <a:r>
              <a:rPr lang="en-US" dirty="0">
                <a:solidFill>
                  <a:srgbClr val="FF0000"/>
                </a:solidFill>
              </a:rPr>
              <a:t>Localization</a:t>
            </a:r>
            <a:r>
              <a:rPr lang="en-US" dirty="0"/>
              <a:t> and </a:t>
            </a:r>
            <a:r>
              <a:rPr lang="en-US" dirty="0">
                <a:solidFill>
                  <a:srgbClr val="0070C0"/>
                </a:solidFill>
              </a:rPr>
              <a:t>Mapping</a:t>
            </a:r>
          </a:p>
        </p:txBody>
      </p:sp>
      <p:pic>
        <p:nvPicPr>
          <p:cNvPr id="4" name="Picture 3">
            <a:extLst>
              <a:ext uri="{FF2B5EF4-FFF2-40B4-BE49-F238E27FC236}">
                <a16:creationId xmlns:a16="http://schemas.microsoft.com/office/drawing/2014/main" id="{222AD0CF-0CB0-4A63-BA33-23055599D11E}"/>
              </a:ext>
            </a:extLst>
          </p:cNvPr>
          <p:cNvPicPr>
            <a:picLocks noChangeAspect="1"/>
          </p:cNvPicPr>
          <p:nvPr/>
        </p:nvPicPr>
        <p:blipFill>
          <a:blip r:embed="rId3"/>
          <a:stretch>
            <a:fillRect/>
          </a:stretch>
        </p:blipFill>
        <p:spPr>
          <a:xfrm>
            <a:off x="2465506" y="1635741"/>
            <a:ext cx="1586123" cy="1001762"/>
          </a:xfrm>
          <a:prstGeom prst="rect">
            <a:avLst/>
          </a:prstGeom>
        </p:spPr>
      </p:pic>
      <p:pic>
        <p:nvPicPr>
          <p:cNvPr id="6" name="Picture 5">
            <a:extLst>
              <a:ext uri="{FF2B5EF4-FFF2-40B4-BE49-F238E27FC236}">
                <a16:creationId xmlns:a16="http://schemas.microsoft.com/office/drawing/2014/main" id="{619A1005-0D08-458E-8F04-605C306F2725}"/>
              </a:ext>
            </a:extLst>
          </p:cNvPr>
          <p:cNvPicPr>
            <a:picLocks noChangeAspect="1"/>
          </p:cNvPicPr>
          <p:nvPr/>
        </p:nvPicPr>
        <p:blipFill>
          <a:blip r:embed="rId4"/>
          <a:stretch>
            <a:fillRect/>
          </a:stretch>
        </p:blipFill>
        <p:spPr>
          <a:xfrm>
            <a:off x="8881713" y="3015847"/>
            <a:ext cx="1076325" cy="1371600"/>
          </a:xfrm>
          <a:prstGeom prst="rect">
            <a:avLst/>
          </a:prstGeom>
        </p:spPr>
      </p:pic>
      <p:sp>
        <p:nvSpPr>
          <p:cNvPr id="10" name="TextBox 9">
            <a:extLst>
              <a:ext uri="{FF2B5EF4-FFF2-40B4-BE49-F238E27FC236}">
                <a16:creationId xmlns:a16="http://schemas.microsoft.com/office/drawing/2014/main" id="{14948031-2996-41B9-9FC2-439F8CE11E47}"/>
              </a:ext>
            </a:extLst>
          </p:cNvPr>
          <p:cNvSpPr txBox="1"/>
          <p:nvPr/>
        </p:nvSpPr>
        <p:spPr>
          <a:xfrm>
            <a:off x="9150635" y="4537934"/>
            <a:ext cx="3050698" cy="341632"/>
          </a:xfrm>
          <a:prstGeom prst="rect">
            <a:avLst/>
          </a:prstGeom>
          <a:noFill/>
        </p:spPr>
        <p:txBody>
          <a:bodyPr wrap="square">
            <a:spAutoFit/>
          </a:bodyPr>
          <a:lstStyle/>
          <a:p>
            <a:pPr marL="285750" indent="-228600">
              <a:lnSpc>
                <a:spcPct val="90000"/>
              </a:lnSpc>
              <a:spcAft>
                <a:spcPts val="600"/>
              </a:spcAft>
              <a:buFont typeface="Arial" panose="020B0604020202020204" pitchFamily="34" charset="0"/>
              <a:buChar char="•"/>
            </a:pPr>
            <a:r>
              <a:rPr lang="en-US" sz="1800" dirty="0"/>
              <a:t>LiDAR (2D/3D)</a:t>
            </a:r>
          </a:p>
        </p:txBody>
      </p:sp>
      <p:pic>
        <p:nvPicPr>
          <p:cNvPr id="11" name="Picture 10">
            <a:extLst>
              <a:ext uri="{FF2B5EF4-FFF2-40B4-BE49-F238E27FC236}">
                <a16:creationId xmlns:a16="http://schemas.microsoft.com/office/drawing/2014/main" id="{50C74EE6-D346-40F4-BFE0-5C96898B7BFB}"/>
              </a:ext>
            </a:extLst>
          </p:cNvPr>
          <p:cNvPicPr>
            <a:picLocks noChangeAspect="1"/>
          </p:cNvPicPr>
          <p:nvPr/>
        </p:nvPicPr>
        <p:blipFill>
          <a:blip r:embed="rId5"/>
          <a:stretch>
            <a:fillRect/>
          </a:stretch>
        </p:blipFill>
        <p:spPr>
          <a:xfrm>
            <a:off x="10130038" y="2885942"/>
            <a:ext cx="1276350" cy="1524000"/>
          </a:xfrm>
          <a:prstGeom prst="rect">
            <a:avLst/>
          </a:prstGeom>
        </p:spPr>
      </p:pic>
      <p:sp>
        <p:nvSpPr>
          <p:cNvPr id="15" name="TextBox 14">
            <a:extLst>
              <a:ext uri="{FF2B5EF4-FFF2-40B4-BE49-F238E27FC236}">
                <a16:creationId xmlns:a16="http://schemas.microsoft.com/office/drawing/2014/main" id="{51CC23DE-71F2-4CA1-9F90-1768045433DA}"/>
              </a:ext>
            </a:extLst>
          </p:cNvPr>
          <p:cNvSpPr txBox="1"/>
          <p:nvPr/>
        </p:nvSpPr>
        <p:spPr>
          <a:xfrm>
            <a:off x="733187" y="2896493"/>
            <a:ext cx="4009724" cy="590931"/>
          </a:xfrm>
          <a:prstGeom prst="rect">
            <a:avLst/>
          </a:prstGeom>
          <a:noFill/>
        </p:spPr>
        <p:txBody>
          <a:bodyPr wrap="square">
            <a:spAutoFit/>
          </a:bodyPr>
          <a:lstStyle/>
          <a:p>
            <a:pPr marL="285750" indent="-228600">
              <a:lnSpc>
                <a:spcPct val="90000"/>
              </a:lnSpc>
              <a:spcAft>
                <a:spcPts val="600"/>
              </a:spcAft>
              <a:buFont typeface="Arial" panose="020B0604020202020204" pitchFamily="34" charset="0"/>
              <a:buChar char="•"/>
            </a:pPr>
            <a:r>
              <a:rPr lang="en-US" sz="1800" dirty="0"/>
              <a:t>Camera (Monocular/Stereo), RGB-D camera </a:t>
            </a:r>
          </a:p>
        </p:txBody>
      </p:sp>
      <p:pic>
        <p:nvPicPr>
          <p:cNvPr id="16" name="Picture 15">
            <a:extLst>
              <a:ext uri="{FF2B5EF4-FFF2-40B4-BE49-F238E27FC236}">
                <a16:creationId xmlns:a16="http://schemas.microsoft.com/office/drawing/2014/main" id="{084E5E6A-7EF3-44EA-8380-2F5065567B82}"/>
              </a:ext>
            </a:extLst>
          </p:cNvPr>
          <p:cNvPicPr>
            <a:picLocks noChangeAspect="1"/>
          </p:cNvPicPr>
          <p:nvPr/>
        </p:nvPicPr>
        <p:blipFill>
          <a:blip r:embed="rId6"/>
          <a:stretch>
            <a:fillRect/>
          </a:stretch>
        </p:blipFill>
        <p:spPr>
          <a:xfrm>
            <a:off x="89337" y="1330854"/>
            <a:ext cx="2326587" cy="1306649"/>
          </a:xfrm>
          <a:prstGeom prst="rect">
            <a:avLst/>
          </a:prstGeom>
        </p:spPr>
      </p:pic>
      <p:pic>
        <p:nvPicPr>
          <p:cNvPr id="18" name="Picture 17">
            <a:extLst>
              <a:ext uri="{FF2B5EF4-FFF2-40B4-BE49-F238E27FC236}">
                <a16:creationId xmlns:a16="http://schemas.microsoft.com/office/drawing/2014/main" id="{38DE2153-1748-47A7-9BE9-D53B275EB36F}"/>
              </a:ext>
            </a:extLst>
          </p:cNvPr>
          <p:cNvPicPr>
            <a:picLocks noChangeAspect="1"/>
          </p:cNvPicPr>
          <p:nvPr/>
        </p:nvPicPr>
        <p:blipFill>
          <a:blip r:embed="rId7"/>
          <a:stretch>
            <a:fillRect/>
          </a:stretch>
        </p:blipFill>
        <p:spPr>
          <a:xfrm>
            <a:off x="8242592" y="1258041"/>
            <a:ext cx="1580029" cy="1524000"/>
          </a:xfrm>
          <a:prstGeom prst="rect">
            <a:avLst/>
          </a:prstGeom>
        </p:spPr>
      </p:pic>
      <p:sp>
        <p:nvSpPr>
          <p:cNvPr id="19" name="TextBox 18">
            <a:extLst>
              <a:ext uri="{FF2B5EF4-FFF2-40B4-BE49-F238E27FC236}">
                <a16:creationId xmlns:a16="http://schemas.microsoft.com/office/drawing/2014/main" id="{C456329C-ACD6-4FD7-8100-70314F9962FD}"/>
              </a:ext>
            </a:extLst>
          </p:cNvPr>
          <p:cNvSpPr txBox="1"/>
          <p:nvPr/>
        </p:nvSpPr>
        <p:spPr>
          <a:xfrm>
            <a:off x="9649209" y="1710112"/>
            <a:ext cx="2238008" cy="341632"/>
          </a:xfrm>
          <a:prstGeom prst="rect">
            <a:avLst/>
          </a:prstGeom>
          <a:noFill/>
        </p:spPr>
        <p:txBody>
          <a:bodyPr wrap="square">
            <a:spAutoFit/>
          </a:bodyPr>
          <a:lstStyle/>
          <a:p>
            <a:pPr marL="285750" indent="-228600">
              <a:lnSpc>
                <a:spcPct val="90000"/>
              </a:lnSpc>
              <a:spcAft>
                <a:spcPts val="600"/>
              </a:spcAft>
              <a:buFont typeface="Arial" panose="020B0604020202020204" pitchFamily="34" charset="0"/>
              <a:buChar char="•"/>
            </a:pPr>
            <a:r>
              <a:rPr lang="en-US" dirty="0"/>
              <a:t>Wheel odometry</a:t>
            </a:r>
            <a:endParaRPr lang="en-US" sz="1800" dirty="0"/>
          </a:p>
        </p:txBody>
      </p:sp>
      <p:pic>
        <p:nvPicPr>
          <p:cNvPr id="21" name="Picture 20">
            <a:extLst>
              <a:ext uri="{FF2B5EF4-FFF2-40B4-BE49-F238E27FC236}">
                <a16:creationId xmlns:a16="http://schemas.microsoft.com/office/drawing/2014/main" id="{A393FFF7-21A7-409B-8984-387FDDD24A66}"/>
              </a:ext>
            </a:extLst>
          </p:cNvPr>
          <p:cNvPicPr>
            <a:picLocks noChangeAspect="1"/>
          </p:cNvPicPr>
          <p:nvPr/>
        </p:nvPicPr>
        <p:blipFill>
          <a:blip r:embed="rId8"/>
          <a:stretch>
            <a:fillRect/>
          </a:stretch>
        </p:blipFill>
        <p:spPr>
          <a:xfrm>
            <a:off x="596469" y="3934749"/>
            <a:ext cx="1869037" cy="1888642"/>
          </a:xfrm>
          <a:prstGeom prst="rect">
            <a:avLst/>
          </a:prstGeom>
        </p:spPr>
      </p:pic>
      <p:sp>
        <p:nvSpPr>
          <p:cNvPr id="23" name="TextBox 22">
            <a:extLst>
              <a:ext uri="{FF2B5EF4-FFF2-40B4-BE49-F238E27FC236}">
                <a16:creationId xmlns:a16="http://schemas.microsoft.com/office/drawing/2014/main" id="{65DE84A7-5E35-4801-9E7B-F388CAE2F641}"/>
              </a:ext>
            </a:extLst>
          </p:cNvPr>
          <p:cNvSpPr txBox="1"/>
          <p:nvPr/>
        </p:nvSpPr>
        <p:spPr>
          <a:xfrm>
            <a:off x="2345493" y="4227316"/>
            <a:ext cx="2041099" cy="590931"/>
          </a:xfrm>
          <a:prstGeom prst="rect">
            <a:avLst/>
          </a:prstGeom>
          <a:noFill/>
        </p:spPr>
        <p:txBody>
          <a:bodyPr wrap="square">
            <a:spAutoFit/>
          </a:bodyPr>
          <a:lstStyle/>
          <a:p>
            <a:pPr marL="285750" indent="-228600">
              <a:lnSpc>
                <a:spcPct val="90000"/>
              </a:lnSpc>
              <a:spcAft>
                <a:spcPts val="600"/>
              </a:spcAft>
              <a:buFont typeface="Arial" panose="020B0604020202020204" pitchFamily="34" charset="0"/>
              <a:buChar char="•"/>
            </a:pPr>
            <a:r>
              <a:rPr lang="en-US" dirty="0"/>
              <a:t>IMU </a:t>
            </a:r>
            <a:r>
              <a:rPr lang="en-US" sz="1800" dirty="0"/>
              <a:t>(gyroscope, accelerometer)</a:t>
            </a:r>
          </a:p>
        </p:txBody>
      </p:sp>
      <p:pic>
        <p:nvPicPr>
          <p:cNvPr id="27" name="Picture 26">
            <a:extLst>
              <a:ext uri="{FF2B5EF4-FFF2-40B4-BE49-F238E27FC236}">
                <a16:creationId xmlns:a16="http://schemas.microsoft.com/office/drawing/2014/main" id="{8DAE347D-DCB9-4FB4-9AE4-3021A29D9E54}"/>
              </a:ext>
            </a:extLst>
          </p:cNvPr>
          <p:cNvPicPr>
            <a:picLocks noChangeAspect="1"/>
          </p:cNvPicPr>
          <p:nvPr/>
        </p:nvPicPr>
        <p:blipFill>
          <a:blip r:embed="rId9"/>
          <a:stretch>
            <a:fillRect/>
          </a:stretch>
        </p:blipFill>
        <p:spPr>
          <a:xfrm>
            <a:off x="8595047" y="5121755"/>
            <a:ext cx="1534991" cy="1173430"/>
          </a:xfrm>
          <a:prstGeom prst="rect">
            <a:avLst/>
          </a:prstGeom>
        </p:spPr>
      </p:pic>
      <p:sp>
        <p:nvSpPr>
          <p:cNvPr id="28" name="TextBox 27">
            <a:extLst>
              <a:ext uri="{FF2B5EF4-FFF2-40B4-BE49-F238E27FC236}">
                <a16:creationId xmlns:a16="http://schemas.microsoft.com/office/drawing/2014/main" id="{127D4C66-ADDD-4127-A8CB-3C3A8CBFC68D}"/>
              </a:ext>
            </a:extLst>
          </p:cNvPr>
          <p:cNvSpPr txBox="1"/>
          <p:nvPr/>
        </p:nvSpPr>
        <p:spPr>
          <a:xfrm>
            <a:off x="10214973" y="5652575"/>
            <a:ext cx="1106479" cy="341632"/>
          </a:xfrm>
          <a:prstGeom prst="rect">
            <a:avLst/>
          </a:prstGeom>
          <a:noFill/>
        </p:spPr>
        <p:txBody>
          <a:bodyPr wrap="square">
            <a:spAutoFit/>
          </a:bodyPr>
          <a:lstStyle/>
          <a:p>
            <a:pPr marL="285750" indent="-228600">
              <a:lnSpc>
                <a:spcPct val="90000"/>
              </a:lnSpc>
              <a:spcAft>
                <a:spcPts val="600"/>
              </a:spcAft>
              <a:buFont typeface="Arial" panose="020B0604020202020204" pitchFamily="34" charset="0"/>
              <a:buChar char="•"/>
            </a:pPr>
            <a:r>
              <a:rPr lang="en-US" dirty="0"/>
              <a:t>GPS</a:t>
            </a:r>
            <a:endParaRPr lang="en-US" sz="1800" dirty="0"/>
          </a:p>
        </p:txBody>
      </p:sp>
      <p:pic>
        <p:nvPicPr>
          <p:cNvPr id="30" name="Picture 29">
            <a:extLst>
              <a:ext uri="{FF2B5EF4-FFF2-40B4-BE49-F238E27FC236}">
                <a16:creationId xmlns:a16="http://schemas.microsoft.com/office/drawing/2014/main" id="{4576BF60-DBCE-4FB2-9E4B-4EE7BC082709}"/>
              </a:ext>
            </a:extLst>
          </p:cNvPr>
          <p:cNvPicPr>
            <a:picLocks noChangeAspect="1"/>
          </p:cNvPicPr>
          <p:nvPr/>
        </p:nvPicPr>
        <p:blipFill>
          <a:blip r:embed="rId10"/>
          <a:stretch>
            <a:fillRect/>
          </a:stretch>
        </p:blipFill>
        <p:spPr>
          <a:xfrm>
            <a:off x="3959891" y="1460117"/>
            <a:ext cx="2109268" cy="1001763"/>
          </a:xfrm>
          <a:prstGeom prst="rect">
            <a:avLst/>
          </a:prstGeom>
        </p:spPr>
      </p:pic>
      <p:sp>
        <p:nvSpPr>
          <p:cNvPr id="3" name="Rectangle 2">
            <a:extLst>
              <a:ext uri="{FF2B5EF4-FFF2-40B4-BE49-F238E27FC236}">
                <a16:creationId xmlns:a16="http://schemas.microsoft.com/office/drawing/2014/main" id="{F7BADE00-0D9E-435E-80BD-C2855D48B339}"/>
              </a:ext>
            </a:extLst>
          </p:cNvPr>
          <p:cNvSpPr/>
          <p:nvPr/>
        </p:nvSpPr>
        <p:spPr>
          <a:xfrm>
            <a:off x="7344697" y="2637503"/>
            <a:ext cx="1149636" cy="3783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图片 13">
            <a:extLst>
              <a:ext uri="{FF2B5EF4-FFF2-40B4-BE49-F238E27FC236}">
                <a16:creationId xmlns:a16="http://schemas.microsoft.com/office/drawing/2014/main" id="{120340FE-70E0-4723-92E9-C6D817C8520F}"/>
              </a:ext>
            </a:extLst>
          </p:cNvPr>
          <p:cNvPicPr>
            <a:picLocks noChangeAspect="1"/>
          </p:cNvPicPr>
          <p:nvPr/>
        </p:nvPicPr>
        <p:blipFill rotWithShape="1">
          <a:blip r:embed="rId11">
            <a:extLst>
              <a:ext uri="{28A0092B-C50C-407E-A947-70E740481C1C}">
                <a14:useLocalDpi xmlns:a14="http://schemas.microsoft.com/office/drawing/2010/main" val="0"/>
              </a:ext>
            </a:extLst>
          </a:blip>
          <a:srcRect r="1964"/>
          <a:stretch/>
        </p:blipFill>
        <p:spPr>
          <a:xfrm>
            <a:off x="4719895" y="2690480"/>
            <a:ext cx="3210259" cy="3608347"/>
          </a:xfrm>
          <a:prstGeom prst="rect">
            <a:avLst/>
          </a:prstGeom>
          <a:effectLst/>
        </p:spPr>
      </p:pic>
    </p:spTree>
    <p:extLst>
      <p:ext uri="{BB962C8B-B14F-4D97-AF65-F5344CB8AC3E}">
        <p14:creationId xmlns:p14="http://schemas.microsoft.com/office/powerpoint/2010/main" val="42443347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Oval 21">
            <a:extLst>
              <a:ext uri="{FF2B5EF4-FFF2-40B4-BE49-F238E27FC236}">
                <a16:creationId xmlns:a16="http://schemas.microsoft.com/office/drawing/2014/main" id="{705DA0C1-A05E-4B04-A1F0-F7E48C12611C}"/>
              </a:ext>
            </a:extLst>
          </p:cNvPr>
          <p:cNvSpPr/>
          <p:nvPr/>
        </p:nvSpPr>
        <p:spPr>
          <a:xfrm>
            <a:off x="6252193" y="4839288"/>
            <a:ext cx="1700461" cy="1700461"/>
          </a:xfrm>
          <a:prstGeom prst="ellipse">
            <a:avLst/>
          </a:prstGeom>
          <a:solidFill>
            <a:srgbClr val="0070C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11811C0-2268-43C6-9AFB-CDC70AB97144}"/>
              </a:ext>
            </a:extLst>
          </p:cNvPr>
          <p:cNvSpPr>
            <a:spLocks noGrp="1"/>
          </p:cNvSpPr>
          <p:nvPr>
            <p:ph type="title"/>
          </p:nvPr>
        </p:nvSpPr>
        <p:spPr>
          <a:xfrm>
            <a:off x="372980" y="-139120"/>
            <a:ext cx="10515600" cy="1325563"/>
          </a:xfrm>
        </p:spPr>
        <p:txBody>
          <a:bodyPr/>
          <a:lstStyle/>
          <a:p>
            <a:r>
              <a:rPr lang="en-US" dirty="0"/>
              <a:t>Measurement constraint</a:t>
            </a:r>
          </a:p>
        </p:txBody>
      </p:sp>
      <p:pic>
        <p:nvPicPr>
          <p:cNvPr id="6" name="Picture 5">
            <a:extLst>
              <a:ext uri="{FF2B5EF4-FFF2-40B4-BE49-F238E27FC236}">
                <a16:creationId xmlns:a16="http://schemas.microsoft.com/office/drawing/2014/main" id="{72714C87-20CC-43AE-8560-ACFBF6B3DA10}"/>
              </a:ext>
            </a:extLst>
          </p:cNvPr>
          <p:cNvPicPr>
            <a:picLocks noChangeAspect="1"/>
          </p:cNvPicPr>
          <p:nvPr/>
        </p:nvPicPr>
        <p:blipFill>
          <a:blip r:embed="rId3"/>
          <a:stretch>
            <a:fillRect/>
          </a:stretch>
        </p:blipFill>
        <p:spPr>
          <a:xfrm>
            <a:off x="8308419" y="3429000"/>
            <a:ext cx="1171575" cy="857250"/>
          </a:xfrm>
          <a:prstGeom prst="rect">
            <a:avLst/>
          </a:prstGeom>
        </p:spPr>
      </p:pic>
      <p:sp>
        <p:nvSpPr>
          <p:cNvPr id="7" name="Oval 6">
            <a:extLst>
              <a:ext uri="{FF2B5EF4-FFF2-40B4-BE49-F238E27FC236}">
                <a16:creationId xmlns:a16="http://schemas.microsoft.com/office/drawing/2014/main" id="{8B720DFB-DC96-4E04-B9B1-65DD346C6774}"/>
              </a:ext>
            </a:extLst>
          </p:cNvPr>
          <p:cNvSpPr/>
          <p:nvPr/>
        </p:nvSpPr>
        <p:spPr>
          <a:xfrm>
            <a:off x="6224338" y="1366003"/>
            <a:ext cx="5094788" cy="5094788"/>
          </a:xfrm>
          <a:prstGeom prst="ellipse">
            <a:avLst/>
          </a:prstGeom>
          <a:noFill/>
          <a:ln w="263525" cmpd="dbl">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D9A5C5C7-FBA1-440F-95EB-1D508C7C3B2B}"/>
              </a:ext>
            </a:extLst>
          </p:cNvPr>
          <p:cNvCxnSpPr>
            <a:cxnSpLocks/>
          </p:cNvCxnSpPr>
          <p:nvPr/>
        </p:nvCxnSpPr>
        <p:spPr>
          <a:xfrm flipH="1" flipV="1">
            <a:off x="7924800" y="1444208"/>
            <a:ext cx="969406" cy="2181308"/>
          </a:xfrm>
          <a:prstGeom prst="straightConnector1">
            <a:avLst/>
          </a:prstGeom>
          <a:ln w="73025">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B98FE009-8A3A-431A-8B8D-0A2E607E3BA9}"/>
              </a:ext>
            </a:extLst>
          </p:cNvPr>
          <p:cNvSpPr txBox="1"/>
          <p:nvPr/>
        </p:nvSpPr>
        <p:spPr>
          <a:xfrm>
            <a:off x="8281551" y="1642000"/>
            <a:ext cx="1777234" cy="461665"/>
          </a:xfrm>
          <a:prstGeom prst="rect">
            <a:avLst/>
          </a:prstGeom>
          <a:noFill/>
        </p:spPr>
        <p:txBody>
          <a:bodyPr wrap="square" rtlCol="0">
            <a:spAutoFit/>
          </a:bodyPr>
          <a:lstStyle/>
          <a:p>
            <a:r>
              <a:rPr lang="en-US" sz="2400" dirty="0"/>
              <a:t>10 meters</a:t>
            </a:r>
          </a:p>
        </p:txBody>
      </p:sp>
      <p:cxnSp>
        <p:nvCxnSpPr>
          <p:cNvPr id="13" name="Straight Connector 12">
            <a:extLst>
              <a:ext uri="{FF2B5EF4-FFF2-40B4-BE49-F238E27FC236}">
                <a16:creationId xmlns:a16="http://schemas.microsoft.com/office/drawing/2014/main" id="{BFA0399C-DA98-45F7-83B8-0C6B901A810D}"/>
              </a:ext>
            </a:extLst>
          </p:cNvPr>
          <p:cNvCxnSpPr/>
          <p:nvPr/>
        </p:nvCxnSpPr>
        <p:spPr>
          <a:xfrm>
            <a:off x="1620254" y="2117756"/>
            <a:ext cx="0" cy="3591282"/>
          </a:xfrm>
          <a:prstGeom prst="line">
            <a:avLst/>
          </a:prstGeom>
          <a:ln w="190500"/>
        </p:spPr>
        <p:style>
          <a:lnRef idx="3">
            <a:schemeClr val="accent6"/>
          </a:lnRef>
          <a:fillRef idx="0">
            <a:schemeClr val="accent6"/>
          </a:fillRef>
          <a:effectRef idx="2">
            <a:schemeClr val="accent6"/>
          </a:effectRef>
          <a:fontRef idx="minor">
            <a:schemeClr val="tx1"/>
          </a:fontRef>
        </p:style>
      </p:cxnSp>
      <p:cxnSp>
        <p:nvCxnSpPr>
          <p:cNvPr id="14" name="Straight Arrow Connector 13">
            <a:extLst>
              <a:ext uri="{FF2B5EF4-FFF2-40B4-BE49-F238E27FC236}">
                <a16:creationId xmlns:a16="http://schemas.microsoft.com/office/drawing/2014/main" id="{B96E8646-FE50-4CD1-8DEA-3412CB34A2DE}"/>
              </a:ext>
            </a:extLst>
          </p:cNvPr>
          <p:cNvCxnSpPr>
            <a:cxnSpLocks/>
          </p:cNvCxnSpPr>
          <p:nvPr/>
        </p:nvCxnSpPr>
        <p:spPr>
          <a:xfrm>
            <a:off x="1716507" y="3919821"/>
            <a:ext cx="5021178" cy="0"/>
          </a:xfrm>
          <a:prstGeom prst="straightConnector1">
            <a:avLst/>
          </a:prstGeom>
          <a:ln w="730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76EE20F8-63BB-45D2-BB66-4B27B5BA5B5C}"/>
              </a:ext>
            </a:extLst>
          </p:cNvPr>
          <p:cNvSpPr/>
          <p:nvPr/>
        </p:nvSpPr>
        <p:spPr>
          <a:xfrm>
            <a:off x="6865836" y="1593873"/>
            <a:ext cx="473176" cy="4518157"/>
          </a:xfrm>
          <a:prstGeom prst="rect">
            <a:avLst/>
          </a:prstGeom>
          <a:solidFill>
            <a:srgbClr val="FF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444DE43B-064B-4833-BC11-99F4AB563186}"/>
              </a:ext>
            </a:extLst>
          </p:cNvPr>
          <p:cNvSpPr txBox="1"/>
          <p:nvPr/>
        </p:nvSpPr>
        <p:spPr>
          <a:xfrm>
            <a:off x="2022184" y="3326074"/>
            <a:ext cx="1777234" cy="461665"/>
          </a:xfrm>
          <a:prstGeom prst="rect">
            <a:avLst/>
          </a:prstGeom>
          <a:noFill/>
        </p:spPr>
        <p:txBody>
          <a:bodyPr wrap="square" rtlCol="0">
            <a:spAutoFit/>
          </a:bodyPr>
          <a:lstStyle/>
          <a:p>
            <a:r>
              <a:rPr lang="en-US" sz="2400" dirty="0"/>
              <a:t>20 meters</a:t>
            </a:r>
          </a:p>
        </p:txBody>
      </p:sp>
      <p:sp>
        <p:nvSpPr>
          <p:cNvPr id="19" name="Oval 18">
            <a:extLst>
              <a:ext uri="{FF2B5EF4-FFF2-40B4-BE49-F238E27FC236}">
                <a16:creationId xmlns:a16="http://schemas.microsoft.com/office/drawing/2014/main" id="{38E18DF4-ECAB-456B-B0C3-9AB4D063ECA9}"/>
              </a:ext>
            </a:extLst>
          </p:cNvPr>
          <p:cNvSpPr/>
          <p:nvPr/>
        </p:nvSpPr>
        <p:spPr>
          <a:xfrm rot="17885006">
            <a:off x="6796445" y="1808762"/>
            <a:ext cx="609461" cy="325177"/>
          </a:xfrm>
          <a:prstGeom prst="ellipse">
            <a:avLst/>
          </a:prstGeom>
          <a:solidFill>
            <a:srgbClr val="FFFF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3A103C12-29D7-4074-821D-C459F304B0F1}"/>
              </a:ext>
            </a:extLst>
          </p:cNvPr>
          <p:cNvSpPr/>
          <p:nvPr/>
        </p:nvSpPr>
        <p:spPr>
          <a:xfrm rot="3999762">
            <a:off x="6786381" y="5586178"/>
            <a:ext cx="609461" cy="325177"/>
          </a:xfrm>
          <a:prstGeom prst="ellipse">
            <a:avLst/>
          </a:prstGeom>
          <a:solidFill>
            <a:srgbClr val="FFFF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7FC4F353-48CC-44EC-9419-71C444E7988B}"/>
              </a:ext>
            </a:extLst>
          </p:cNvPr>
          <p:cNvSpPr/>
          <p:nvPr/>
        </p:nvSpPr>
        <p:spPr>
          <a:xfrm rot="3653318">
            <a:off x="6879639" y="5574280"/>
            <a:ext cx="458406" cy="383275"/>
          </a:xfrm>
          <a:prstGeom prst="ellipse">
            <a:avLst/>
          </a:prstGeom>
          <a:solidFill>
            <a:srgbClr val="7030A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F803CFA6-BE67-4767-AA43-83AB0637E30A}"/>
              </a:ext>
            </a:extLst>
          </p:cNvPr>
          <p:cNvSpPr txBox="1"/>
          <p:nvPr/>
        </p:nvSpPr>
        <p:spPr>
          <a:xfrm>
            <a:off x="271201" y="994965"/>
            <a:ext cx="6594636" cy="923330"/>
          </a:xfrm>
          <a:prstGeom prst="rect">
            <a:avLst/>
          </a:prstGeom>
          <a:noFill/>
        </p:spPr>
        <p:txBody>
          <a:bodyPr wrap="square">
            <a:spAutoFit/>
          </a:bodyPr>
          <a:lstStyle/>
          <a:p>
            <a:r>
              <a:rPr lang="en-US" dirty="0">
                <a:latin typeface="Tahoma" panose="020B0604030504040204" pitchFamily="34" charset="0"/>
                <a:ea typeface="Tahoma" panose="020B0604030504040204" pitchFamily="34" charset="0"/>
                <a:cs typeface="Tahoma" panose="020B0604030504040204" pitchFamily="34" charset="0"/>
              </a:rPr>
              <a:t>G</a:t>
            </a:r>
            <a:r>
              <a:rPr lang="en-US" altLang="zh-CN" dirty="0">
                <a:latin typeface="Tahoma" panose="020B0604030504040204" pitchFamily="34" charset="0"/>
                <a:ea typeface="Tahoma" panose="020B0604030504040204" pitchFamily="34" charset="0"/>
                <a:cs typeface="Tahoma" panose="020B0604030504040204" pitchFamily="34" charset="0"/>
              </a:rPr>
              <a:t>raph SLAM is a framework that integrates the </a:t>
            </a:r>
            <a:r>
              <a:rPr lang="en-US" altLang="zh-CN" dirty="0">
                <a:solidFill>
                  <a:srgbClr val="FF0000"/>
                </a:solidFill>
                <a:latin typeface="Tahoma" panose="020B0604030504040204" pitchFamily="34" charset="0"/>
                <a:ea typeface="Tahoma" panose="020B0604030504040204" pitchFamily="34" charset="0"/>
                <a:cs typeface="Tahoma" panose="020B0604030504040204" pitchFamily="34" charset="0"/>
              </a:rPr>
              <a:t>measurement constraints</a:t>
            </a:r>
            <a:r>
              <a:rPr lang="en-US" altLang="zh-CN" dirty="0">
                <a:latin typeface="Tahoma" panose="020B0604030504040204" pitchFamily="34" charset="0"/>
                <a:ea typeface="Tahoma" panose="020B0604030504040204" pitchFamily="34" charset="0"/>
                <a:cs typeface="Tahoma" panose="020B0604030504040204" pitchFamily="34" charset="0"/>
              </a:rPr>
              <a:t> to infer the </a:t>
            </a:r>
            <a:r>
              <a:rPr lang="en-US" altLang="zh-CN" dirty="0">
                <a:solidFill>
                  <a:srgbClr val="00B0F0"/>
                </a:solidFill>
                <a:latin typeface="Tahoma" panose="020B0604030504040204" pitchFamily="34" charset="0"/>
                <a:ea typeface="Tahoma" panose="020B0604030504040204" pitchFamily="34" charset="0"/>
                <a:cs typeface="Tahoma" panose="020B0604030504040204" pitchFamily="34" charset="0"/>
              </a:rPr>
              <a:t>robot’s pose</a:t>
            </a:r>
            <a:r>
              <a:rPr lang="en-US" altLang="zh-CN" dirty="0">
                <a:solidFill>
                  <a:srgbClr val="0070C0"/>
                </a:solidFill>
                <a:latin typeface="Tahoma" panose="020B0604030504040204" pitchFamily="34" charset="0"/>
                <a:ea typeface="Tahoma" panose="020B0604030504040204" pitchFamily="34" charset="0"/>
                <a:cs typeface="Tahoma" panose="020B0604030504040204" pitchFamily="34" charset="0"/>
              </a:rPr>
              <a:t> </a:t>
            </a:r>
            <a:r>
              <a:rPr lang="en-US" altLang="zh-CN" dirty="0">
                <a:latin typeface="Tahoma" panose="020B0604030504040204" pitchFamily="34" charset="0"/>
                <a:ea typeface="Tahoma" panose="020B0604030504040204" pitchFamily="34" charset="0"/>
                <a:cs typeface="Tahoma" panose="020B0604030504040204" pitchFamily="34" charset="0"/>
              </a:rPr>
              <a:t>and the </a:t>
            </a:r>
            <a:r>
              <a:rPr lang="en-US" altLang="zh-CN" dirty="0">
                <a:solidFill>
                  <a:srgbClr val="00B0F0"/>
                </a:solidFill>
                <a:latin typeface="Tahoma" panose="020B0604030504040204" pitchFamily="34" charset="0"/>
                <a:ea typeface="Tahoma" panose="020B0604030504040204" pitchFamily="34" charset="0"/>
                <a:cs typeface="Tahoma" panose="020B0604030504040204" pitchFamily="34" charset="0"/>
              </a:rPr>
              <a:t>map</a:t>
            </a:r>
            <a:r>
              <a:rPr lang="en-US" altLang="zh-CN" dirty="0">
                <a:latin typeface="Tahoma" panose="020B0604030504040204" pitchFamily="34" charset="0"/>
                <a:ea typeface="Tahoma" panose="020B0604030504040204" pitchFamily="34" charset="0"/>
                <a:cs typeface="Tahoma" panose="020B0604030504040204" pitchFamily="34" charset="0"/>
              </a:rPr>
              <a:t> (</a:t>
            </a:r>
            <a:r>
              <a:rPr lang="en-US" altLang="zh-CN" dirty="0">
                <a:solidFill>
                  <a:srgbClr val="00B0F0"/>
                </a:solidFill>
                <a:latin typeface="Tahoma" panose="020B0604030504040204" pitchFamily="34" charset="0"/>
                <a:ea typeface="Tahoma" panose="020B0604030504040204" pitchFamily="34" charset="0"/>
                <a:cs typeface="Tahoma" panose="020B0604030504040204" pitchFamily="34" charset="0"/>
              </a:rPr>
              <a:t>landmarks</a:t>
            </a:r>
            <a:r>
              <a:rPr lang="en-US" altLang="zh-CN" dirty="0">
                <a:latin typeface="Tahoma" panose="020B0604030504040204" pitchFamily="34" charset="0"/>
                <a:ea typeface="Tahoma" panose="020B0604030504040204" pitchFamily="34" charset="0"/>
                <a:cs typeface="Tahoma" panose="020B0604030504040204" pitchFamily="34" charset="0"/>
              </a:rPr>
              <a:t>) of the environment. </a:t>
            </a:r>
          </a:p>
        </p:txBody>
      </p:sp>
    </p:spTree>
    <p:extLst>
      <p:ext uri="{BB962C8B-B14F-4D97-AF65-F5344CB8AC3E}">
        <p14:creationId xmlns:p14="http://schemas.microsoft.com/office/powerpoint/2010/main" val="1159175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par>
                                <p:cTn id="13" presetID="10"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fade">
                                      <p:cBhvr>
                                        <p:cTn id="18" dur="500"/>
                                        <p:tgtEl>
                                          <p:spTgt spid="18"/>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fade">
                                      <p:cBhvr>
                                        <p:cTn id="21" dur="500"/>
                                        <p:tgtEl>
                                          <p:spTgt spid="17"/>
                                        </p:tgtEl>
                                      </p:cBhvr>
                                    </p:animEffect>
                                  </p:childTnLst>
                                </p:cTn>
                              </p:par>
                            </p:childTnLst>
                          </p:cTn>
                        </p:par>
                      </p:childTnLst>
                    </p:cTn>
                  </p:par>
                  <p:par>
                    <p:cTn id="22" fill="hold">
                      <p:stCondLst>
                        <p:cond delay="indefinite"/>
                      </p:stCondLst>
                      <p:childTnLst>
                        <p:par>
                          <p:cTn id="23" fill="hold">
                            <p:stCondLst>
                              <p:cond delay="0"/>
                            </p:stCondLst>
                            <p:childTnLst>
                              <p:par>
                                <p:cTn id="24" presetID="16" presetClass="entr" presetSubtype="21" fill="hold" grpId="0" nodeType="click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barn(inVertical)">
                                      <p:cBhvr>
                                        <p:cTn id="26" dur="500"/>
                                        <p:tgtEl>
                                          <p:spTgt spid="19"/>
                                        </p:tgtEl>
                                      </p:cBhvr>
                                    </p:animEffect>
                                  </p:childTnLst>
                                </p:cTn>
                              </p:par>
                              <p:par>
                                <p:cTn id="27" presetID="16" presetClass="entr" presetSubtype="21" fill="hold" grpId="0" nodeType="withEffect">
                                  <p:stCondLst>
                                    <p:cond delay="0"/>
                                  </p:stCondLst>
                                  <p:childTnLst>
                                    <p:set>
                                      <p:cBhvr>
                                        <p:cTn id="28" dur="1" fill="hold">
                                          <p:stCondLst>
                                            <p:cond delay="0"/>
                                          </p:stCondLst>
                                        </p:cTn>
                                        <p:tgtEl>
                                          <p:spTgt spid="21"/>
                                        </p:tgtEl>
                                        <p:attrNameLst>
                                          <p:attrName>style.visibility</p:attrName>
                                        </p:attrNameLst>
                                      </p:cBhvr>
                                      <p:to>
                                        <p:strVal val="visible"/>
                                      </p:to>
                                    </p:set>
                                    <p:animEffect transition="in" filter="barn(inVertical)">
                                      <p:cBhvr>
                                        <p:cTn id="29" dur="500"/>
                                        <p:tgtEl>
                                          <p:spTgt spid="21"/>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22"/>
                                        </p:tgtEl>
                                        <p:attrNameLst>
                                          <p:attrName>style.visibility</p:attrName>
                                        </p:attrNameLst>
                                      </p:cBhvr>
                                      <p:to>
                                        <p:strVal val="visible"/>
                                      </p:to>
                                    </p:set>
                                    <p:animEffect transition="in" filter="fade">
                                      <p:cBhvr>
                                        <p:cTn id="34" dur="500"/>
                                        <p:tgtEl>
                                          <p:spTgt spid="22"/>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grpId="0" nodeType="clickEffect">
                                  <p:stCondLst>
                                    <p:cond delay="0"/>
                                  </p:stCondLst>
                                  <p:childTnLst>
                                    <p:set>
                                      <p:cBhvr>
                                        <p:cTn id="38" dur="1" fill="hold">
                                          <p:stCondLst>
                                            <p:cond delay="0"/>
                                          </p:stCondLst>
                                        </p:cTn>
                                        <p:tgtEl>
                                          <p:spTgt spid="23"/>
                                        </p:tgtEl>
                                        <p:attrNameLst>
                                          <p:attrName>style.visibility</p:attrName>
                                        </p:attrNameLst>
                                      </p:cBhvr>
                                      <p:to>
                                        <p:strVal val="visible"/>
                                      </p:to>
                                    </p:set>
                                    <p:animEffect transition="in" filter="wipe(down)">
                                      <p:cBhvr>
                                        <p:cTn id="39" dur="500"/>
                                        <p:tgtEl>
                                          <p:spTgt spid="23"/>
                                        </p:tgtEl>
                                      </p:cBhvr>
                                    </p:animEffect>
                                  </p:childTnLst>
                                </p:cTn>
                              </p:par>
                            </p:childTnLst>
                          </p:cTn>
                        </p:par>
                      </p:childTnLst>
                    </p:cTn>
                  </p:par>
                  <p:par>
                    <p:cTn id="40" fill="hold">
                      <p:stCondLst>
                        <p:cond delay="indefinite"/>
                      </p:stCondLst>
                      <p:childTnLst>
                        <p:par>
                          <p:cTn id="41" fill="hold">
                            <p:stCondLst>
                              <p:cond delay="0"/>
                            </p:stCondLst>
                            <p:childTnLst>
                              <p:par>
                                <p:cTn id="42" presetID="2" presetClass="entr" presetSubtype="1" decel="100000" fill="hold" grpId="0" nodeType="clickEffect">
                                  <p:stCondLst>
                                    <p:cond delay="0"/>
                                  </p:stCondLst>
                                  <p:childTnLst>
                                    <p:set>
                                      <p:cBhvr>
                                        <p:cTn id="43" dur="1" fill="hold">
                                          <p:stCondLst>
                                            <p:cond delay="0"/>
                                          </p:stCondLst>
                                        </p:cTn>
                                        <p:tgtEl>
                                          <p:spTgt spid="16"/>
                                        </p:tgtEl>
                                        <p:attrNameLst>
                                          <p:attrName>style.visibility</p:attrName>
                                        </p:attrNameLst>
                                      </p:cBhvr>
                                      <p:to>
                                        <p:strVal val="visible"/>
                                      </p:to>
                                    </p:set>
                                    <p:anim calcmode="lin" valueType="num">
                                      <p:cBhvr additive="base">
                                        <p:cTn id="44" dur="200" fill="hold"/>
                                        <p:tgtEl>
                                          <p:spTgt spid="16"/>
                                        </p:tgtEl>
                                        <p:attrNameLst>
                                          <p:attrName>ppt_x</p:attrName>
                                        </p:attrNameLst>
                                      </p:cBhvr>
                                      <p:tavLst>
                                        <p:tav tm="0">
                                          <p:val>
                                            <p:strVal val="#ppt_x"/>
                                          </p:val>
                                        </p:tav>
                                        <p:tav tm="100000">
                                          <p:val>
                                            <p:strVal val="#ppt_x"/>
                                          </p:val>
                                        </p:tav>
                                      </p:tavLst>
                                    </p:anim>
                                    <p:anim calcmode="lin" valueType="num">
                                      <p:cBhvr additive="base">
                                        <p:cTn id="45" dur="200" fill="hold"/>
                                        <p:tgtEl>
                                          <p:spTgt spid="1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7" grpId="0" animBg="1"/>
      <p:bldP spid="17" grpId="0" animBg="1"/>
      <p:bldP spid="18" grpId="0"/>
      <p:bldP spid="19" grpId="0" animBg="1"/>
      <p:bldP spid="21" grpId="0" animBg="1"/>
      <p:bldP spid="23" grpId="0" animBg="1"/>
      <p:bldP spid="1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9B7F8A-C339-4763-B3E8-4A74C9B41E06}"/>
              </a:ext>
            </a:extLst>
          </p:cNvPr>
          <p:cNvSpPr>
            <a:spLocks noGrp="1"/>
          </p:cNvSpPr>
          <p:nvPr>
            <p:ph type="title"/>
          </p:nvPr>
        </p:nvSpPr>
        <p:spPr>
          <a:xfrm>
            <a:off x="459377" y="0"/>
            <a:ext cx="10515600" cy="1325563"/>
          </a:xfrm>
        </p:spPr>
        <p:txBody>
          <a:bodyPr/>
          <a:lstStyle/>
          <a:p>
            <a:r>
              <a:rPr lang="en-US" dirty="0"/>
              <a:t>G</a:t>
            </a:r>
            <a:r>
              <a:rPr lang="en-US" altLang="zh-CN" dirty="0"/>
              <a:t>raph SLAM</a:t>
            </a:r>
            <a:endParaRPr lang="en-US" dirty="0"/>
          </a:p>
        </p:txBody>
      </p:sp>
      <p:pic>
        <p:nvPicPr>
          <p:cNvPr id="5" name="图片 13">
            <a:extLst>
              <a:ext uri="{FF2B5EF4-FFF2-40B4-BE49-F238E27FC236}">
                <a16:creationId xmlns:a16="http://schemas.microsoft.com/office/drawing/2014/main" id="{55E54431-13DA-4EE1-B507-2005815F0F20}"/>
              </a:ext>
            </a:extLst>
          </p:cNvPr>
          <p:cNvPicPr>
            <a:picLocks noChangeAspect="1"/>
          </p:cNvPicPr>
          <p:nvPr/>
        </p:nvPicPr>
        <p:blipFill rotWithShape="1">
          <a:blip r:embed="rId3">
            <a:extLst>
              <a:ext uri="{28A0092B-C50C-407E-A947-70E740481C1C}">
                <a14:useLocalDpi xmlns:a14="http://schemas.microsoft.com/office/drawing/2010/main" val="0"/>
              </a:ext>
            </a:extLst>
          </a:blip>
          <a:srcRect r="1964"/>
          <a:stretch/>
        </p:blipFill>
        <p:spPr>
          <a:xfrm>
            <a:off x="3179122" y="2317974"/>
            <a:ext cx="1767717" cy="1986922"/>
          </a:xfrm>
          <a:prstGeom prst="rect">
            <a:avLst/>
          </a:prstGeom>
          <a:effectLst/>
        </p:spPr>
      </p:pic>
      <p:pic>
        <p:nvPicPr>
          <p:cNvPr id="6" name="图片 5">
            <a:extLst>
              <a:ext uri="{FF2B5EF4-FFF2-40B4-BE49-F238E27FC236}">
                <a16:creationId xmlns:a16="http://schemas.microsoft.com/office/drawing/2014/main" id="{CFA2A8D0-0DE2-4CBA-8357-26E8D42DD841}"/>
              </a:ext>
            </a:extLst>
          </p:cNvPr>
          <p:cNvPicPr>
            <a:picLocks noChangeAspect="1"/>
          </p:cNvPicPr>
          <p:nvPr/>
        </p:nvPicPr>
        <p:blipFill rotWithShape="1">
          <a:blip r:embed="rId4">
            <a:extLst>
              <a:ext uri="{28A0092B-C50C-407E-A947-70E740481C1C}">
                <a14:useLocalDpi xmlns:a14="http://schemas.microsoft.com/office/drawing/2010/main" val="0"/>
              </a:ext>
            </a:extLst>
          </a:blip>
          <a:srcRect l="22986" r="25764"/>
          <a:stretch/>
        </p:blipFill>
        <p:spPr>
          <a:xfrm>
            <a:off x="7610922" y="2078510"/>
            <a:ext cx="1557336" cy="2465849"/>
          </a:xfrm>
          <a:prstGeom prst="rect">
            <a:avLst/>
          </a:prstGeom>
        </p:spPr>
      </p:pic>
      <p:cxnSp>
        <p:nvCxnSpPr>
          <p:cNvPr id="7" name="直接箭头连接符 37">
            <a:extLst>
              <a:ext uri="{FF2B5EF4-FFF2-40B4-BE49-F238E27FC236}">
                <a16:creationId xmlns:a16="http://schemas.microsoft.com/office/drawing/2014/main" id="{B9CC4B69-956B-4FDB-B36C-E8898B68EFA3}"/>
              </a:ext>
            </a:extLst>
          </p:cNvPr>
          <p:cNvCxnSpPr>
            <a:cxnSpLocks/>
            <a:stCxn id="5" idx="3"/>
            <a:endCxn id="6" idx="1"/>
          </p:cNvCxnSpPr>
          <p:nvPr/>
        </p:nvCxnSpPr>
        <p:spPr>
          <a:xfrm>
            <a:off x="4946839" y="3311435"/>
            <a:ext cx="2664083" cy="0"/>
          </a:xfrm>
          <a:prstGeom prst="straightConnector1">
            <a:avLst/>
          </a:prstGeom>
          <a:ln w="444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文本框 41">
            <a:extLst>
              <a:ext uri="{FF2B5EF4-FFF2-40B4-BE49-F238E27FC236}">
                <a16:creationId xmlns:a16="http://schemas.microsoft.com/office/drawing/2014/main" id="{E1303A93-84CA-4709-A432-E5D1265F6488}"/>
              </a:ext>
            </a:extLst>
          </p:cNvPr>
          <p:cNvSpPr txBox="1"/>
          <p:nvPr/>
        </p:nvSpPr>
        <p:spPr>
          <a:xfrm>
            <a:off x="5509959" y="2491539"/>
            <a:ext cx="2000250" cy="646331"/>
          </a:xfrm>
          <a:prstGeom prst="rect">
            <a:avLst/>
          </a:prstGeom>
          <a:noFill/>
        </p:spPr>
        <p:txBody>
          <a:bodyPr wrap="square" rtlCol="0">
            <a:spAutoFit/>
          </a:bodyPr>
          <a:lstStyle/>
          <a:p>
            <a:r>
              <a:rPr lang="en-US" dirty="0"/>
              <a:t>Landmark measurement</a:t>
            </a:r>
          </a:p>
        </p:txBody>
      </p:sp>
      <p:sp>
        <p:nvSpPr>
          <p:cNvPr id="12" name="椭圆 19">
            <a:extLst>
              <a:ext uri="{FF2B5EF4-FFF2-40B4-BE49-F238E27FC236}">
                <a16:creationId xmlns:a16="http://schemas.microsoft.com/office/drawing/2014/main" id="{A0FAE90B-CE54-470A-B8AA-C3137C937AC9}"/>
              </a:ext>
            </a:extLst>
          </p:cNvPr>
          <p:cNvSpPr/>
          <p:nvPr/>
        </p:nvSpPr>
        <p:spPr>
          <a:xfrm>
            <a:off x="3896360" y="5257288"/>
            <a:ext cx="333239" cy="356676"/>
          </a:xfrm>
          <a:prstGeom prst="ellipse">
            <a:avLst/>
          </a:prstGeom>
          <a:solidFill>
            <a:srgbClr val="FF0000"/>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椭圆 22">
            <a:extLst>
              <a:ext uri="{FF2B5EF4-FFF2-40B4-BE49-F238E27FC236}">
                <a16:creationId xmlns:a16="http://schemas.microsoft.com/office/drawing/2014/main" id="{3734FA74-43B1-4AF0-85DC-32B96F2AF5B4}"/>
              </a:ext>
            </a:extLst>
          </p:cNvPr>
          <p:cNvSpPr/>
          <p:nvPr/>
        </p:nvSpPr>
        <p:spPr>
          <a:xfrm>
            <a:off x="7889731" y="5257288"/>
            <a:ext cx="333239" cy="356676"/>
          </a:xfrm>
          <a:prstGeom prst="ellipse">
            <a:avLst/>
          </a:prstGeom>
          <a:solidFill>
            <a:srgbClr val="00B050"/>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直接箭头连接符 26">
            <a:extLst>
              <a:ext uri="{FF2B5EF4-FFF2-40B4-BE49-F238E27FC236}">
                <a16:creationId xmlns:a16="http://schemas.microsoft.com/office/drawing/2014/main" id="{AC9E7828-2651-4C3B-B71E-4DA2E421FEB2}"/>
              </a:ext>
            </a:extLst>
          </p:cNvPr>
          <p:cNvCxnSpPr>
            <a:cxnSpLocks/>
            <a:stCxn id="12" idx="6"/>
            <a:endCxn id="13" idx="2"/>
          </p:cNvCxnSpPr>
          <p:nvPr/>
        </p:nvCxnSpPr>
        <p:spPr>
          <a:xfrm>
            <a:off x="4229599" y="5435626"/>
            <a:ext cx="3660132" cy="0"/>
          </a:xfrm>
          <a:prstGeom prst="straightConnector1">
            <a:avLst/>
          </a:prstGeom>
          <a:ln w="2222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0A97F12B-3596-4B12-AE9B-4AB04448A1C3}"/>
              </a:ext>
            </a:extLst>
          </p:cNvPr>
          <p:cNvSpPr txBox="1"/>
          <p:nvPr/>
        </p:nvSpPr>
        <p:spPr>
          <a:xfrm>
            <a:off x="302623" y="1069176"/>
            <a:ext cx="8697685" cy="830997"/>
          </a:xfrm>
          <a:prstGeom prst="rect">
            <a:avLst/>
          </a:prstGeom>
          <a:noFill/>
        </p:spPr>
        <p:txBody>
          <a:bodyPr wrap="square">
            <a:spAutoFit/>
          </a:bodyPr>
          <a:lstStyle/>
          <a:p>
            <a:pPr marL="742950" lvl="1" indent="-285750">
              <a:buFont typeface="Arial" panose="020B0604020202020204" pitchFamily="34" charset="0"/>
              <a:buChar char="•"/>
            </a:pPr>
            <a:r>
              <a:rPr lang="en-US" sz="2400" dirty="0">
                <a:solidFill>
                  <a:srgbClr val="0070C0"/>
                </a:solidFill>
              </a:rPr>
              <a:t>Node</a:t>
            </a:r>
            <a:r>
              <a:rPr lang="en-US" sz="2400" dirty="0"/>
              <a:t>: robot pose (Localization) or landmark position (Map)</a:t>
            </a:r>
          </a:p>
          <a:p>
            <a:pPr marL="742950" lvl="1" indent="-285750">
              <a:buFont typeface="Arial" panose="020B0604020202020204" pitchFamily="34" charset="0"/>
              <a:buChar char="•"/>
            </a:pPr>
            <a:r>
              <a:rPr lang="en-US" sz="2400" dirty="0">
                <a:solidFill>
                  <a:srgbClr val="FF0000"/>
                </a:solidFill>
              </a:rPr>
              <a:t>Edge</a:t>
            </a:r>
            <a:r>
              <a:rPr lang="en-US" sz="2400" dirty="0"/>
              <a:t>: measurement constraint</a:t>
            </a:r>
            <a:endParaRPr lang="en-US" sz="2400" i="1" dirty="0">
              <a:solidFill>
                <a:srgbClr val="0070C0"/>
              </a:solidFill>
            </a:endParaRP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D45C15EA-F3D5-4233-9994-47E6BEDF36A4}"/>
                  </a:ext>
                </a:extLst>
              </p:cNvPr>
              <p:cNvSpPr txBox="1"/>
              <p:nvPr/>
            </p:nvSpPr>
            <p:spPr>
              <a:xfrm>
                <a:off x="3896360" y="5613964"/>
                <a:ext cx="480059" cy="5847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3200" b="0" i="1" smtClean="0">
                              <a:latin typeface="Cambria Math" panose="02040503050406030204" pitchFamily="18" charset="0"/>
                            </a:rPr>
                          </m:ctrlPr>
                        </m:sSubPr>
                        <m:e>
                          <m:r>
                            <a:rPr lang="en-US" altLang="zh-CN" sz="3200" b="0" i="1" smtClean="0">
                              <a:latin typeface="Cambria Math" panose="02040503050406030204" pitchFamily="18" charset="0"/>
                            </a:rPr>
                            <m:t>𝑥</m:t>
                          </m:r>
                        </m:e>
                        <m:sub>
                          <m:r>
                            <a:rPr lang="en-US" altLang="zh-CN" sz="3200" b="0" i="1" smtClean="0">
                              <a:latin typeface="Cambria Math" panose="02040503050406030204" pitchFamily="18" charset="0"/>
                            </a:rPr>
                            <m:t>𝑡</m:t>
                          </m:r>
                        </m:sub>
                      </m:sSub>
                    </m:oMath>
                  </m:oMathPara>
                </a14:m>
                <a:endParaRPr lang="en-US" dirty="0"/>
              </a:p>
            </p:txBody>
          </p:sp>
        </mc:Choice>
        <mc:Fallback xmlns="">
          <p:sp>
            <p:nvSpPr>
              <p:cNvPr id="24" name="TextBox 23">
                <a:extLst>
                  <a:ext uri="{FF2B5EF4-FFF2-40B4-BE49-F238E27FC236}">
                    <a16:creationId xmlns:a16="http://schemas.microsoft.com/office/drawing/2014/main" id="{D45C15EA-F3D5-4233-9994-47E6BEDF36A4}"/>
                  </a:ext>
                </a:extLst>
              </p:cNvPr>
              <p:cNvSpPr txBox="1">
                <a:spLocks noRot="1" noChangeAspect="1" noMove="1" noResize="1" noEditPoints="1" noAdjustHandles="1" noChangeArrowheads="1" noChangeShapeType="1" noTextEdit="1"/>
              </p:cNvSpPr>
              <p:nvPr/>
            </p:nvSpPr>
            <p:spPr>
              <a:xfrm>
                <a:off x="3896360" y="5613964"/>
                <a:ext cx="480059" cy="584775"/>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FCE3D8D7-428B-467C-BD3D-471560B0D50A}"/>
                  </a:ext>
                </a:extLst>
              </p:cNvPr>
              <p:cNvSpPr txBox="1"/>
              <p:nvPr/>
            </p:nvSpPr>
            <p:spPr>
              <a:xfrm>
                <a:off x="7815583" y="5622557"/>
                <a:ext cx="506185" cy="5847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3200" i="1" smtClean="0">
                              <a:latin typeface="Cambria Math" panose="02040503050406030204" pitchFamily="18" charset="0"/>
                            </a:rPr>
                          </m:ctrlPr>
                        </m:sSubPr>
                        <m:e>
                          <m:r>
                            <a:rPr lang="en-US" altLang="zh-CN" sz="3200" b="0" i="1" smtClean="0">
                              <a:latin typeface="Cambria Math" panose="02040503050406030204" pitchFamily="18" charset="0"/>
                            </a:rPr>
                            <m:t>𝑙</m:t>
                          </m:r>
                        </m:e>
                        <m:sub>
                          <m:r>
                            <a:rPr lang="en-US" altLang="zh-CN" sz="3200" b="0" i="1" smtClean="0">
                              <a:latin typeface="Cambria Math" panose="02040503050406030204" pitchFamily="18" charset="0"/>
                            </a:rPr>
                            <m:t>𝑘</m:t>
                          </m:r>
                        </m:sub>
                      </m:sSub>
                    </m:oMath>
                  </m:oMathPara>
                </a14:m>
                <a:endParaRPr lang="en-US" dirty="0"/>
              </a:p>
            </p:txBody>
          </p:sp>
        </mc:Choice>
        <mc:Fallback xmlns="">
          <p:sp>
            <p:nvSpPr>
              <p:cNvPr id="26" name="TextBox 25">
                <a:extLst>
                  <a:ext uri="{FF2B5EF4-FFF2-40B4-BE49-F238E27FC236}">
                    <a16:creationId xmlns:a16="http://schemas.microsoft.com/office/drawing/2014/main" id="{FCE3D8D7-428B-467C-BD3D-471560B0D50A}"/>
                  </a:ext>
                </a:extLst>
              </p:cNvPr>
              <p:cNvSpPr txBox="1">
                <a:spLocks noRot="1" noChangeAspect="1" noMove="1" noResize="1" noEditPoints="1" noAdjustHandles="1" noChangeArrowheads="1" noChangeShapeType="1" noTextEdit="1"/>
              </p:cNvSpPr>
              <p:nvPr/>
            </p:nvSpPr>
            <p:spPr>
              <a:xfrm>
                <a:off x="7815583" y="5622557"/>
                <a:ext cx="506185" cy="584775"/>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文本框 11">
                <a:extLst>
                  <a:ext uri="{FF2B5EF4-FFF2-40B4-BE49-F238E27FC236}">
                    <a16:creationId xmlns:a16="http://schemas.microsoft.com/office/drawing/2014/main" id="{64B566CD-E749-4C08-B977-58611FC2F123}"/>
                  </a:ext>
                </a:extLst>
              </p:cNvPr>
              <p:cNvSpPr txBox="1"/>
              <p:nvPr/>
            </p:nvSpPr>
            <p:spPr>
              <a:xfrm>
                <a:off x="5791857" y="4947528"/>
                <a:ext cx="535615"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𝒎</m:t>
                          </m:r>
                        </m:e>
                        <m:sub>
                          <m:r>
                            <a:rPr lang="en-US" altLang="zh-CN" sz="2400" b="1" i="1" smtClean="0">
                              <a:latin typeface="Cambria Math" panose="02040503050406030204" pitchFamily="18" charset="0"/>
                            </a:rPr>
                            <m:t>𝒕𝒌</m:t>
                          </m:r>
                        </m:sub>
                      </m:sSub>
                    </m:oMath>
                  </m:oMathPara>
                </a14:m>
                <a:endParaRPr lang="en-US" sz="2400" b="1" dirty="0"/>
              </a:p>
            </p:txBody>
          </p:sp>
        </mc:Choice>
        <mc:Fallback xmlns="">
          <p:sp>
            <p:nvSpPr>
              <p:cNvPr id="27" name="文本框 11">
                <a:extLst>
                  <a:ext uri="{FF2B5EF4-FFF2-40B4-BE49-F238E27FC236}">
                    <a16:creationId xmlns:a16="http://schemas.microsoft.com/office/drawing/2014/main" id="{64B566CD-E749-4C08-B977-58611FC2F123}"/>
                  </a:ext>
                </a:extLst>
              </p:cNvPr>
              <p:cNvSpPr txBox="1">
                <a:spLocks noRot="1" noChangeAspect="1" noMove="1" noResize="1" noEditPoints="1" noAdjustHandles="1" noChangeArrowheads="1" noChangeShapeType="1" noTextEdit="1"/>
              </p:cNvSpPr>
              <p:nvPr/>
            </p:nvSpPr>
            <p:spPr>
              <a:xfrm>
                <a:off x="5791857" y="4947528"/>
                <a:ext cx="535615" cy="461665"/>
              </a:xfrm>
              <a:prstGeom prst="rect">
                <a:avLst/>
              </a:prstGeom>
              <a:blipFill>
                <a:blip r:embed="rId7"/>
                <a:stretch>
                  <a:fillRect r="-29545" b="-4000"/>
                </a:stretch>
              </a:blipFill>
            </p:spPr>
            <p:txBody>
              <a:bodyPr/>
              <a:lstStyle/>
              <a:p>
                <a:r>
                  <a:rPr lang="en-US">
                    <a:noFill/>
                  </a:rPr>
                  <a:t> </a:t>
                </a:r>
              </a:p>
            </p:txBody>
          </p:sp>
        </mc:Fallback>
      </mc:AlternateContent>
    </p:spTree>
    <p:extLst>
      <p:ext uri="{BB962C8B-B14F-4D97-AF65-F5344CB8AC3E}">
        <p14:creationId xmlns:p14="http://schemas.microsoft.com/office/powerpoint/2010/main" val="674123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par>
                                <p:cTn id="16" presetID="10" presetClass="entr" presetSubtype="0" fill="hold"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4"/>
                                        </p:tgtEl>
                                        <p:attrNameLst>
                                          <p:attrName>style.visibility</p:attrName>
                                        </p:attrNameLst>
                                      </p:cBhvr>
                                      <p:to>
                                        <p:strVal val="visible"/>
                                      </p:to>
                                    </p:set>
                                    <p:animEffect transition="in" filter="fade">
                                      <p:cBhvr>
                                        <p:cTn id="21" dur="500"/>
                                        <p:tgtEl>
                                          <p:spTgt spid="24"/>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6"/>
                                        </p:tgtEl>
                                        <p:attrNameLst>
                                          <p:attrName>style.visibility</p:attrName>
                                        </p:attrNameLst>
                                      </p:cBhvr>
                                      <p:to>
                                        <p:strVal val="visible"/>
                                      </p:to>
                                    </p:set>
                                    <p:animEffect transition="in" filter="fade">
                                      <p:cBhvr>
                                        <p:cTn id="24" dur="500"/>
                                        <p:tgtEl>
                                          <p:spTgt spid="26"/>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7"/>
                                        </p:tgtEl>
                                        <p:attrNameLst>
                                          <p:attrName>style.visibility</p:attrName>
                                        </p:attrNameLst>
                                      </p:cBhvr>
                                      <p:to>
                                        <p:strVal val="visible"/>
                                      </p:to>
                                    </p:set>
                                    <p:animEffect transition="in" filter="fade">
                                      <p:cBhvr>
                                        <p:cTn id="2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24" grpId="0"/>
      <p:bldP spid="26" grpId="0"/>
      <p:bldP spid="2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9B7F8A-C339-4763-B3E8-4A74C9B41E06}"/>
              </a:ext>
            </a:extLst>
          </p:cNvPr>
          <p:cNvSpPr>
            <a:spLocks noGrp="1"/>
          </p:cNvSpPr>
          <p:nvPr>
            <p:ph type="title"/>
          </p:nvPr>
        </p:nvSpPr>
        <p:spPr>
          <a:xfrm>
            <a:off x="459377" y="0"/>
            <a:ext cx="10515600" cy="1325563"/>
          </a:xfrm>
        </p:spPr>
        <p:txBody>
          <a:bodyPr/>
          <a:lstStyle/>
          <a:p>
            <a:r>
              <a:rPr lang="en-US" dirty="0"/>
              <a:t>G</a:t>
            </a:r>
            <a:r>
              <a:rPr lang="en-US" altLang="zh-CN" dirty="0"/>
              <a:t>raph SLAM</a:t>
            </a:r>
            <a:endParaRPr lang="en-US" dirty="0"/>
          </a:p>
        </p:txBody>
      </p:sp>
      <p:pic>
        <p:nvPicPr>
          <p:cNvPr id="5" name="图片 13">
            <a:extLst>
              <a:ext uri="{FF2B5EF4-FFF2-40B4-BE49-F238E27FC236}">
                <a16:creationId xmlns:a16="http://schemas.microsoft.com/office/drawing/2014/main" id="{55E54431-13DA-4EE1-B507-2005815F0F20}"/>
              </a:ext>
            </a:extLst>
          </p:cNvPr>
          <p:cNvPicPr>
            <a:picLocks noChangeAspect="1"/>
          </p:cNvPicPr>
          <p:nvPr/>
        </p:nvPicPr>
        <p:blipFill rotWithShape="1">
          <a:blip r:embed="rId3">
            <a:extLst>
              <a:ext uri="{28A0092B-C50C-407E-A947-70E740481C1C}">
                <a14:useLocalDpi xmlns:a14="http://schemas.microsoft.com/office/drawing/2010/main" val="0"/>
              </a:ext>
            </a:extLst>
          </a:blip>
          <a:srcRect r="1964"/>
          <a:stretch/>
        </p:blipFill>
        <p:spPr>
          <a:xfrm>
            <a:off x="3179122" y="2317974"/>
            <a:ext cx="1767717" cy="1986922"/>
          </a:xfrm>
          <a:prstGeom prst="rect">
            <a:avLst/>
          </a:prstGeom>
          <a:effectLst/>
        </p:spPr>
      </p:pic>
      <p:cxnSp>
        <p:nvCxnSpPr>
          <p:cNvPr id="7" name="直接箭头连接符 37">
            <a:extLst>
              <a:ext uri="{FF2B5EF4-FFF2-40B4-BE49-F238E27FC236}">
                <a16:creationId xmlns:a16="http://schemas.microsoft.com/office/drawing/2014/main" id="{B9CC4B69-956B-4FDB-B36C-E8898B68EFA3}"/>
              </a:ext>
            </a:extLst>
          </p:cNvPr>
          <p:cNvCxnSpPr>
            <a:cxnSpLocks/>
            <a:stCxn id="5" idx="3"/>
          </p:cNvCxnSpPr>
          <p:nvPr/>
        </p:nvCxnSpPr>
        <p:spPr>
          <a:xfrm>
            <a:off x="4946839" y="3311435"/>
            <a:ext cx="2664083" cy="0"/>
          </a:xfrm>
          <a:prstGeom prst="straightConnector1">
            <a:avLst/>
          </a:prstGeom>
          <a:ln w="444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文本框 41">
            <a:extLst>
              <a:ext uri="{FF2B5EF4-FFF2-40B4-BE49-F238E27FC236}">
                <a16:creationId xmlns:a16="http://schemas.microsoft.com/office/drawing/2014/main" id="{E1303A93-84CA-4709-A432-E5D1265F6488}"/>
              </a:ext>
            </a:extLst>
          </p:cNvPr>
          <p:cNvSpPr txBox="1"/>
          <p:nvPr/>
        </p:nvSpPr>
        <p:spPr>
          <a:xfrm>
            <a:off x="5509959" y="2491539"/>
            <a:ext cx="2000250" cy="646331"/>
          </a:xfrm>
          <a:prstGeom prst="rect">
            <a:avLst/>
          </a:prstGeom>
          <a:noFill/>
        </p:spPr>
        <p:txBody>
          <a:bodyPr wrap="square" rtlCol="0">
            <a:spAutoFit/>
          </a:bodyPr>
          <a:lstStyle/>
          <a:p>
            <a:r>
              <a:rPr lang="en-US" dirty="0"/>
              <a:t>Odometry measurement</a:t>
            </a:r>
          </a:p>
        </p:txBody>
      </p:sp>
      <p:sp>
        <p:nvSpPr>
          <p:cNvPr id="12" name="椭圆 19">
            <a:extLst>
              <a:ext uri="{FF2B5EF4-FFF2-40B4-BE49-F238E27FC236}">
                <a16:creationId xmlns:a16="http://schemas.microsoft.com/office/drawing/2014/main" id="{A0FAE90B-CE54-470A-B8AA-C3137C937AC9}"/>
              </a:ext>
            </a:extLst>
          </p:cNvPr>
          <p:cNvSpPr/>
          <p:nvPr/>
        </p:nvSpPr>
        <p:spPr>
          <a:xfrm>
            <a:off x="3896360" y="5257288"/>
            <a:ext cx="333239" cy="356676"/>
          </a:xfrm>
          <a:prstGeom prst="ellipse">
            <a:avLst/>
          </a:prstGeom>
          <a:solidFill>
            <a:srgbClr val="FF0000"/>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直接箭头连接符 26">
            <a:extLst>
              <a:ext uri="{FF2B5EF4-FFF2-40B4-BE49-F238E27FC236}">
                <a16:creationId xmlns:a16="http://schemas.microsoft.com/office/drawing/2014/main" id="{AC9E7828-2651-4C3B-B71E-4DA2E421FEB2}"/>
              </a:ext>
            </a:extLst>
          </p:cNvPr>
          <p:cNvCxnSpPr>
            <a:cxnSpLocks/>
            <a:stCxn id="12" idx="6"/>
          </p:cNvCxnSpPr>
          <p:nvPr/>
        </p:nvCxnSpPr>
        <p:spPr>
          <a:xfrm>
            <a:off x="4229599" y="5435626"/>
            <a:ext cx="3660132" cy="0"/>
          </a:xfrm>
          <a:prstGeom prst="straightConnector1">
            <a:avLst/>
          </a:prstGeom>
          <a:ln w="2222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0A97F12B-3596-4B12-AE9B-4AB04448A1C3}"/>
              </a:ext>
            </a:extLst>
          </p:cNvPr>
          <p:cNvSpPr txBox="1"/>
          <p:nvPr/>
        </p:nvSpPr>
        <p:spPr>
          <a:xfrm>
            <a:off x="302623" y="1069176"/>
            <a:ext cx="8697685" cy="830997"/>
          </a:xfrm>
          <a:prstGeom prst="rect">
            <a:avLst/>
          </a:prstGeom>
          <a:noFill/>
        </p:spPr>
        <p:txBody>
          <a:bodyPr wrap="square">
            <a:spAutoFit/>
          </a:bodyPr>
          <a:lstStyle/>
          <a:p>
            <a:pPr marL="742950" lvl="1" indent="-285750">
              <a:buFont typeface="Arial" panose="020B0604020202020204" pitchFamily="34" charset="0"/>
              <a:buChar char="•"/>
            </a:pPr>
            <a:r>
              <a:rPr lang="en-US" sz="2400" dirty="0">
                <a:solidFill>
                  <a:srgbClr val="0070C0"/>
                </a:solidFill>
              </a:rPr>
              <a:t>Node</a:t>
            </a:r>
            <a:r>
              <a:rPr lang="en-US" sz="2400" dirty="0"/>
              <a:t>: robot pose (Localization) and landmark position (Map)</a:t>
            </a:r>
          </a:p>
          <a:p>
            <a:pPr marL="742950" lvl="1" indent="-285750">
              <a:buFont typeface="Arial" panose="020B0604020202020204" pitchFamily="34" charset="0"/>
              <a:buChar char="•"/>
            </a:pPr>
            <a:r>
              <a:rPr lang="en-US" sz="2400" dirty="0">
                <a:solidFill>
                  <a:srgbClr val="FF0000"/>
                </a:solidFill>
              </a:rPr>
              <a:t>Edge</a:t>
            </a:r>
            <a:r>
              <a:rPr lang="en-US" sz="2400" dirty="0"/>
              <a:t>: measurement constraint</a:t>
            </a:r>
            <a:endParaRPr lang="en-US" sz="2400" i="1" dirty="0">
              <a:solidFill>
                <a:srgbClr val="0070C0"/>
              </a:solidFill>
            </a:endParaRPr>
          </a:p>
        </p:txBody>
      </p:sp>
      <p:pic>
        <p:nvPicPr>
          <p:cNvPr id="15" name="图片 13">
            <a:extLst>
              <a:ext uri="{FF2B5EF4-FFF2-40B4-BE49-F238E27FC236}">
                <a16:creationId xmlns:a16="http://schemas.microsoft.com/office/drawing/2014/main" id="{DA27B3DB-5AD1-499B-BFE5-4F4F4415C889}"/>
              </a:ext>
            </a:extLst>
          </p:cNvPr>
          <p:cNvPicPr>
            <a:picLocks noChangeAspect="1"/>
          </p:cNvPicPr>
          <p:nvPr/>
        </p:nvPicPr>
        <p:blipFill rotWithShape="1">
          <a:blip r:embed="rId3">
            <a:extLst>
              <a:ext uri="{28A0092B-C50C-407E-A947-70E740481C1C}">
                <a14:useLocalDpi xmlns:a14="http://schemas.microsoft.com/office/drawing/2010/main" val="0"/>
              </a:ext>
            </a:extLst>
          </a:blip>
          <a:srcRect r="1964"/>
          <a:stretch/>
        </p:blipFill>
        <p:spPr>
          <a:xfrm>
            <a:off x="7610922" y="2317974"/>
            <a:ext cx="1767717" cy="1986922"/>
          </a:xfrm>
          <a:prstGeom prst="rect">
            <a:avLst/>
          </a:prstGeom>
          <a:effectLst/>
        </p:spPr>
      </p:pic>
      <p:sp>
        <p:nvSpPr>
          <p:cNvPr id="16" name="椭圆 19">
            <a:extLst>
              <a:ext uri="{FF2B5EF4-FFF2-40B4-BE49-F238E27FC236}">
                <a16:creationId xmlns:a16="http://schemas.microsoft.com/office/drawing/2014/main" id="{CDC9118A-9DE7-42EB-9783-7BF973B8F091}"/>
              </a:ext>
            </a:extLst>
          </p:cNvPr>
          <p:cNvSpPr/>
          <p:nvPr/>
        </p:nvSpPr>
        <p:spPr>
          <a:xfrm>
            <a:off x="7889731" y="5257288"/>
            <a:ext cx="333239" cy="356676"/>
          </a:xfrm>
          <a:prstGeom prst="ellipse">
            <a:avLst/>
          </a:prstGeom>
          <a:solidFill>
            <a:srgbClr val="FF0000"/>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直接箭头连接符 26">
            <a:extLst>
              <a:ext uri="{FF2B5EF4-FFF2-40B4-BE49-F238E27FC236}">
                <a16:creationId xmlns:a16="http://schemas.microsoft.com/office/drawing/2014/main" id="{CFDB1FB5-00EE-43E8-9F8B-23149D2D3A9D}"/>
              </a:ext>
            </a:extLst>
          </p:cNvPr>
          <p:cNvCxnSpPr>
            <a:cxnSpLocks/>
          </p:cNvCxnSpPr>
          <p:nvPr/>
        </p:nvCxnSpPr>
        <p:spPr>
          <a:xfrm>
            <a:off x="4229599" y="5435626"/>
            <a:ext cx="3660132" cy="0"/>
          </a:xfrm>
          <a:prstGeom prst="straightConnector1">
            <a:avLst/>
          </a:prstGeom>
          <a:ln w="22225">
            <a:solidFill>
              <a:schemeClr val="tx1"/>
            </a:solidFill>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6380E595-1BC7-4D6C-9FB8-0BA59B6DC60B}"/>
                  </a:ext>
                </a:extLst>
              </p:cNvPr>
              <p:cNvSpPr txBox="1"/>
              <p:nvPr/>
            </p:nvSpPr>
            <p:spPr>
              <a:xfrm>
                <a:off x="3896360" y="5613964"/>
                <a:ext cx="480059" cy="5847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3200" b="0" i="1" smtClean="0">
                              <a:latin typeface="Cambria Math" panose="02040503050406030204" pitchFamily="18" charset="0"/>
                            </a:rPr>
                          </m:ctrlPr>
                        </m:sSubPr>
                        <m:e>
                          <m:r>
                            <a:rPr lang="en-US" altLang="zh-CN" sz="3200" b="0" i="1" smtClean="0">
                              <a:latin typeface="Cambria Math" panose="02040503050406030204" pitchFamily="18" charset="0"/>
                            </a:rPr>
                            <m:t>𝑥</m:t>
                          </m:r>
                        </m:e>
                        <m:sub>
                          <m:r>
                            <a:rPr lang="en-US" altLang="zh-CN" sz="3200" b="0" i="1" smtClean="0">
                              <a:latin typeface="Cambria Math" panose="02040503050406030204" pitchFamily="18" charset="0"/>
                            </a:rPr>
                            <m:t>𝑡</m:t>
                          </m:r>
                        </m:sub>
                      </m:sSub>
                    </m:oMath>
                  </m:oMathPara>
                </a14:m>
                <a:endParaRPr lang="en-US" dirty="0"/>
              </a:p>
            </p:txBody>
          </p:sp>
        </mc:Choice>
        <mc:Fallback xmlns="">
          <p:sp>
            <p:nvSpPr>
              <p:cNvPr id="18" name="TextBox 17">
                <a:extLst>
                  <a:ext uri="{FF2B5EF4-FFF2-40B4-BE49-F238E27FC236}">
                    <a16:creationId xmlns:a16="http://schemas.microsoft.com/office/drawing/2014/main" id="{6380E595-1BC7-4D6C-9FB8-0BA59B6DC60B}"/>
                  </a:ext>
                </a:extLst>
              </p:cNvPr>
              <p:cNvSpPr txBox="1">
                <a:spLocks noRot="1" noChangeAspect="1" noMove="1" noResize="1" noEditPoints="1" noAdjustHandles="1" noChangeArrowheads="1" noChangeShapeType="1" noTextEdit="1"/>
              </p:cNvSpPr>
              <p:nvPr/>
            </p:nvSpPr>
            <p:spPr>
              <a:xfrm>
                <a:off x="3896360" y="5613964"/>
                <a:ext cx="480059" cy="58477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73319570-7A63-4F72-AF4D-C80A1EEFE5F5}"/>
                  </a:ext>
                </a:extLst>
              </p:cNvPr>
              <p:cNvSpPr txBox="1"/>
              <p:nvPr/>
            </p:nvSpPr>
            <p:spPr>
              <a:xfrm>
                <a:off x="7815583" y="5622557"/>
                <a:ext cx="506185" cy="5847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3200" i="1" smtClean="0">
                              <a:latin typeface="Cambria Math" panose="02040503050406030204" pitchFamily="18" charset="0"/>
                            </a:rPr>
                          </m:ctrlPr>
                        </m:sSubPr>
                        <m:e>
                          <m:r>
                            <a:rPr lang="en-US" altLang="zh-CN" sz="3200" b="0" i="1" smtClean="0">
                              <a:latin typeface="Cambria Math" panose="02040503050406030204" pitchFamily="18" charset="0"/>
                            </a:rPr>
                            <m:t>𝑥</m:t>
                          </m:r>
                        </m:e>
                        <m:sub>
                          <m:r>
                            <a:rPr lang="en-US" altLang="zh-CN" sz="3200" b="0" i="1" smtClean="0">
                              <a:latin typeface="Cambria Math" panose="02040503050406030204" pitchFamily="18" charset="0"/>
                            </a:rPr>
                            <m:t>𝑡</m:t>
                          </m:r>
                          <m:r>
                            <a:rPr lang="en-US" altLang="zh-CN" sz="3200" b="0" i="1" smtClean="0">
                              <a:latin typeface="Cambria Math" panose="02040503050406030204" pitchFamily="18" charset="0"/>
                            </a:rPr>
                            <m:t>+1</m:t>
                          </m:r>
                        </m:sub>
                      </m:sSub>
                    </m:oMath>
                  </m:oMathPara>
                </a14:m>
                <a:endParaRPr lang="en-US" dirty="0"/>
              </a:p>
            </p:txBody>
          </p:sp>
        </mc:Choice>
        <mc:Fallback xmlns="">
          <p:sp>
            <p:nvSpPr>
              <p:cNvPr id="19" name="TextBox 18">
                <a:extLst>
                  <a:ext uri="{FF2B5EF4-FFF2-40B4-BE49-F238E27FC236}">
                    <a16:creationId xmlns:a16="http://schemas.microsoft.com/office/drawing/2014/main" id="{73319570-7A63-4F72-AF4D-C80A1EEFE5F5}"/>
                  </a:ext>
                </a:extLst>
              </p:cNvPr>
              <p:cNvSpPr txBox="1">
                <a:spLocks noRot="1" noChangeAspect="1" noMove="1" noResize="1" noEditPoints="1" noAdjustHandles="1" noChangeArrowheads="1" noChangeShapeType="1" noTextEdit="1"/>
              </p:cNvSpPr>
              <p:nvPr/>
            </p:nvSpPr>
            <p:spPr>
              <a:xfrm>
                <a:off x="7815583" y="5622557"/>
                <a:ext cx="506185" cy="584775"/>
              </a:xfrm>
              <a:prstGeom prst="rect">
                <a:avLst/>
              </a:prstGeom>
              <a:blipFill>
                <a:blip r:embed="rId5"/>
                <a:stretch>
                  <a:fillRect r="-6024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文本框 10">
                <a:extLst>
                  <a:ext uri="{FF2B5EF4-FFF2-40B4-BE49-F238E27FC236}">
                    <a16:creationId xmlns:a16="http://schemas.microsoft.com/office/drawing/2014/main" id="{833CB0C8-647A-45A7-AB8B-5934B60B02F7}"/>
                  </a:ext>
                </a:extLst>
              </p:cNvPr>
              <p:cNvSpPr txBox="1"/>
              <p:nvPr/>
            </p:nvSpPr>
            <p:spPr>
              <a:xfrm>
                <a:off x="5743265" y="4926402"/>
                <a:ext cx="535615" cy="47788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𝒖</m:t>
                          </m:r>
                        </m:e>
                        <m:sub>
                          <m:r>
                            <a:rPr lang="en-US" altLang="zh-CN" sz="2400" b="1" i="1" smtClean="0">
                              <a:latin typeface="Cambria Math" panose="02040503050406030204" pitchFamily="18" charset="0"/>
                            </a:rPr>
                            <m:t>𝒕</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𝒕</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𝟏</m:t>
                          </m:r>
                        </m:sub>
                      </m:sSub>
                    </m:oMath>
                  </m:oMathPara>
                </a14:m>
                <a:endParaRPr lang="en-US" sz="2400" b="1" dirty="0"/>
              </a:p>
            </p:txBody>
          </p:sp>
        </mc:Choice>
        <mc:Fallback xmlns="">
          <p:sp>
            <p:nvSpPr>
              <p:cNvPr id="21" name="文本框 10">
                <a:extLst>
                  <a:ext uri="{FF2B5EF4-FFF2-40B4-BE49-F238E27FC236}">
                    <a16:creationId xmlns:a16="http://schemas.microsoft.com/office/drawing/2014/main" id="{833CB0C8-647A-45A7-AB8B-5934B60B02F7}"/>
                  </a:ext>
                </a:extLst>
              </p:cNvPr>
              <p:cNvSpPr txBox="1">
                <a:spLocks noRot="1" noChangeAspect="1" noMove="1" noResize="1" noEditPoints="1" noAdjustHandles="1" noChangeArrowheads="1" noChangeShapeType="1" noTextEdit="1"/>
              </p:cNvSpPr>
              <p:nvPr/>
            </p:nvSpPr>
            <p:spPr>
              <a:xfrm>
                <a:off x="5743265" y="4926402"/>
                <a:ext cx="535615" cy="477888"/>
              </a:xfrm>
              <a:prstGeom prst="rect">
                <a:avLst/>
              </a:prstGeom>
              <a:blipFill>
                <a:blip r:embed="rId6"/>
                <a:stretch>
                  <a:fillRect r="-68182"/>
                </a:stretch>
              </a:blipFill>
            </p:spPr>
            <p:txBody>
              <a:bodyPr/>
              <a:lstStyle/>
              <a:p>
                <a:r>
                  <a:rPr lang="en-US">
                    <a:noFill/>
                  </a:rPr>
                  <a:t> </a:t>
                </a:r>
              </a:p>
            </p:txBody>
          </p:sp>
        </mc:Fallback>
      </mc:AlternateContent>
    </p:spTree>
    <p:extLst>
      <p:ext uri="{BB962C8B-B14F-4D97-AF65-F5344CB8AC3E}">
        <p14:creationId xmlns:p14="http://schemas.microsoft.com/office/powerpoint/2010/main" val="599938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par>
                                <p:cTn id="13" presetID="10"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par>
                                <p:cTn id="19" presetID="10" presetClass="entr" presetSubtype="0" fill="hold" nodeType="with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fade">
                                      <p:cBhvr>
                                        <p:cTn id="21" dur="500"/>
                                        <p:tgtEl>
                                          <p:spTgt spid="1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fade">
                                      <p:cBhvr>
                                        <p:cTn id="24" dur="500"/>
                                        <p:tgtEl>
                                          <p:spTgt spid="18"/>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500"/>
                                        <p:tgtEl>
                                          <p:spTgt spid="19"/>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1"/>
                                        </p:tgtEl>
                                        <p:attrNameLst>
                                          <p:attrName>style.visibility</p:attrName>
                                        </p:attrNameLst>
                                      </p:cBhvr>
                                      <p:to>
                                        <p:strVal val="visible"/>
                                      </p:to>
                                    </p:set>
                                    <p:animEffect transition="in" filter="fade">
                                      <p:cBhvr>
                                        <p:cTn id="30"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6" grpId="0" animBg="1"/>
      <p:bldP spid="18" grpId="0"/>
      <p:bldP spid="19" grpId="0"/>
      <p:bldP spid="2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960F550-D3A8-4090-9AA1-8A9ED3A36AED}"/>
              </a:ext>
            </a:extLst>
          </p:cNvPr>
          <p:cNvSpPr>
            <a:spLocks noGrp="1"/>
          </p:cNvSpPr>
          <p:nvPr>
            <p:ph type="title"/>
          </p:nvPr>
        </p:nvSpPr>
        <p:spPr>
          <a:xfrm>
            <a:off x="389319" y="-162789"/>
            <a:ext cx="10515600" cy="1325563"/>
          </a:xfrm>
        </p:spPr>
        <p:txBody>
          <a:bodyPr/>
          <a:lstStyle/>
          <a:p>
            <a:r>
              <a:rPr lang="en-US" dirty="0"/>
              <a:t>SLAM Problem</a:t>
            </a:r>
          </a:p>
        </p:txBody>
      </p:sp>
      <p:cxnSp>
        <p:nvCxnSpPr>
          <p:cNvPr id="41" name="直接箭头连接符 40">
            <a:extLst>
              <a:ext uri="{FF2B5EF4-FFF2-40B4-BE49-F238E27FC236}">
                <a16:creationId xmlns:a16="http://schemas.microsoft.com/office/drawing/2014/main" id="{09877311-93D5-4435-BB23-7C499C08568B}"/>
              </a:ext>
            </a:extLst>
          </p:cNvPr>
          <p:cNvCxnSpPr/>
          <p:nvPr/>
        </p:nvCxnSpPr>
        <p:spPr>
          <a:xfrm flipV="1">
            <a:off x="1300163" y="4002765"/>
            <a:ext cx="985837" cy="783548"/>
          </a:xfrm>
          <a:prstGeom prst="straightConnector1">
            <a:avLst/>
          </a:prstGeom>
          <a:ln w="28575">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p:sp>
        <p:nvSpPr>
          <p:cNvPr id="42" name="文本框 41">
            <a:extLst>
              <a:ext uri="{FF2B5EF4-FFF2-40B4-BE49-F238E27FC236}">
                <a16:creationId xmlns:a16="http://schemas.microsoft.com/office/drawing/2014/main" id="{350B10D0-9DEF-4E1D-8D1E-84AF0E422F95}"/>
              </a:ext>
            </a:extLst>
          </p:cNvPr>
          <p:cNvSpPr txBox="1"/>
          <p:nvPr/>
        </p:nvSpPr>
        <p:spPr>
          <a:xfrm>
            <a:off x="389319" y="4879749"/>
            <a:ext cx="2000250" cy="646331"/>
          </a:xfrm>
          <a:prstGeom prst="rect">
            <a:avLst/>
          </a:prstGeom>
          <a:noFill/>
        </p:spPr>
        <p:txBody>
          <a:bodyPr wrap="square" rtlCol="0">
            <a:spAutoFit/>
          </a:bodyPr>
          <a:lstStyle/>
          <a:p>
            <a:r>
              <a:rPr lang="en-US" dirty="0"/>
              <a:t>Landmark measurement</a:t>
            </a:r>
          </a:p>
        </p:txBody>
      </p:sp>
      <p:sp>
        <p:nvSpPr>
          <p:cNvPr id="43" name="文本框 42">
            <a:extLst>
              <a:ext uri="{FF2B5EF4-FFF2-40B4-BE49-F238E27FC236}">
                <a16:creationId xmlns:a16="http://schemas.microsoft.com/office/drawing/2014/main" id="{C39F1440-F59B-476D-A7FA-E2AF4179894C}"/>
              </a:ext>
            </a:extLst>
          </p:cNvPr>
          <p:cNvSpPr txBox="1"/>
          <p:nvPr/>
        </p:nvSpPr>
        <p:spPr>
          <a:xfrm>
            <a:off x="2890625" y="1115903"/>
            <a:ext cx="2000250" cy="646331"/>
          </a:xfrm>
          <a:prstGeom prst="rect">
            <a:avLst/>
          </a:prstGeom>
          <a:noFill/>
        </p:spPr>
        <p:txBody>
          <a:bodyPr wrap="square" rtlCol="0">
            <a:spAutoFit/>
          </a:bodyPr>
          <a:lstStyle/>
          <a:p>
            <a:r>
              <a:rPr lang="en-US" dirty="0"/>
              <a:t>Odometry measurement </a:t>
            </a:r>
          </a:p>
        </p:txBody>
      </p:sp>
      <p:cxnSp>
        <p:nvCxnSpPr>
          <p:cNvPr id="44" name="直接箭头连接符 43">
            <a:extLst>
              <a:ext uri="{FF2B5EF4-FFF2-40B4-BE49-F238E27FC236}">
                <a16:creationId xmlns:a16="http://schemas.microsoft.com/office/drawing/2014/main" id="{2CF4AC83-288A-47C0-966E-510FD68E7101}"/>
              </a:ext>
            </a:extLst>
          </p:cNvPr>
          <p:cNvCxnSpPr>
            <a:cxnSpLocks/>
          </p:cNvCxnSpPr>
          <p:nvPr/>
        </p:nvCxnSpPr>
        <p:spPr>
          <a:xfrm>
            <a:off x="3436421" y="1697411"/>
            <a:ext cx="404598" cy="641472"/>
          </a:xfrm>
          <a:prstGeom prst="straightConnector1">
            <a:avLst/>
          </a:prstGeom>
          <a:ln w="28575">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p:pic>
        <p:nvPicPr>
          <p:cNvPr id="6" name="图片 5">
            <a:extLst>
              <a:ext uri="{FF2B5EF4-FFF2-40B4-BE49-F238E27FC236}">
                <a16:creationId xmlns:a16="http://schemas.microsoft.com/office/drawing/2014/main" id="{93A5BC69-C45A-4500-837B-4BC28E54FFD2}"/>
              </a:ext>
            </a:extLst>
          </p:cNvPr>
          <p:cNvPicPr>
            <a:picLocks noChangeAspect="1"/>
          </p:cNvPicPr>
          <p:nvPr/>
        </p:nvPicPr>
        <p:blipFill rotWithShape="1">
          <a:blip r:embed="rId3">
            <a:extLst>
              <a:ext uri="{28A0092B-C50C-407E-A947-70E740481C1C}">
                <a14:useLocalDpi xmlns:a14="http://schemas.microsoft.com/office/drawing/2010/main" val="0"/>
              </a:ext>
            </a:extLst>
          </a:blip>
          <a:srcRect l="22986" r="25764"/>
          <a:stretch/>
        </p:blipFill>
        <p:spPr>
          <a:xfrm>
            <a:off x="2764601" y="4212766"/>
            <a:ext cx="1557336" cy="2465849"/>
          </a:xfrm>
          <a:prstGeom prst="rect">
            <a:avLst/>
          </a:prstGeom>
        </p:spPr>
      </p:pic>
      <p:pic>
        <p:nvPicPr>
          <p:cNvPr id="10" name="图片 9">
            <a:extLst>
              <a:ext uri="{FF2B5EF4-FFF2-40B4-BE49-F238E27FC236}">
                <a16:creationId xmlns:a16="http://schemas.microsoft.com/office/drawing/2014/main" id="{12772C29-D723-4E5E-B5B8-9AAB106051B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71261" y="3986544"/>
            <a:ext cx="2630950" cy="2630950"/>
          </a:xfrm>
          <a:prstGeom prst="rect">
            <a:avLst/>
          </a:prstGeom>
        </p:spPr>
      </p:pic>
      <p:cxnSp>
        <p:nvCxnSpPr>
          <p:cNvPr id="12" name="直接连接符 11">
            <a:extLst>
              <a:ext uri="{FF2B5EF4-FFF2-40B4-BE49-F238E27FC236}">
                <a16:creationId xmlns:a16="http://schemas.microsoft.com/office/drawing/2014/main" id="{D01F370A-BAAD-461A-99E9-06B26C09F0B4}"/>
              </a:ext>
            </a:extLst>
          </p:cNvPr>
          <p:cNvCxnSpPr>
            <a:cxnSpLocks/>
          </p:cNvCxnSpPr>
          <p:nvPr/>
        </p:nvCxnSpPr>
        <p:spPr>
          <a:xfrm>
            <a:off x="2014538" y="3586163"/>
            <a:ext cx="750063" cy="626603"/>
          </a:xfrm>
          <a:prstGeom prst="line">
            <a:avLst/>
          </a:prstGeom>
          <a:ln w="41275"/>
        </p:spPr>
        <p:style>
          <a:lnRef idx="1">
            <a:schemeClr val="accent1"/>
          </a:lnRef>
          <a:fillRef idx="0">
            <a:schemeClr val="accent1"/>
          </a:fillRef>
          <a:effectRef idx="0">
            <a:schemeClr val="accent1"/>
          </a:effectRef>
          <a:fontRef idx="minor">
            <a:schemeClr val="tx1"/>
          </a:fontRef>
        </p:style>
      </p:cxnSp>
      <p:pic>
        <p:nvPicPr>
          <p:cNvPr id="15" name="图片 14">
            <a:extLst>
              <a:ext uri="{FF2B5EF4-FFF2-40B4-BE49-F238E27FC236}">
                <a16:creationId xmlns:a16="http://schemas.microsoft.com/office/drawing/2014/main" id="{C5BE4ABF-D6A5-49D6-AC6E-3BE9900FC778}"/>
              </a:ext>
            </a:extLst>
          </p:cNvPr>
          <p:cNvPicPr>
            <a:picLocks noChangeAspect="1"/>
          </p:cNvPicPr>
          <p:nvPr/>
        </p:nvPicPr>
        <p:blipFill rotWithShape="1">
          <a:blip r:embed="rId5">
            <a:extLst>
              <a:ext uri="{28A0092B-C50C-407E-A947-70E740481C1C}">
                <a14:useLocalDpi xmlns:a14="http://schemas.microsoft.com/office/drawing/2010/main" val="0"/>
              </a:ext>
            </a:extLst>
          </a:blip>
          <a:srcRect r="1964"/>
          <a:stretch/>
        </p:blipFill>
        <p:spPr>
          <a:xfrm>
            <a:off x="489471" y="1249825"/>
            <a:ext cx="2078583" cy="2336338"/>
          </a:xfrm>
          <a:prstGeom prst="rect">
            <a:avLst/>
          </a:prstGeom>
          <a:effectLst/>
        </p:spPr>
      </p:pic>
      <p:pic>
        <p:nvPicPr>
          <p:cNvPr id="16" name="图片 15">
            <a:extLst>
              <a:ext uri="{FF2B5EF4-FFF2-40B4-BE49-F238E27FC236}">
                <a16:creationId xmlns:a16="http://schemas.microsoft.com/office/drawing/2014/main" id="{C26F81E0-85D3-42A5-AB6F-1F9AFC8006DA}"/>
              </a:ext>
            </a:extLst>
          </p:cNvPr>
          <p:cNvPicPr>
            <a:picLocks noChangeAspect="1"/>
          </p:cNvPicPr>
          <p:nvPr/>
        </p:nvPicPr>
        <p:blipFill rotWithShape="1">
          <a:blip r:embed="rId5">
            <a:extLst>
              <a:ext uri="{28A0092B-C50C-407E-A947-70E740481C1C}">
                <a14:useLocalDpi xmlns:a14="http://schemas.microsoft.com/office/drawing/2010/main" val="0"/>
              </a:ext>
            </a:extLst>
          </a:blip>
          <a:srcRect r="1964"/>
          <a:stretch/>
        </p:blipFill>
        <p:spPr>
          <a:xfrm>
            <a:off x="4709387" y="1235642"/>
            <a:ext cx="2078583" cy="2336338"/>
          </a:xfrm>
          <a:prstGeom prst="rect">
            <a:avLst/>
          </a:prstGeom>
          <a:effectLst/>
        </p:spPr>
      </p:pic>
      <p:pic>
        <p:nvPicPr>
          <p:cNvPr id="17" name="图片 16">
            <a:extLst>
              <a:ext uri="{FF2B5EF4-FFF2-40B4-BE49-F238E27FC236}">
                <a16:creationId xmlns:a16="http://schemas.microsoft.com/office/drawing/2014/main" id="{A7EE63B0-60E7-4F3F-A26E-75E2D4564C8B}"/>
              </a:ext>
            </a:extLst>
          </p:cNvPr>
          <p:cNvPicPr>
            <a:picLocks noChangeAspect="1"/>
          </p:cNvPicPr>
          <p:nvPr/>
        </p:nvPicPr>
        <p:blipFill rotWithShape="1">
          <a:blip r:embed="rId5">
            <a:extLst>
              <a:ext uri="{28A0092B-C50C-407E-A947-70E740481C1C}">
                <a14:useLocalDpi xmlns:a14="http://schemas.microsoft.com/office/drawing/2010/main" val="0"/>
              </a:ext>
            </a:extLst>
          </a:blip>
          <a:srcRect r="1964"/>
          <a:stretch/>
        </p:blipFill>
        <p:spPr>
          <a:xfrm>
            <a:off x="9017399" y="1249825"/>
            <a:ext cx="2078583" cy="2336338"/>
          </a:xfrm>
          <a:prstGeom prst="rect">
            <a:avLst/>
          </a:prstGeom>
          <a:effectLst/>
        </p:spPr>
      </p:pic>
      <p:cxnSp>
        <p:nvCxnSpPr>
          <p:cNvPr id="20" name="直接连接符 19">
            <a:extLst>
              <a:ext uri="{FF2B5EF4-FFF2-40B4-BE49-F238E27FC236}">
                <a16:creationId xmlns:a16="http://schemas.microsoft.com/office/drawing/2014/main" id="{187B0F57-1FDA-4235-8D05-DD5D7476BB8E}"/>
              </a:ext>
            </a:extLst>
          </p:cNvPr>
          <p:cNvCxnSpPr>
            <a:cxnSpLocks/>
          </p:cNvCxnSpPr>
          <p:nvPr/>
        </p:nvCxnSpPr>
        <p:spPr>
          <a:xfrm flipH="1">
            <a:off x="4321938" y="3586163"/>
            <a:ext cx="764412" cy="626603"/>
          </a:xfrm>
          <a:prstGeom prst="line">
            <a:avLst/>
          </a:prstGeom>
          <a:ln w="41275"/>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A2DC3288-356D-4D92-BD7C-D1394C01395E}"/>
              </a:ext>
            </a:extLst>
          </p:cNvPr>
          <p:cNvCxnSpPr>
            <a:cxnSpLocks/>
          </p:cNvCxnSpPr>
          <p:nvPr/>
        </p:nvCxnSpPr>
        <p:spPr>
          <a:xfrm>
            <a:off x="6237703" y="3633555"/>
            <a:ext cx="867949" cy="738420"/>
          </a:xfrm>
          <a:prstGeom prst="line">
            <a:avLst/>
          </a:prstGeom>
          <a:ln w="41275"/>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4F8AF6A5-149A-4526-AF05-992288FC530E}"/>
              </a:ext>
            </a:extLst>
          </p:cNvPr>
          <p:cNvCxnSpPr>
            <a:cxnSpLocks/>
          </p:cNvCxnSpPr>
          <p:nvPr/>
        </p:nvCxnSpPr>
        <p:spPr>
          <a:xfrm flipH="1">
            <a:off x="8472489" y="3586163"/>
            <a:ext cx="714374" cy="785812"/>
          </a:xfrm>
          <a:prstGeom prst="line">
            <a:avLst/>
          </a:prstGeom>
          <a:ln w="41275"/>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DFBF326A-CAD3-4298-B5B3-B0059266C0E7}"/>
              </a:ext>
            </a:extLst>
          </p:cNvPr>
          <p:cNvCxnSpPr>
            <a:cxnSpLocks/>
          </p:cNvCxnSpPr>
          <p:nvPr/>
        </p:nvCxnSpPr>
        <p:spPr>
          <a:xfrm flipH="1">
            <a:off x="2643045" y="2417994"/>
            <a:ext cx="1989659" cy="0"/>
          </a:xfrm>
          <a:prstGeom prst="line">
            <a:avLst/>
          </a:prstGeom>
          <a:ln w="412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直接连接符 54">
            <a:extLst>
              <a:ext uri="{FF2B5EF4-FFF2-40B4-BE49-F238E27FC236}">
                <a16:creationId xmlns:a16="http://schemas.microsoft.com/office/drawing/2014/main" id="{E309DA63-AEB7-4CA0-9177-1EEC282CF42D}"/>
              </a:ext>
            </a:extLst>
          </p:cNvPr>
          <p:cNvCxnSpPr>
            <a:cxnSpLocks/>
          </p:cNvCxnSpPr>
          <p:nvPr/>
        </p:nvCxnSpPr>
        <p:spPr>
          <a:xfrm flipH="1">
            <a:off x="6925543" y="2384349"/>
            <a:ext cx="1989659" cy="0"/>
          </a:xfrm>
          <a:prstGeom prst="line">
            <a:avLst/>
          </a:prstGeom>
          <a:ln w="41275">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E2907780-3470-462D-BFB8-B7303C73DE84}"/>
                  </a:ext>
                </a:extLst>
              </p:cNvPr>
              <p:cNvSpPr txBox="1"/>
              <p:nvPr/>
            </p:nvSpPr>
            <p:spPr>
              <a:xfrm>
                <a:off x="3266606" y="2609106"/>
                <a:ext cx="5334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𝒖</m:t>
                          </m:r>
                        </m:e>
                        <m:sub>
                          <m:r>
                            <a:rPr lang="en-US" altLang="zh-CN" sz="2400" b="1" i="1" smtClean="0">
                              <a:latin typeface="Cambria Math" panose="02040503050406030204" pitchFamily="18" charset="0"/>
                            </a:rPr>
                            <m:t>𝟎𝟏</m:t>
                          </m:r>
                        </m:sub>
                      </m:sSub>
                    </m:oMath>
                  </m:oMathPara>
                </a14:m>
                <a:endParaRPr lang="en-US" sz="2400" b="1" dirty="0"/>
              </a:p>
            </p:txBody>
          </p:sp>
        </mc:Choice>
        <mc:Fallback xmlns="">
          <p:sp>
            <p:nvSpPr>
              <p:cNvPr id="18" name="文本框 17">
                <a:extLst>
                  <a:ext uri="{FF2B5EF4-FFF2-40B4-BE49-F238E27FC236}">
                    <a16:creationId xmlns:a16="http://schemas.microsoft.com/office/drawing/2014/main" id="{E2907780-3470-462D-BFB8-B7303C73DE84}"/>
                  </a:ext>
                </a:extLst>
              </p:cNvPr>
              <p:cNvSpPr txBox="1">
                <a:spLocks noRot="1" noChangeAspect="1" noMove="1" noResize="1" noEditPoints="1" noAdjustHandles="1" noChangeArrowheads="1" noChangeShapeType="1" noTextEdit="1"/>
              </p:cNvSpPr>
              <p:nvPr/>
            </p:nvSpPr>
            <p:spPr>
              <a:xfrm>
                <a:off x="3266606" y="2609106"/>
                <a:ext cx="533400" cy="461665"/>
              </a:xfrm>
              <a:prstGeom prst="rect">
                <a:avLst/>
              </a:prstGeom>
              <a:blipFill>
                <a:blip r:embed="rId6"/>
                <a:stretch>
                  <a:fillRect r="-19540" b="-26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B1000B8A-0AAB-4DFE-A61A-0ABBC5E64555}"/>
                  </a:ext>
                </a:extLst>
              </p:cNvPr>
              <p:cNvSpPr txBox="1"/>
              <p:nvPr/>
            </p:nvSpPr>
            <p:spPr>
              <a:xfrm>
                <a:off x="1122744" y="742141"/>
                <a:ext cx="5334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𝒙</m:t>
                          </m:r>
                        </m:e>
                        <m:sub>
                          <m:r>
                            <a:rPr lang="en-US" altLang="zh-CN" sz="2400" b="1" i="1" smtClean="0">
                              <a:latin typeface="Cambria Math" panose="02040503050406030204" pitchFamily="18" charset="0"/>
                            </a:rPr>
                            <m:t>𝟎</m:t>
                          </m:r>
                        </m:sub>
                      </m:sSub>
                    </m:oMath>
                  </m:oMathPara>
                </a14:m>
                <a:endParaRPr lang="en-US" sz="2400" b="1" dirty="0"/>
              </a:p>
            </p:txBody>
          </p:sp>
        </mc:Choice>
        <mc:Fallback xmlns="">
          <p:sp>
            <p:nvSpPr>
              <p:cNvPr id="19" name="文本框 18">
                <a:extLst>
                  <a:ext uri="{FF2B5EF4-FFF2-40B4-BE49-F238E27FC236}">
                    <a16:creationId xmlns:a16="http://schemas.microsoft.com/office/drawing/2014/main" id="{B1000B8A-0AAB-4DFE-A61A-0ABBC5E64555}"/>
                  </a:ext>
                </a:extLst>
              </p:cNvPr>
              <p:cNvSpPr txBox="1">
                <a:spLocks noRot="1" noChangeAspect="1" noMove="1" noResize="1" noEditPoints="1" noAdjustHandles="1" noChangeArrowheads="1" noChangeShapeType="1" noTextEdit="1"/>
              </p:cNvSpPr>
              <p:nvPr/>
            </p:nvSpPr>
            <p:spPr>
              <a:xfrm>
                <a:off x="1122744" y="742141"/>
                <a:ext cx="533400" cy="461665"/>
              </a:xfrm>
              <a:prstGeom prst="rect">
                <a:avLst/>
              </a:prstGeom>
              <a:blipFill>
                <a:blip r:embed="rId7"/>
                <a:stretch>
                  <a:fillRect b="-2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文本框 20">
                <a:extLst>
                  <a:ext uri="{FF2B5EF4-FFF2-40B4-BE49-F238E27FC236}">
                    <a16:creationId xmlns:a16="http://schemas.microsoft.com/office/drawing/2014/main" id="{20C4D843-0CC9-444F-80E7-F74BC70D0886}"/>
                  </a:ext>
                </a:extLst>
              </p:cNvPr>
              <p:cNvSpPr txBox="1"/>
              <p:nvPr/>
            </p:nvSpPr>
            <p:spPr>
              <a:xfrm>
                <a:off x="5562600" y="742141"/>
                <a:ext cx="5334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𝒙</m:t>
                          </m:r>
                        </m:e>
                        <m:sub>
                          <m:r>
                            <a:rPr lang="en-US" altLang="zh-CN" sz="2400" b="1" i="1" smtClean="0">
                              <a:latin typeface="Cambria Math" panose="02040503050406030204" pitchFamily="18" charset="0"/>
                            </a:rPr>
                            <m:t>𝟏</m:t>
                          </m:r>
                        </m:sub>
                      </m:sSub>
                    </m:oMath>
                  </m:oMathPara>
                </a14:m>
                <a:endParaRPr lang="en-US" sz="2400" b="1" dirty="0"/>
              </a:p>
            </p:txBody>
          </p:sp>
        </mc:Choice>
        <mc:Fallback xmlns="">
          <p:sp>
            <p:nvSpPr>
              <p:cNvPr id="21" name="文本框 20">
                <a:extLst>
                  <a:ext uri="{FF2B5EF4-FFF2-40B4-BE49-F238E27FC236}">
                    <a16:creationId xmlns:a16="http://schemas.microsoft.com/office/drawing/2014/main" id="{20C4D843-0CC9-444F-80E7-F74BC70D0886}"/>
                  </a:ext>
                </a:extLst>
              </p:cNvPr>
              <p:cNvSpPr txBox="1">
                <a:spLocks noRot="1" noChangeAspect="1" noMove="1" noResize="1" noEditPoints="1" noAdjustHandles="1" noChangeArrowheads="1" noChangeShapeType="1" noTextEdit="1"/>
              </p:cNvSpPr>
              <p:nvPr/>
            </p:nvSpPr>
            <p:spPr>
              <a:xfrm>
                <a:off x="5562600" y="742141"/>
                <a:ext cx="533400" cy="461665"/>
              </a:xfrm>
              <a:prstGeom prst="rect">
                <a:avLst/>
              </a:prstGeom>
              <a:blipFill>
                <a:blip r:embed="rId8"/>
                <a:stretch>
                  <a:fillRect b="-2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文本框 21">
                <a:extLst>
                  <a:ext uri="{FF2B5EF4-FFF2-40B4-BE49-F238E27FC236}">
                    <a16:creationId xmlns:a16="http://schemas.microsoft.com/office/drawing/2014/main" id="{6674EB85-8835-433A-A799-49EEC37A342C}"/>
                  </a:ext>
                </a:extLst>
              </p:cNvPr>
              <p:cNvSpPr txBox="1"/>
              <p:nvPr/>
            </p:nvSpPr>
            <p:spPr>
              <a:xfrm>
                <a:off x="9789990" y="744634"/>
                <a:ext cx="5334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𝒙</m:t>
                          </m:r>
                        </m:e>
                        <m:sub>
                          <m:r>
                            <a:rPr lang="en-US" altLang="zh-CN" sz="2400" b="1" i="1" smtClean="0">
                              <a:latin typeface="Cambria Math" panose="02040503050406030204" pitchFamily="18" charset="0"/>
                            </a:rPr>
                            <m:t>𝟐</m:t>
                          </m:r>
                        </m:sub>
                      </m:sSub>
                    </m:oMath>
                  </m:oMathPara>
                </a14:m>
                <a:endParaRPr lang="en-US" sz="2400" b="1" dirty="0"/>
              </a:p>
            </p:txBody>
          </p:sp>
        </mc:Choice>
        <mc:Fallback xmlns="">
          <p:sp>
            <p:nvSpPr>
              <p:cNvPr id="22" name="文本框 21">
                <a:extLst>
                  <a:ext uri="{FF2B5EF4-FFF2-40B4-BE49-F238E27FC236}">
                    <a16:creationId xmlns:a16="http://schemas.microsoft.com/office/drawing/2014/main" id="{6674EB85-8835-433A-A799-49EEC37A342C}"/>
                  </a:ext>
                </a:extLst>
              </p:cNvPr>
              <p:cNvSpPr txBox="1">
                <a:spLocks noRot="1" noChangeAspect="1" noMove="1" noResize="1" noEditPoints="1" noAdjustHandles="1" noChangeArrowheads="1" noChangeShapeType="1" noTextEdit="1"/>
              </p:cNvSpPr>
              <p:nvPr/>
            </p:nvSpPr>
            <p:spPr>
              <a:xfrm>
                <a:off x="9789990" y="744634"/>
                <a:ext cx="533400" cy="461665"/>
              </a:xfrm>
              <a:prstGeom prst="rect">
                <a:avLst/>
              </a:prstGeom>
              <a:blipFill>
                <a:blip r:embed="rId9"/>
                <a:stretch>
                  <a:fillRect b="-26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文本框 22">
                <a:extLst>
                  <a:ext uri="{FF2B5EF4-FFF2-40B4-BE49-F238E27FC236}">
                    <a16:creationId xmlns:a16="http://schemas.microsoft.com/office/drawing/2014/main" id="{9C532276-13BD-4BCE-B91D-93A126671834}"/>
                  </a:ext>
                </a:extLst>
              </p:cNvPr>
              <p:cNvSpPr txBox="1"/>
              <p:nvPr/>
            </p:nvSpPr>
            <p:spPr>
              <a:xfrm>
                <a:off x="7716826" y="2419134"/>
                <a:ext cx="5334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𝒖</m:t>
                          </m:r>
                        </m:e>
                        <m:sub>
                          <m:r>
                            <a:rPr lang="en-US" altLang="zh-CN" sz="2400" b="1" i="1" smtClean="0">
                              <a:latin typeface="Cambria Math" panose="02040503050406030204" pitchFamily="18" charset="0"/>
                            </a:rPr>
                            <m:t>𝟏𝟐</m:t>
                          </m:r>
                        </m:sub>
                      </m:sSub>
                    </m:oMath>
                  </m:oMathPara>
                </a14:m>
                <a:endParaRPr lang="en-US" sz="2400" b="1" dirty="0"/>
              </a:p>
            </p:txBody>
          </p:sp>
        </mc:Choice>
        <mc:Fallback xmlns="">
          <p:sp>
            <p:nvSpPr>
              <p:cNvPr id="23" name="文本框 22">
                <a:extLst>
                  <a:ext uri="{FF2B5EF4-FFF2-40B4-BE49-F238E27FC236}">
                    <a16:creationId xmlns:a16="http://schemas.microsoft.com/office/drawing/2014/main" id="{9C532276-13BD-4BCE-B91D-93A126671834}"/>
                  </a:ext>
                </a:extLst>
              </p:cNvPr>
              <p:cNvSpPr txBox="1">
                <a:spLocks noRot="1" noChangeAspect="1" noMove="1" noResize="1" noEditPoints="1" noAdjustHandles="1" noChangeArrowheads="1" noChangeShapeType="1" noTextEdit="1"/>
              </p:cNvSpPr>
              <p:nvPr/>
            </p:nvSpPr>
            <p:spPr>
              <a:xfrm>
                <a:off x="7716826" y="2419134"/>
                <a:ext cx="533400" cy="461665"/>
              </a:xfrm>
              <a:prstGeom prst="rect">
                <a:avLst/>
              </a:prstGeom>
              <a:blipFill>
                <a:blip r:embed="rId10"/>
                <a:stretch>
                  <a:fillRect r="-19540" b="-13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文本框 23">
                <a:extLst>
                  <a:ext uri="{FF2B5EF4-FFF2-40B4-BE49-F238E27FC236}">
                    <a16:creationId xmlns:a16="http://schemas.microsoft.com/office/drawing/2014/main" id="{E3246D56-3E8B-4E51-B268-12B936F31FB2}"/>
                  </a:ext>
                </a:extLst>
              </p:cNvPr>
              <p:cNvSpPr txBox="1"/>
              <p:nvPr/>
            </p:nvSpPr>
            <p:spPr>
              <a:xfrm>
                <a:off x="2511118" y="3633187"/>
                <a:ext cx="5334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𝒎</m:t>
                          </m:r>
                        </m:e>
                        <m:sub>
                          <m:r>
                            <a:rPr lang="en-US" altLang="zh-CN" sz="2400" b="1" i="1" smtClean="0">
                              <a:latin typeface="Cambria Math" panose="02040503050406030204" pitchFamily="18" charset="0"/>
                            </a:rPr>
                            <m:t>𝟎𝟎</m:t>
                          </m:r>
                        </m:sub>
                      </m:sSub>
                    </m:oMath>
                  </m:oMathPara>
                </a14:m>
                <a:endParaRPr lang="en-US" sz="2400" b="1" dirty="0"/>
              </a:p>
            </p:txBody>
          </p:sp>
        </mc:Choice>
        <mc:Fallback xmlns="">
          <p:sp>
            <p:nvSpPr>
              <p:cNvPr id="24" name="文本框 23">
                <a:extLst>
                  <a:ext uri="{FF2B5EF4-FFF2-40B4-BE49-F238E27FC236}">
                    <a16:creationId xmlns:a16="http://schemas.microsoft.com/office/drawing/2014/main" id="{E3246D56-3E8B-4E51-B268-12B936F31FB2}"/>
                  </a:ext>
                </a:extLst>
              </p:cNvPr>
              <p:cNvSpPr txBox="1">
                <a:spLocks noRot="1" noChangeAspect="1" noMove="1" noResize="1" noEditPoints="1" noAdjustHandles="1" noChangeArrowheads="1" noChangeShapeType="1" noTextEdit="1"/>
              </p:cNvSpPr>
              <p:nvPr/>
            </p:nvSpPr>
            <p:spPr>
              <a:xfrm>
                <a:off x="2511118" y="3633187"/>
                <a:ext cx="533400" cy="461665"/>
              </a:xfrm>
              <a:prstGeom prst="rect">
                <a:avLst/>
              </a:prstGeom>
              <a:blipFill>
                <a:blip r:embed="rId11"/>
                <a:stretch>
                  <a:fillRect r="-35632" b="-13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文本框 25">
                <a:extLst>
                  <a:ext uri="{FF2B5EF4-FFF2-40B4-BE49-F238E27FC236}">
                    <a16:creationId xmlns:a16="http://schemas.microsoft.com/office/drawing/2014/main" id="{564F8A0D-7E33-48BD-9EA8-BA797B431784}"/>
                  </a:ext>
                </a:extLst>
              </p:cNvPr>
              <p:cNvSpPr txBox="1"/>
              <p:nvPr/>
            </p:nvSpPr>
            <p:spPr>
              <a:xfrm>
                <a:off x="3929497" y="3571980"/>
                <a:ext cx="5334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𝒎</m:t>
                          </m:r>
                        </m:e>
                        <m:sub>
                          <m:r>
                            <a:rPr lang="en-US" altLang="zh-CN" sz="2400" b="1" i="1" smtClean="0">
                              <a:latin typeface="Cambria Math" panose="02040503050406030204" pitchFamily="18" charset="0"/>
                            </a:rPr>
                            <m:t>𝟏𝟎</m:t>
                          </m:r>
                        </m:sub>
                      </m:sSub>
                    </m:oMath>
                  </m:oMathPara>
                </a14:m>
                <a:endParaRPr lang="en-US" sz="2400" b="1" dirty="0"/>
              </a:p>
            </p:txBody>
          </p:sp>
        </mc:Choice>
        <mc:Fallback xmlns="">
          <p:sp>
            <p:nvSpPr>
              <p:cNvPr id="26" name="文本框 25">
                <a:extLst>
                  <a:ext uri="{FF2B5EF4-FFF2-40B4-BE49-F238E27FC236}">
                    <a16:creationId xmlns:a16="http://schemas.microsoft.com/office/drawing/2014/main" id="{564F8A0D-7E33-48BD-9EA8-BA797B431784}"/>
                  </a:ext>
                </a:extLst>
              </p:cNvPr>
              <p:cNvSpPr txBox="1">
                <a:spLocks noRot="1" noChangeAspect="1" noMove="1" noResize="1" noEditPoints="1" noAdjustHandles="1" noChangeArrowheads="1" noChangeShapeType="1" noTextEdit="1"/>
              </p:cNvSpPr>
              <p:nvPr/>
            </p:nvSpPr>
            <p:spPr>
              <a:xfrm>
                <a:off x="3929497" y="3571980"/>
                <a:ext cx="533400" cy="461665"/>
              </a:xfrm>
              <a:prstGeom prst="rect">
                <a:avLst/>
              </a:prstGeom>
              <a:blipFill>
                <a:blip r:embed="rId12"/>
                <a:stretch>
                  <a:fillRect r="-35632" b="-13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文本框 26">
                <a:extLst>
                  <a:ext uri="{FF2B5EF4-FFF2-40B4-BE49-F238E27FC236}">
                    <a16:creationId xmlns:a16="http://schemas.microsoft.com/office/drawing/2014/main" id="{82B46091-FA12-4177-B36A-DD994207C611}"/>
                  </a:ext>
                </a:extLst>
              </p:cNvPr>
              <p:cNvSpPr txBox="1"/>
              <p:nvPr/>
            </p:nvSpPr>
            <p:spPr>
              <a:xfrm>
                <a:off x="6712221" y="3685052"/>
                <a:ext cx="5334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𝒎</m:t>
                          </m:r>
                        </m:e>
                        <m:sub>
                          <m:r>
                            <a:rPr lang="en-US" altLang="zh-CN" sz="2400" b="1" i="1" smtClean="0">
                              <a:latin typeface="Cambria Math" panose="02040503050406030204" pitchFamily="18" charset="0"/>
                            </a:rPr>
                            <m:t>𝟏𝟏</m:t>
                          </m:r>
                        </m:sub>
                      </m:sSub>
                    </m:oMath>
                  </m:oMathPara>
                </a14:m>
                <a:endParaRPr lang="en-US" sz="2400" b="1" dirty="0"/>
              </a:p>
            </p:txBody>
          </p:sp>
        </mc:Choice>
        <mc:Fallback xmlns="">
          <p:sp>
            <p:nvSpPr>
              <p:cNvPr id="27" name="文本框 26">
                <a:extLst>
                  <a:ext uri="{FF2B5EF4-FFF2-40B4-BE49-F238E27FC236}">
                    <a16:creationId xmlns:a16="http://schemas.microsoft.com/office/drawing/2014/main" id="{82B46091-FA12-4177-B36A-DD994207C611}"/>
                  </a:ext>
                </a:extLst>
              </p:cNvPr>
              <p:cNvSpPr txBox="1">
                <a:spLocks noRot="1" noChangeAspect="1" noMove="1" noResize="1" noEditPoints="1" noAdjustHandles="1" noChangeArrowheads="1" noChangeShapeType="1" noTextEdit="1"/>
              </p:cNvSpPr>
              <p:nvPr/>
            </p:nvSpPr>
            <p:spPr>
              <a:xfrm>
                <a:off x="6712221" y="3685052"/>
                <a:ext cx="533400" cy="461665"/>
              </a:xfrm>
              <a:prstGeom prst="rect">
                <a:avLst/>
              </a:prstGeom>
              <a:blipFill>
                <a:blip r:embed="rId13"/>
                <a:stretch>
                  <a:fillRect r="-34091" b="-2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文本框 27">
                <a:extLst>
                  <a:ext uri="{FF2B5EF4-FFF2-40B4-BE49-F238E27FC236}">
                    <a16:creationId xmlns:a16="http://schemas.microsoft.com/office/drawing/2014/main" id="{455BA391-C004-4E8E-95CD-EC3FC8CFDAF7}"/>
                  </a:ext>
                </a:extLst>
              </p:cNvPr>
              <p:cNvSpPr txBox="1"/>
              <p:nvPr/>
            </p:nvSpPr>
            <p:spPr>
              <a:xfrm>
                <a:off x="8138481" y="3642639"/>
                <a:ext cx="5334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𝒎</m:t>
                          </m:r>
                        </m:e>
                        <m:sub>
                          <m:r>
                            <a:rPr lang="en-US" altLang="zh-CN" sz="2400" b="1" i="1" smtClean="0">
                              <a:latin typeface="Cambria Math" panose="02040503050406030204" pitchFamily="18" charset="0"/>
                            </a:rPr>
                            <m:t>𝟐𝟏</m:t>
                          </m:r>
                        </m:sub>
                      </m:sSub>
                    </m:oMath>
                  </m:oMathPara>
                </a14:m>
                <a:endParaRPr lang="en-US" sz="2400" b="1" dirty="0"/>
              </a:p>
            </p:txBody>
          </p:sp>
        </mc:Choice>
        <mc:Fallback xmlns="">
          <p:sp>
            <p:nvSpPr>
              <p:cNvPr id="28" name="文本框 27">
                <a:extLst>
                  <a:ext uri="{FF2B5EF4-FFF2-40B4-BE49-F238E27FC236}">
                    <a16:creationId xmlns:a16="http://schemas.microsoft.com/office/drawing/2014/main" id="{455BA391-C004-4E8E-95CD-EC3FC8CFDAF7}"/>
                  </a:ext>
                </a:extLst>
              </p:cNvPr>
              <p:cNvSpPr txBox="1">
                <a:spLocks noRot="1" noChangeAspect="1" noMove="1" noResize="1" noEditPoints="1" noAdjustHandles="1" noChangeArrowheads="1" noChangeShapeType="1" noTextEdit="1"/>
              </p:cNvSpPr>
              <p:nvPr/>
            </p:nvSpPr>
            <p:spPr>
              <a:xfrm>
                <a:off x="8138481" y="3642639"/>
                <a:ext cx="533400" cy="461665"/>
              </a:xfrm>
              <a:prstGeom prst="rect">
                <a:avLst/>
              </a:prstGeom>
              <a:blipFill>
                <a:blip r:embed="rId14"/>
                <a:stretch>
                  <a:fillRect r="-34091" b="-2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文本框 30">
                <a:extLst>
                  <a:ext uri="{FF2B5EF4-FFF2-40B4-BE49-F238E27FC236}">
                    <a16:creationId xmlns:a16="http://schemas.microsoft.com/office/drawing/2014/main" id="{BFE9F8AE-6BDC-43EB-9FE3-B0AF44B9234B}"/>
                  </a:ext>
                </a:extLst>
              </p:cNvPr>
              <p:cNvSpPr txBox="1"/>
              <p:nvPr/>
            </p:nvSpPr>
            <p:spPr>
              <a:xfrm>
                <a:off x="4269513" y="5263902"/>
                <a:ext cx="5334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𝒍</m:t>
                          </m:r>
                        </m:e>
                        <m:sub>
                          <m:r>
                            <a:rPr lang="en-US" altLang="zh-CN" sz="2400" b="1" i="1" smtClean="0">
                              <a:latin typeface="Cambria Math" panose="02040503050406030204" pitchFamily="18" charset="0"/>
                            </a:rPr>
                            <m:t>𝟎</m:t>
                          </m:r>
                        </m:sub>
                      </m:sSub>
                    </m:oMath>
                  </m:oMathPara>
                </a14:m>
                <a:endParaRPr lang="en-US" sz="2400" b="1" dirty="0"/>
              </a:p>
            </p:txBody>
          </p:sp>
        </mc:Choice>
        <mc:Fallback xmlns="">
          <p:sp>
            <p:nvSpPr>
              <p:cNvPr id="31" name="文本框 30">
                <a:extLst>
                  <a:ext uri="{FF2B5EF4-FFF2-40B4-BE49-F238E27FC236}">
                    <a16:creationId xmlns:a16="http://schemas.microsoft.com/office/drawing/2014/main" id="{BFE9F8AE-6BDC-43EB-9FE3-B0AF44B9234B}"/>
                  </a:ext>
                </a:extLst>
              </p:cNvPr>
              <p:cNvSpPr txBox="1">
                <a:spLocks noRot="1" noChangeAspect="1" noMove="1" noResize="1" noEditPoints="1" noAdjustHandles="1" noChangeArrowheads="1" noChangeShapeType="1" noTextEdit="1"/>
              </p:cNvSpPr>
              <p:nvPr/>
            </p:nvSpPr>
            <p:spPr>
              <a:xfrm>
                <a:off x="4269513" y="5263902"/>
                <a:ext cx="533400" cy="461665"/>
              </a:xfrm>
              <a:prstGeom prst="rect">
                <a:avLst/>
              </a:prstGeom>
              <a:blipFill>
                <a:blip r:embed="rId15"/>
                <a:stretch>
                  <a:fillRect b="-2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文本框 31">
                <a:extLst>
                  <a:ext uri="{FF2B5EF4-FFF2-40B4-BE49-F238E27FC236}">
                    <a16:creationId xmlns:a16="http://schemas.microsoft.com/office/drawing/2014/main" id="{B5814BCD-C921-41B0-AB4F-63CB882BC7D9}"/>
                  </a:ext>
                </a:extLst>
              </p:cNvPr>
              <p:cNvSpPr txBox="1"/>
              <p:nvPr/>
            </p:nvSpPr>
            <p:spPr>
              <a:xfrm>
                <a:off x="8935511" y="5321042"/>
                <a:ext cx="5334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𝒍</m:t>
                          </m:r>
                        </m:e>
                        <m:sub>
                          <m:r>
                            <a:rPr lang="en-US" altLang="zh-CN" sz="2400" b="1" i="1" smtClean="0">
                              <a:latin typeface="Cambria Math" panose="02040503050406030204" pitchFamily="18" charset="0"/>
                            </a:rPr>
                            <m:t>𝟏</m:t>
                          </m:r>
                        </m:sub>
                      </m:sSub>
                    </m:oMath>
                  </m:oMathPara>
                </a14:m>
                <a:endParaRPr lang="en-US" sz="2400" b="1" dirty="0"/>
              </a:p>
            </p:txBody>
          </p:sp>
        </mc:Choice>
        <mc:Fallback xmlns="">
          <p:sp>
            <p:nvSpPr>
              <p:cNvPr id="32" name="文本框 31">
                <a:extLst>
                  <a:ext uri="{FF2B5EF4-FFF2-40B4-BE49-F238E27FC236}">
                    <a16:creationId xmlns:a16="http://schemas.microsoft.com/office/drawing/2014/main" id="{B5814BCD-C921-41B0-AB4F-63CB882BC7D9}"/>
                  </a:ext>
                </a:extLst>
              </p:cNvPr>
              <p:cNvSpPr txBox="1">
                <a:spLocks noRot="1" noChangeAspect="1" noMove="1" noResize="1" noEditPoints="1" noAdjustHandles="1" noChangeArrowheads="1" noChangeShapeType="1" noTextEdit="1"/>
              </p:cNvSpPr>
              <p:nvPr/>
            </p:nvSpPr>
            <p:spPr>
              <a:xfrm>
                <a:off x="8935511" y="5321042"/>
                <a:ext cx="533400" cy="461665"/>
              </a:xfrm>
              <a:prstGeom prst="rect">
                <a:avLst/>
              </a:prstGeom>
              <a:blipFill>
                <a:blip r:embed="rId16"/>
                <a:stretch>
                  <a:fillRect b="-1316"/>
                </a:stretch>
              </a:blipFill>
            </p:spPr>
            <p:txBody>
              <a:bodyPr/>
              <a:lstStyle/>
              <a:p>
                <a:r>
                  <a:rPr lang="en-US">
                    <a:noFill/>
                  </a:rPr>
                  <a:t> </a:t>
                </a:r>
              </a:p>
            </p:txBody>
          </p:sp>
        </mc:Fallback>
      </mc:AlternateContent>
      <p:sp>
        <p:nvSpPr>
          <p:cNvPr id="4" name="矩形: 圆角 3">
            <a:extLst>
              <a:ext uri="{FF2B5EF4-FFF2-40B4-BE49-F238E27FC236}">
                <a16:creationId xmlns:a16="http://schemas.microsoft.com/office/drawing/2014/main" id="{69F4455E-7279-4450-AA2B-58E9755D9512}"/>
              </a:ext>
            </a:extLst>
          </p:cNvPr>
          <p:cNvSpPr/>
          <p:nvPr/>
        </p:nvSpPr>
        <p:spPr>
          <a:xfrm>
            <a:off x="271298" y="809419"/>
            <a:ext cx="11152824" cy="2891046"/>
          </a:xfrm>
          <a:prstGeom prst="roundRect">
            <a:avLst/>
          </a:prstGeom>
          <a:solidFill>
            <a:schemeClr val="tx2">
              <a:lumMod val="20000"/>
              <a:lumOff val="80000"/>
              <a:alpha val="2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600" dirty="0">
                <a:highlight>
                  <a:srgbClr val="0000FF"/>
                </a:highlight>
              </a:rPr>
              <a:t>Localization</a:t>
            </a:r>
            <a:endParaRPr lang="en-US" dirty="0">
              <a:highlight>
                <a:srgbClr val="0000FF"/>
              </a:highlight>
            </a:endParaRPr>
          </a:p>
        </p:txBody>
      </p:sp>
      <p:sp>
        <p:nvSpPr>
          <p:cNvPr id="33" name="矩形: 圆角 32">
            <a:extLst>
              <a:ext uri="{FF2B5EF4-FFF2-40B4-BE49-F238E27FC236}">
                <a16:creationId xmlns:a16="http://schemas.microsoft.com/office/drawing/2014/main" id="{3C353ADE-3957-4AD3-BFF2-FB9ABA93E6E8}"/>
              </a:ext>
            </a:extLst>
          </p:cNvPr>
          <p:cNvSpPr/>
          <p:nvPr/>
        </p:nvSpPr>
        <p:spPr>
          <a:xfrm>
            <a:off x="1915506" y="4120800"/>
            <a:ext cx="7666344" cy="2636705"/>
          </a:xfrm>
          <a:prstGeom prst="roundRect">
            <a:avLst/>
          </a:prstGeom>
          <a:solidFill>
            <a:schemeClr val="accent2">
              <a:lumMod val="20000"/>
              <a:lumOff val="80000"/>
              <a:alpha val="22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0" dirty="0">
                <a:highlight>
                  <a:srgbClr val="FF0000"/>
                </a:highlight>
              </a:rPr>
              <a:t>Mapping</a:t>
            </a:r>
            <a:endParaRPr lang="en-US" dirty="0">
              <a:highlight>
                <a:srgbClr val="FF0000"/>
              </a:highlight>
            </a:endParaRPr>
          </a:p>
          <a:p>
            <a:pPr algn="ctr"/>
            <a:endParaRPr lang="en-US" dirty="0"/>
          </a:p>
        </p:txBody>
      </p:sp>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72A04101-8796-45E1-8BA7-8427D31C2988}"/>
                  </a:ext>
                </a:extLst>
              </p:cNvPr>
              <p:cNvSpPr/>
              <p:nvPr/>
            </p:nvSpPr>
            <p:spPr>
              <a:xfrm>
                <a:off x="3797301" y="135279"/>
                <a:ext cx="6896639" cy="46166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unc>
                        <m:funcPr>
                          <m:ctrlPr>
                            <a:rPr lang="en-US" altLang="zh-CN" sz="2400" b="0" i="1" smtClean="0">
                              <a:latin typeface="Cambria Math" panose="02040503050406030204" pitchFamily="18" charset="0"/>
                            </a:rPr>
                          </m:ctrlPr>
                        </m:funcPr>
                        <m:fName/>
                        <m:e>
                          <m:r>
                            <a:rPr lang="en-US" altLang="zh-CN" sz="2400" b="0" i="1" smtClean="0">
                              <a:latin typeface="Cambria Math" panose="02040503050406030204" pitchFamily="18" charset="0"/>
                            </a:rPr>
                            <m:t>       </m:t>
                          </m:r>
                          <m:d>
                            <m:dPr>
                              <m:endChr m:val="|"/>
                              <m:ctrlPr>
                                <a:rPr lang="en-US" altLang="zh-CN" sz="2400" b="0" i="1" smtClean="0">
                                  <a:latin typeface="Cambria Math" panose="02040503050406030204" pitchFamily="18" charset="0"/>
                                </a:rPr>
                              </m:ctrlPr>
                            </m:dPr>
                            <m:e>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𝑥</m:t>
                                  </m:r>
                                </m:e>
                                <m:sub>
                                  <m:r>
                                    <a:rPr lang="en-US" altLang="zh-CN" sz="2400" b="0" i="1" smtClean="0">
                                      <a:latin typeface="Cambria Math" panose="02040503050406030204" pitchFamily="18" charset="0"/>
                                    </a:rPr>
                                    <m:t>0</m:t>
                                  </m:r>
                                </m:sub>
                              </m:sSub>
                              <m:r>
                                <a:rPr lang="en-US" altLang="zh-CN" sz="2400" b="0" i="1" smtClean="0">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b="0" i="1" smtClean="0">
                                      <a:latin typeface="Cambria Math" panose="02040503050406030204" pitchFamily="18" charset="0"/>
                                    </a:rPr>
                                    <m:t>1</m:t>
                                  </m:r>
                                </m:sub>
                              </m:sSub>
                              <m:r>
                                <a:rPr lang="en-US" altLang="zh-CN" sz="2400" b="0" i="1" smtClean="0">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b="0" i="1" smtClean="0">
                                      <a:latin typeface="Cambria Math" panose="02040503050406030204" pitchFamily="18" charset="0"/>
                                    </a:rPr>
                                    <m:t>𝑁</m:t>
                                  </m:r>
                                </m:sub>
                              </m:sSub>
                              <m:r>
                                <a:rPr lang="en-US" altLang="zh-CN" sz="2400" b="0" i="1" smtClean="0">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b="0" i="1" smtClean="0">
                                      <a:latin typeface="Cambria Math" panose="02040503050406030204" pitchFamily="18" charset="0"/>
                                    </a:rPr>
                                    <m:t>𝑙</m:t>
                                  </m:r>
                                </m:e>
                                <m:sub>
                                  <m:r>
                                    <a:rPr lang="en-US" altLang="zh-CN" sz="2400" b="0" i="1" smtClean="0">
                                      <a:latin typeface="Cambria Math" panose="02040503050406030204" pitchFamily="18" charset="0"/>
                                    </a:rPr>
                                    <m:t>0</m:t>
                                  </m:r>
                                </m:sub>
                              </m:sSub>
                              <m:r>
                                <a:rPr lang="en-US" altLang="zh-CN" sz="2400" b="0" i="1" smtClean="0">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b="0" i="1" smtClean="0">
                                      <a:latin typeface="Cambria Math" panose="02040503050406030204" pitchFamily="18" charset="0"/>
                                    </a:rPr>
                                    <m:t>𝑙</m:t>
                                  </m:r>
                                </m:e>
                                <m:sub>
                                  <m:r>
                                    <a:rPr lang="en-US" altLang="zh-CN" sz="2400" b="0" i="1" smtClean="0">
                                      <a:latin typeface="Cambria Math" panose="02040503050406030204" pitchFamily="18" charset="0"/>
                                    </a:rPr>
                                    <m:t>1</m:t>
                                  </m:r>
                                </m:sub>
                              </m:sSub>
                              <m:r>
                                <a:rPr lang="en-US" altLang="zh-CN" sz="2400" b="0" i="1" smtClean="0">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b="0" i="1" smtClean="0">
                                      <a:latin typeface="Cambria Math" panose="02040503050406030204" pitchFamily="18" charset="0"/>
                                    </a:rPr>
                                    <m:t>𝑙</m:t>
                                  </m:r>
                                </m:e>
                                <m:sub>
                                  <m:r>
                                    <a:rPr lang="en-US" altLang="zh-CN" sz="2400" b="0" i="1" smtClean="0">
                                      <a:latin typeface="Cambria Math" panose="02040503050406030204" pitchFamily="18" charset="0"/>
                                    </a:rPr>
                                    <m:t>𝑀</m:t>
                                  </m:r>
                                </m:sub>
                              </m:sSub>
                            </m:e>
                          </m:d>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𝑢</m:t>
                              </m:r>
                            </m:e>
                            <m:sub>
                              <m:r>
                                <a:rPr lang="en-US" altLang="zh-CN" sz="2400" i="1">
                                  <a:latin typeface="Cambria Math" panose="02040503050406030204" pitchFamily="18" charset="0"/>
                                </a:rPr>
                                <m:t>0</m:t>
                              </m:r>
                            </m:sub>
                          </m:sSub>
                          <m:r>
                            <a:rPr lang="en-US" altLang="zh-CN" sz="2400" b="0" i="1" smtClean="0">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b="0" i="1" smtClean="0">
                                  <a:latin typeface="Cambria Math" panose="02040503050406030204" pitchFamily="18" charset="0"/>
                                </a:rPr>
                                <m:t>𝑢</m:t>
                              </m:r>
                            </m:e>
                            <m:sub>
                              <m:r>
                                <a:rPr lang="en-US" altLang="zh-CN" sz="2400" b="0" i="1" smtClean="0">
                                  <a:latin typeface="Cambria Math" panose="02040503050406030204" pitchFamily="18" charset="0"/>
                                </a:rPr>
                                <m:t>01</m:t>
                              </m:r>
                            </m:sub>
                          </m:sSub>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𝑢</m:t>
                              </m:r>
                            </m:e>
                            <m:sub>
                              <m:r>
                                <a:rPr lang="en-US" altLang="zh-CN" sz="2400" i="1">
                                  <a:latin typeface="Cambria Math" panose="02040503050406030204" pitchFamily="18" charset="0"/>
                                </a:rPr>
                                <m:t>1</m:t>
                              </m:r>
                              <m:r>
                                <a:rPr lang="en-US" altLang="zh-CN" sz="2400" b="0" i="1" smtClean="0">
                                  <a:latin typeface="Cambria Math" panose="02040503050406030204" pitchFamily="18" charset="0"/>
                                </a:rPr>
                                <m:t>2</m:t>
                              </m:r>
                            </m:sub>
                          </m:sSub>
                          <m:r>
                            <a:rPr lang="en-US" altLang="zh-CN" sz="2400" b="0" i="1" smtClean="0">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𝑢</m:t>
                              </m:r>
                            </m:e>
                            <m:sub>
                              <m:r>
                                <a:rPr lang="en-US" altLang="zh-CN" sz="2400" b="0" i="1" smtClean="0">
                                  <a:latin typeface="Cambria Math" panose="02040503050406030204" pitchFamily="18" charset="0"/>
                                </a:rPr>
                                <m:t>𝑁</m:t>
                              </m:r>
                              <m:r>
                                <a:rPr lang="en-US" altLang="zh-CN" sz="2400" b="0" i="1" smtClean="0">
                                  <a:latin typeface="Cambria Math" panose="02040503050406030204" pitchFamily="18" charset="0"/>
                                </a:rPr>
                                <m:t>−1</m:t>
                              </m:r>
                              <m:r>
                                <a:rPr lang="en-US" altLang="zh-CN" sz="2400" b="0" i="1" smtClean="0">
                                  <a:latin typeface="Cambria Math" panose="02040503050406030204" pitchFamily="18" charset="0"/>
                                </a:rPr>
                                <m:t>𝑁</m:t>
                              </m:r>
                            </m:sub>
                          </m:sSub>
                          <m:sSub>
                            <m:sSubPr>
                              <m:ctrlPr>
                                <a:rPr lang="en-US" altLang="zh-CN" sz="2400" i="1">
                                  <a:latin typeface="Cambria Math" panose="02040503050406030204" pitchFamily="18" charset="0"/>
                                </a:rPr>
                              </m:ctrlPr>
                            </m:sSubPr>
                            <m:e>
                              <m:r>
                                <a:rPr lang="en-US" altLang="zh-CN" sz="2400" b="0" i="1" smtClean="0">
                                  <a:latin typeface="Cambria Math" panose="02040503050406030204" pitchFamily="18" charset="0"/>
                                </a:rPr>
                                <m:t>𝑚</m:t>
                              </m:r>
                            </m:e>
                            <m:sub>
                              <m:r>
                                <a:rPr lang="en-US" altLang="zh-CN" sz="2400" i="1">
                                  <a:latin typeface="Cambria Math" panose="02040503050406030204" pitchFamily="18" charset="0"/>
                                </a:rPr>
                                <m:t>0</m:t>
                              </m:r>
                              <m:r>
                                <a:rPr lang="en-US" altLang="zh-CN" sz="2400" b="0" i="1" smtClean="0">
                                  <a:latin typeface="Cambria Math" panose="02040503050406030204" pitchFamily="18" charset="0"/>
                                </a:rPr>
                                <m:t>0</m:t>
                              </m:r>
                            </m:sub>
                          </m:sSub>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𝑚</m:t>
                              </m:r>
                            </m:e>
                            <m:sub>
                              <m:r>
                                <a:rPr lang="en-US" altLang="zh-CN" sz="2400" i="1">
                                  <a:latin typeface="Cambria Math" panose="02040503050406030204" pitchFamily="18" charset="0"/>
                                </a:rPr>
                                <m:t>𝑁𝑀</m:t>
                              </m:r>
                            </m:sub>
                          </m:sSub>
                          <m:r>
                            <a:rPr lang="en-US" altLang="zh-CN" sz="2400" b="0" i="1" smtClean="0">
                              <a:latin typeface="Cambria Math" panose="02040503050406030204" pitchFamily="18" charset="0"/>
                            </a:rPr>
                            <m:t>)</m:t>
                          </m:r>
                        </m:e>
                      </m:func>
                    </m:oMath>
                  </m:oMathPara>
                </a14:m>
                <a:endParaRPr lang="en-US" sz="2400" dirty="0"/>
              </a:p>
            </p:txBody>
          </p:sp>
        </mc:Choice>
        <mc:Fallback xmlns="">
          <p:sp>
            <p:nvSpPr>
              <p:cNvPr id="5" name="矩形 4">
                <a:extLst>
                  <a:ext uri="{FF2B5EF4-FFF2-40B4-BE49-F238E27FC236}">
                    <a16:creationId xmlns:a16="http://schemas.microsoft.com/office/drawing/2014/main" id="{72A04101-8796-45E1-8BA7-8427D31C2988}"/>
                  </a:ext>
                </a:extLst>
              </p:cNvPr>
              <p:cNvSpPr>
                <a:spLocks noRot="1" noChangeAspect="1" noMove="1" noResize="1" noEditPoints="1" noAdjustHandles="1" noChangeArrowheads="1" noChangeShapeType="1" noTextEdit="1"/>
              </p:cNvSpPr>
              <p:nvPr/>
            </p:nvSpPr>
            <p:spPr>
              <a:xfrm>
                <a:off x="3797301" y="135279"/>
                <a:ext cx="6896639" cy="461665"/>
              </a:xfrm>
              <a:prstGeom prst="rect">
                <a:avLst/>
              </a:prstGeom>
              <a:blipFill>
                <a:blip r:embed="rId17"/>
                <a:stretch>
                  <a:fillRect r="-17772" b="-17105"/>
                </a:stretch>
              </a:blipFill>
            </p:spPr>
            <p:txBody>
              <a:bodyPr/>
              <a:lstStyle/>
              <a:p>
                <a:r>
                  <a:rPr lang="en-US">
                    <a:noFill/>
                  </a:rPr>
                  <a:t> </a:t>
                </a:r>
              </a:p>
            </p:txBody>
          </p:sp>
        </mc:Fallback>
      </mc:AlternateContent>
      <p:sp>
        <p:nvSpPr>
          <p:cNvPr id="7" name="矩形 6">
            <a:extLst>
              <a:ext uri="{FF2B5EF4-FFF2-40B4-BE49-F238E27FC236}">
                <a16:creationId xmlns:a16="http://schemas.microsoft.com/office/drawing/2014/main" id="{74EE6CCA-9DA9-49F8-85C8-3B86D661DBDC}"/>
              </a:ext>
            </a:extLst>
          </p:cNvPr>
          <p:cNvSpPr/>
          <p:nvPr/>
        </p:nvSpPr>
        <p:spPr>
          <a:xfrm>
            <a:off x="4709387" y="177218"/>
            <a:ext cx="1533559" cy="461665"/>
          </a:xfrm>
          <a:prstGeom prst="rect">
            <a:avLst/>
          </a:prstGeom>
          <a:solidFill>
            <a:schemeClr val="accent1">
              <a:lumMod val="20000"/>
              <a:lumOff val="80000"/>
              <a:alpha val="2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9" name="直接箭头连接符 8">
            <a:extLst>
              <a:ext uri="{FF2B5EF4-FFF2-40B4-BE49-F238E27FC236}">
                <a16:creationId xmlns:a16="http://schemas.microsoft.com/office/drawing/2014/main" id="{4048E67F-C4A8-46C2-A8A2-30B5D5779BE3}"/>
              </a:ext>
            </a:extLst>
          </p:cNvPr>
          <p:cNvCxnSpPr>
            <a:stCxn id="7" idx="2"/>
          </p:cNvCxnSpPr>
          <p:nvPr/>
        </p:nvCxnSpPr>
        <p:spPr>
          <a:xfrm>
            <a:off x="5476167" y="638883"/>
            <a:ext cx="91676" cy="872196"/>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sp>
        <p:nvSpPr>
          <p:cNvPr id="37" name="矩形 36">
            <a:extLst>
              <a:ext uri="{FF2B5EF4-FFF2-40B4-BE49-F238E27FC236}">
                <a16:creationId xmlns:a16="http://schemas.microsoft.com/office/drawing/2014/main" id="{9984BA01-A986-466C-A17C-E97AD1BBA8F0}"/>
              </a:ext>
            </a:extLst>
          </p:cNvPr>
          <p:cNvSpPr/>
          <p:nvPr/>
        </p:nvSpPr>
        <p:spPr>
          <a:xfrm>
            <a:off x="6303506" y="178804"/>
            <a:ext cx="1244073" cy="461665"/>
          </a:xfrm>
          <a:prstGeom prst="rect">
            <a:avLst/>
          </a:prstGeom>
          <a:solidFill>
            <a:schemeClr val="accent2">
              <a:lumMod val="20000"/>
              <a:lumOff val="80000"/>
              <a:alpha val="23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8" name="直接箭头连接符 37">
            <a:extLst>
              <a:ext uri="{FF2B5EF4-FFF2-40B4-BE49-F238E27FC236}">
                <a16:creationId xmlns:a16="http://schemas.microsoft.com/office/drawing/2014/main" id="{CE70ACF5-22DF-4FF8-8134-2444EEE36739}"/>
              </a:ext>
            </a:extLst>
          </p:cNvPr>
          <p:cNvCxnSpPr>
            <a:cxnSpLocks/>
          </p:cNvCxnSpPr>
          <p:nvPr/>
        </p:nvCxnSpPr>
        <p:spPr>
          <a:xfrm flipH="1">
            <a:off x="5959751" y="629060"/>
            <a:ext cx="1009317" cy="4050662"/>
          </a:xfrm>
          <a:prstGeom prst="straightConnector1">
            <a:avLst/>
          </a:prstGeom>
          <a:ln w="444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矩形: 圆角 12">
            <a:extLst>
              <a:ext uri="{FF2B5EF4-FFF2-40B4-BE49-F238E27FC236}">
                <a16:creationId xmlns:a16="http://schemas.microsoft.com/office/drawing/2014/main" id="{136AB0FD-35C2-4FF0-AE42-CB7BC69F076B}"/>
              </a:ext>
            </a:extLst>
          </p:cNvPr>
          <p:cNvSpPr/>
          <p:nvPr/>
        </p:nvSpPr>
        <p:spPr>
          <a:xfrm>
            <a:off x="7625709" y="116579"/>
            <a:ext cx="4045990" cy="522304"/>
          </a:xfrm>
          <a:prstGeom prst="roundRect">
            <a:avLst/>
          </a:prstGeom>
          <a:solidFill>
            <a:srgbClr val="FFFF00">
              <a:alpha val="27000"/>
            </a:srgb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086F8C08-161B-4D94-AA09-277DB240B398}"/>
                  </a:ext>
                </a:extLst>
              </p:cNvPr>
              <p:cNvSpPr txBox="1"/>
              <p:nvPr/>
            </p:nvSpPr>
            <p:spPr>
              <a:xfrm>
                <a:off x="11518404" y="793442"/>
                <a:ext cx="909381" cy="369332"/>
              </a:xfrm>
              <a:prstGeom prst="rect">
                <a:avLst/>
              </a:prstGeom>
              <a:noFill/>
            </p:spPr>
            <p:txBody>
              <a:bodyPr wrap="square" rtlCol="0">
                <a:spAutoFit/>
              </a:bodyPr>
              <a:lstStyle/>
              <a:p>
                <a:r>
                  <a:rPr lang="en-US" dirty="0"/>
                  <a:t>… </a:t>
                </a:r>
                <a14:m>
                  <m:oMath xmlns:m="http://schemas.openxmlformats.org/officeDocument/2006/math">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𝑥</m:t>
                        </m:r>
                      </m:e>
                      <m:sub>
                        <m:r>
                          <a:rPr lang="en-US" altLang="zh-CN" sz="1800" b="0" i="1" smtClean="0">
                            <a:latin typeface="Cambria Math" panose="02040503050406030204" pitchFamily="18" charset="0"/>
                          </a:rPr>
                          <m:t>𝑁</m:t>
                        </m:r>
                      </m:sub>
                    </m:sSub>
                  </m:oMath>
                </a14:m>
                <a:endParaRPr lang="en-US" dirty="0"/>
              </a:p>
            </p:txBody>
          </p:sp>
        </mc:Choice>
        <mc:Fallback xmlns="">
          <p:sp>
            <p:nvSpPr>
              <p:cNvPr id="3" name="TextBox 2">
                <a:extLst>
                  <a:ext uri="{FF2B5EF4-FFF2-40B4-BE49-F238E27FC236}">
                    <a16:creationId xmlns:a16="http://schemas.microsoft.com/office/drawing/2014/main" id="{086F8C08-161B-4D94-AA09-277DB240B398}"/>
                  </a:ext>
                </a:extLst>
              </p:cNvPr>
              <p:cNvSpPr txBox="1">
                <a:spLocks noRot="1" noChangeAspect="1" noMove="1" noResize="1" noEditPoints="1" noAdjustHandles="1" noChangeArrowheads="1" noChangeShapeType="1" noTextEdit="1"/>
              </p:cNvSpPr>
              <p:nvPr/>
            </p:nvSpPr>
            <p:spPr>
              <a:xfrm>
                <a:off x="11518404" y="793442"/>
                <a:ext cx="909381" cy="369332"/>
              </a:xfrm>
              <a:prstGeom prst="rect">
                <a:avLst/>
              </a:prstGeom>
              <a:blipFill>
                <a:blip r:embed="rId18"/>
                <a:stretch>
                  <a:fillRect l="-6040" t="-8197"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D2BACB2A-ACF9-4DA6-A3CB-5CD4F9AD450B}"/>
                  </a:ext>
                </a:extLst>
              </p:cNvPr>
              <p:cNvSpPr txBox="1"/>
              <p:nvPr/>
            </p:nvSpPr>
            <p:spPr>
              <a:xfrm>
                <a:off x="10050499" y="5367208"/>
                <a:ext cx="909381" cy="369332"/>
              </a:xfrm>
              <a:prstGeom prst="rect">
                <a:avLst/>
              </a:prstGeom>
              <a:noFill/>
            </p:spPr>
            <p:txBody>
              <a:bodyPr wrap="square" rtlCol="0">
                <a:spAutoFit/>
              </a:bodyPr>
              <a:lstStyle/>
              <a:p>
                <a:r>
                  <a:rPr lang="en-US" dirty="0"/>
                  <a:t>… </a:t>
                </a:r>
                <a14:m>
                  <m:oMath xmlns:m="http://schemas.openxmlformats.org/officeDocument/2006/math">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𝑙</m:t>
                        </m:r>
                      </m:e>
                      <m:sub>
                        <m:r>
                          <a:rPr lang="en-US" altLang="zh-CN" sz="1800" b="0" i="1" smtClean="0">
                            <a:latin typeface="Cambria Math" panose="02040503050406030204" pitchFamily="18" charset="0"/>
                          </a:rPr>
                          <m:t>𝑀</m:t>
                        </m:r>
                      </m:sub>
                    </m:sSub>
                  </m:oMath>
                </a14:m>
                <a:endParaRPr lang="en-US" dirty="0"/>
              </a:p>
            </p:txBody>
          </p:sp>
        </mc:Choice>
        <mc:Fallback xmlns="">
          <p:sp>
            <p:nvSpPr>
              <p:cNvPr id="39" name="TextBox 38">
                <a:extLst>
                  <a:ext uri="{FF2B5EF4-FFF2-40B4-BE49-F238E27FC236}">
                    <a16:creationId xmlns:a16="http://schemas.microsoft.com/office/drawing/2014/main" id="{D2BACB2A-ACF9-4DA6-A3CB-5CD4F9AD450B}"/>
                  </a:ext>
                </a:extLst>
              </p:cNvPr>
              <p:cNvSpPr txBox="1">
                <a:spLocks noRot="1" noChangeAspect="1" noMove="1" noResize="1" noEditPoints="1" noAdjustHandles="1" noChangeArrowheads="1" noChangeShapeType="1" noTextEdit="1"/>
              </p:cNvSpPr>
              <p:nvPr/>
            </p:nvSpPr>
            <p:spPr>
              <a:xfrm>
                <a:off x="10050499" y="5367208"/>
                <a:ext cx="909381" cy="369332"/>
              </a:xfrm>
              <a:prstGeom prst="rect">
                <a:avLst/>
              </a:prstGeom>
              <a:blipFill>
                <a:blip r:embed="rId19"/>
                <a:stretch>
                  <a:fillRect l="-6040" t="-8197" b="-24590"/>
                </a:stretch>
              </a:blipFill>
            </p:spPr>
            <p:txBody>
              <a:bodyPr/>
              <a:lstStyle/>
              <a:p>
                <a:r>
                  <a:rPr lang="en-US">
                    <a:noFill/>
                  </a:rPr>
                  <a:t> </a:t>
                </a:r>
              </a:p>
            </p:txBody>
          </p:sp>
        </mc:Fallback>
      </mc:AlternateContent>
    </p:spTree>
    <p:extLst>
      <p:ext uri="{BB962C8B-B14F-4D97-AF65-F5344CB8AC3E}">
        <p14:creationId xmlns:p14="http://schemas.microsoft.com/office/powerpoint/2010/main" val="1890553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500"/>
                                        <p:tgtEl>
                                          <p:spTgt spid="43"/>
                                        </p:tgtEl>
                                      </p:cBhvr>
                                    </p:animEffect>
                                  </p:childTnLst>
                                </p:cTn>
                              </p:par>
                              <p:par>
                                <p:cTn id="8" presetID="10" presetClass="entr" presetSubtype="0" fill="hold" nodeType="withEffect">
                                  <p:stCondLst>
                                    <p:cond delay="0"/>
                                  </p:stCondLst>
                                  <p:childTnLst>
                                    <p:set>
                                      <p:cBhvr>
                                        <p:cTn id="9" dur="1" fill="hold">
                                          <p:stCondLst>
                                            <p:cond delay="0"/>
                                          </p:stCondLst>
                                        </p:cTn>
                                        <p:tgtEl>
                                          <p:spTgt spid="44"/>
                                        </p:tgtEl>
                                        <p:attrNameLst>
                                          <p:attrName>style.visibility</p:attrName>
                                        </p:attrNameLst>
                                      </p:cBhvr>
                                      <p:to>
                                        <p:strVal val="visible"/>
                                      </p:to>
                                    </p:set>
                                    <p:animEffect transition="in" filter="fade">
                                      <p:cBhvr>
                                        <p:cTn id="10" dur="500"/>
                                        <p:tgtEl>
                                          <p:spTgt spid="44"/>
                                        </p:tgtEl>
                                      </p:cBhvr>
                                    </p:animEffect>
                                  </p:childTnLst>
                                </p:cTn>
                              </p:par>
                              <p:par>
                                <p:cTn id="11" presetID="10" presetClass="entr" presetSubtype="0" fill="hold" nodeType="withEffect">
                                  <p:stCondLst>
                                    <p:cond delay="0"/>
                                  </p:stCondLst>
                                  <p:childTnLst>
                                    <p:set>
                                      <p:cBhvr>
                                        <p:cTn id="12" dur="1" fill="hold">
                                          <p:stCondLst>
                                            <p:cond delay="0"/>
                                          </p:stCondLst>
                                        </p:cTn>
                                        <p:tgtEl>
                                          <p:spTgt spid="34"/>
                                        </p:tgtEl>
                                        <p:attrNameLst>
                                          <p:attrName>style.visibility</p:attrName>
                                        </p:attrNameLst>
                                      </p:cBhvr>
                                      <p:to>
                                        <p:strVal val="visible"/>
                                      </p:to>
                                    </p:set>
                                    <p:animEffect transition="in" filter="fade">
                                      <p:cBhvr>
                                        <p:cTn id="13" dur="500"/>
                                        <p:tgtEl>
                                          <p:spTgt spid="34"/>
                                        </p:tgtEl>
                                      </p:cBhvr>
                                    </p:animEffect>
                                  </p:childTnLst>
                                </p:cTn>
                              </p:par>
                              <p:par>
                                <p:cTn id="14" presetID="10" presetClass="entr" presetSubtype="0" fill="hold"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500"/>
                                        <p:tgtEl>
                                          <p:spTgt spid="1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500"/>
                                        <p:tgtEl>
                                          <p:spTgt spid="18"/>
                                        </p:tgtEl>
                                      </p:cBhvr>
                                    </p:animEffect>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fade">
                                      <p:cBhvr>
                                        <p:cTn id="24" dur="1000"/>
                                        <p:tgtEl>
                                          <p:spTgt spid="20"/>
                                        </p:tgtEl>
                                      </p:cBhvr>
                                    </p:animEffect>
                                    <p:anim calcmode="lin" valueType="num">
                                      <p:cBhvr>
                                        <p:cTn id="25" dur="1000" fill="hold"/>
                                        <p:tgtEl>
                                          <p:spTgt spid="20"/>
                                        </p:tgtEl>
                                        <p:attrNameLst>
                                          <p:attrName>ppt_x</p:attrName>
                                        </p:attrNameLst>
                                      </p:cBhvr>
                                      <p:tavLst>
                                        <p:tav tm="0">
                                          <p:val>
                                            <p:strVal val="#ppt_x"/>
                                          </p:val>
                                        </p:tav>
                                        <p:tav tm="100000">
                                          <p:val>
                                            <p:strVal val="#ppt_x"/>
                                          </p:val>
                                        </p:tav>
                                      </p:tavLst>
                                    </p:anim>
                                    <p:anim calcmode="lin" valueType="num">
                                      <p:cBhvr>
                                        <p:cTn id="26" dur="1000" fill="hold"/>
                                        <p:tgtEl>
                                          <p:spTgt spid="20"/>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25"/>
                                        </p:tgtEl>
                                        <p:attrNameLst>
                                          <p:attrName>style.visibility</p:attrName>
                                        </p:attrNameLst>
                                      </p:cBhvr>
                                      <p:to>
                                        <p:strVal val="visible"/>
                                      </p:to>
                                    </p:set>
                                    <p:animEffect transition="in" filter="fade">
                                      <p:cBhvr>
                                        <p:cTn id="29" dur="1000"/>
                                        <p:tgtEl>
                                          <p:spTgt spid="25"/>
                                        </p:tgtEl>
                                      </p:cBhvr>
                                    </p:animEffect>
                                    <p:anim calcmode="lin" valueType="num">
                                      <p:cBhvr>
                                        <p:cTn id="30" dur="1000" fill="hold"/>
                                        <p:tgtEl>
                                          <p:spTgt spid="25"/>
                                        </p:tgtEl>
                                        <p:attrNameLst>
                                          <p:attrName>ppt_x</p:attrName>
                                        </p:attrNameLst>
                                      </p:cBhvr>
                                      <p:tavLst>
                                        <p:tav tm="0">
                                          <p:val>
                                            <p:strVal val="#ppt_x"/>
                                          </p:val>
                                        </p:tav>
                                        <p:tav tm="100000">
                                          <p:val>
                                            <p:strVal val="#ppt_x"/>
                                          </p:val>
                                        </p:tav>
                                      </p:tavLst>
                                    </p:anim>
                                    <p:anim calcmode="lin" valueType="num">
                                      <p:cBhvr>
                                        <p:cTn id="31" dur="1000" fill="hold"/>
                                        <p:tgtEl>
                                          <p:spTgt spid="25"/>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fade">
                                      <p:cBhvr>
                                        <p:cTn id="34" dur="1000"/>
                                        <p:tgtEl>
                                          <p:spTgt spid="10"/>
                                        </p:tgtEl>
                                      </p:cBhvr>
                                    </p:animEffect>
                                    <p:anim calcmode="lin" valueType="num">
                                      <p:cBhvr>
                                        <p:cTn id="35" dur="1000" fill="hold"/>
                                        <p:tgtEl>
                                          <p:spTgt spid="10"/>
                                        </p:tgtEl>
                                        <p:attrNameLst>
                                          <p:attrName>ppt_x</p:attrName>
                                        </p:attrNameLst>
                                      </p:cBhvr>
                                      <p:tavLst>
                                        <p:tav tm="0">
                                          <p:val>
                                            <p:strVal val="#ppt_x"/>
                                          </p:val>
                                        </p:tav>
                                        <p:tav tm="100000">
                                          <p:val>
                                            <p:strVal val="#ppt_x"/>
                                          </p:val>
                                        </p:tav>
                                      </p:tavLst>
                                    </p:anim>
                                    <p:anim calcmode="lin" valueType="num">
                                      <p:cBhvr>
                                        <p:cTn id="36" dur="1000" fill="hold"/>
                                        <p:tgtEl>
                                          <p:spTgt spid="10"/>
                                        </p:tgtEl>
                                        <p:attrNameLst>
                                          <p:attrName>ppt_y</p:attrName>
                                        </p:attrNameLst>
                                      </p:cBhvr>
                                      <p:tavLst>
                                        <p:tav tm="0">
                                          <p:val>
                                            <p:strVal val="#ppt_y+.1"/>
                                          </p:val>
                                        </p:tav>
                                        <p:tav tm="100000">
                                          <p:val>
                                            <p:strVal val="#ppt_y"/>
                                          </p:val>
                                        </p:tav>
                                      </p:tavLst>
                                    </p:anim>
                                  </p:childTnLst>
                                </p:cTn>
                              </p:par>
                              <p:par>
                                <p:cTn id="37" presetID="10" presetClass="entr" presetSubtype="0" fill="hold" grpId="0" nodeType="withEffect">
                                  <p:stCondLst>
                                    <p:cond delay="0"/>
                                  </p:stCondLst>
                                  <p:childTnLst>
                                    <p:set>
                                      <p:cBhvr>
                                        <p:cTn id="38" dur="1" fill="hold">
                                          <p:stCondLst>
                                            <p:cond delay="0"/>
                                          </p:stCondLst>
                                        </p:cTn>
                                        <p:tgtEl>
                                          <p:spTgt spid="26"/>
                                        </p:tgtEl>
                                        <p:attrNameLst>
                                          <p:attrName>style.visibility</p:attrName>
                                        </p:attrNameLst>
                                      </p:cBhvr>
                                      <p:to>
                                        <p:strVal val="visible"/>
                                      </p:to>
                                    </p:set>
                                    <p:animEffect transition="in" filter="fade">
                                      <p:cBhvr>
                                        <p:cTn id="39" dur="500"/>
                                        <p:tgtEl>
                                          <p:spTgt spid="26"/>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7"/>
                                        </p:tgtEl>
                                        <p:attrNameLst>
                                          <p:attrName>style.visibility</p:attrName>
                                        </p:attrNameLst>
                                      </p:cBhvr>
                                      <p:to>
                                        <p:strVal val="visible"/>
                                      </p:to>
                                    </p:set>
                                    <p:animEffect transition="in" filter="fade">
                                      <p:cBhvr>
                                        <p:cTn id="42" dur="500"/>
                                        <p:tgtEl>
                                          <p:spTgt spid="27"/>
                                        </p:tgtEl>
                                      </p:cBhvr>
                                    </p:animEffect>
                                  </p:childTnLst>
                                </p:cTn>
                              </p:par>
                            </p:childTnLst>
                          </p:cTn>
                        </p:par>
                      </p:childTnLst>
                    </p:cTn>
                  </p:par>
                  <p:par>
                    <p:cTn id="43" fill="hold">
                      <p:stCondLst>
                        <p:cond delay="indefinite"/>
                      </p:stCondLst>
                      <p:childTnLst>
                        <p:par>
                          <p:cTn id="44" fill="hold">
                            <p:stCondLst>
                              <p:cond delay="0"/>
                            </p:stCondLst>
                            <p:childTnLst>
                              <p:par>
                                <p:cTn id="45" presetID="16" presetClass="entr" presetSubtype="21" fill="hold" nodeType="clickEffect">
                                  <p:stCondLst>
                                    <p:cond delay="0"/>
                                  </p:stCondLst>
                                  <p:childTnLst>
                                    <p:set>
                                      <p:cBhvr>
                                        <p:cTn id="46" dur="1" fill="hold">
                                          <p:stCondLst>
                                            <p:cond delay="0"/>
                                          </p:stCondLst>
                                        </p:cTn>
                                        <p:tgtEl>
                                          <p:spTgt spid="55"/>
                                        </p:tgtEl>
                                        <p:attrNameLst>
                                          <p:attrName>style.visibility</p:attrName>
                                        </p:attrNameLst>
                                      </p:cBhvr>
                                      <p:to>
                                        <p:strVal val="visible"/>
                                      </p:to>
                                    </p:set>
                                    <p:animEffect transition="in" filter="barn(inVertical)">
                                      <p:cBhvr>
                                        <p:cTn id="47" dur="500"/>
                                        <p:tgtEl>
                                          <p:spTgt spid="55"/>
                                        </p:tgtEl>
                                      </p:cBhvr>
                                    </p:animEffect>
                                  </p:childTnLst>
                                </p:cTn>
                              </p:par>
                              <p:par>
                                <p:cTn id="48" presetID="16" presetClass="entr" presetSubtype="21" fill="hold" nodeType="withEffect">
                                  <p:stCondLst>
                                    <p:cond delay="0"/>
                                  </p:stCondLst>
                                  <p:childTnLst>
                                    <p:set>
                                      <p:cBhvr>
                                        <p:cTn id="49" dur="1" fill="hold">
                                          <p:stCondLst>
                                            <p:cond delay="0"/>
                                          </p:stCondLst>
                                        </p:cTn>
                                        <p:tgtEl>
                                          <p:spTgt spid="17"/>
                                        </p:tgtEl>
                                        <p:attrNameLst>
                                          <p:attrName>style.visibility</p:attrName>
                                        </p:attrNameLst>
                                      </p:cBhvr>
                                      <p:to>
                                        <p:strVal val="visible"/>
                                      </p:to>
                                    </p:set>
                                    <p:animEffect transition="in" filter="barn(inVertical)">
                                      <p:cBhvr>
                                        <p:cTn id="50" dur="500"/>
                                        <p:tgtEl>
                                          <p:spTgt spid="17"/>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28"/>
                                        </p:tgtEl>
                                        <p:attrNameLst>
                                          <p:attrName>style.visibility</p:attrName>
                                        </p:attrNameLst>
                                      </p:cBhvr>
                                      <p:to>
                                        <p:strVal val="visible"/>
                                      </p:to>
                                    </p:set>
                                    <p:animEffect transition="in" filter="fade">
                                      <p:cBhvr>
                                        <p:cTn id="55" dur="500"/>
                                        <p:tgtEl>
                                          <p:spTgt spid="28"/>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23"/>
                                        </p:tgtEl>
                                        <p:attrNameLst>
                                          <p:attrName>style.visibility</p:attrName>
                                        </p:attrNameLst>
                                      </p:cBhvr>
                                      <p:to>
                                        <p:strVal val="visible"/>
                                      </p:to>
                                    </p:set>
                                    <p:animEffect transition="in" filter="fade">
                                      <p:cBhvr>
                                        <p:cTn id="58" dur="500"/>
                                        <p:tgtEl>
                                          <p:spTgt spid="23"/>
                                        </p:tgtEl>
                                      </p:cBhvr>
                                    </p:animEffect>
                                  </p:childTnLst>
                                </p:cTn>
                              </p:par>
                              <p:par>
                                <p:cTn id="59" presetID="16" presetClass="entr" presetSubtype="21" fill="hold" nodeType="withEffect">
                                  <p:stCondLst>
                                    <p:cond delay="0"/>
                                  </p:stCondLst>
                                  <p:childTnLst>
                                    <p:set>
                                      <p:cBhvr>
                                        <p:cTn id="60" dur="1" fill="hold">
                                          <p:stCondLst>
                                            <p:cond delay="0"/>
                                          </p:stCondLst>
                                        </p:cTn>
                                        <p:tgtEl>
                                          <p:spTgt spid="29"/>
                                        </p:tgtEl>
                                        <p:attrNameLst>
                                          <p:attrName>style.visibility</p:attrName>
                                        </p:attrNameLst>
                                      </p:cBhvr>
                                      <p:to>
                                        <p:strVal val="visible"/>
                                      </p:to>
                                    </p:set>
                                    <p:animEffect transition="in" filter="barn(inVertical)">
                                      <p:cBhvr>
                                        <p:cTn id="61" dur="500"/>
                                        <p:tgtEl>
                                          <p:spTgt spid="29"/>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3"/>
                                        </p:tgtEl>
                                        <p:attrNameLst>
                                          <p:attrName>style.visibility</p:attrName>
                                        </p:attrNameLst>
                                      </p:cBhvr>
                                      <p:to>
                                        <p:strVal val="visible"/>
                                      </p:to>
                                    </p:set>
                                    <p:animEffect transition="in" filter="fade">
                                      <p:cBhvr>
                                        <p:cTn id="66" dur="500"/>
                                        <p:tgtEl>
                                          <p:spTgt spid="3"/>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39"/>
                                        </p:tgtEl>
                                        <p:attrNameLst>
                                          <p:attrName>style.visibility</p:attrName>
                                        </p:attrNameLst>
                                      </p:cBhvr>
                                      <p:to>
                                        <p:strVal val="visible"/>
                                      </p:to>
                                    </p:set>
                                    <p:animEffect transition="in" filter="fade">
                                      <p:cBhvr>
                                        <p:cTn id="69" dur="500"/>
                                        <p:tgtEl>
                                          <p:spTgt spid="39"/>
                                        </p:tgtEl>
                                      </p:cBhvr>
                                    </p:animEffect>
                                  </p:childTnLst>
                                </p:cTn>
                              </p:par>
                            </p:childTnLst>
                          </p:cTn>
                        </p:par>
                      </p:childTnLst>
                    </p:cTn>
                  </p:par>
                  <p:par>
                    <p:cTn id="70" fill="hold">
                      <p:stCondLst>
                        <p:cond delay="indefinite"/>
                      </p:stCondLst>
                      <p:childTnLst>
                        <p:par>
                          <p:cTn id="71" fill="hold">
                            <p:stCondLst>
                              <p:cond delay="0"/>
                            </p:stCondLst>
                            <p:childTnLst>
                              <p:par>
                                <p:cTn id="72" presetID="1" presetClass="entr" presetSubtype="0" fill="hold" grpId="0" nodeType="clickEffect">
                                  <p:stCondLst>
                                    <p:cond delay="0"/>
                                  </p:stCondLst>
                                  <p:childTnLst>
                                    <p:set>
                                      <p:cBhvr>
                                        <p:cTn id="73" dur="1" fill="hold">
                                          <p:stCondLst>
                                            <p:cond delay="0"/>
                                          </p:stCondLst>
                                        </p:cTn>
                                        <p:tgtEl>
                                          <p:spTgt spid="5"/>
                                        </p:tgtEl>
                                        <p:attrNameLst>
                                          <p:attrName>style.visibility</p:attrName>
                                        </p:attrNameLst>
                                      </p:cBhvr>
                                      <p:to>
                                        <p:strVal val="visible"/>
                                      </p:to>
                                    </p:se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grpId="0" nodeType="clickEffect">
                                  <p:stCondLst>
                                    <p:cond delay="0"/>
                                  </p:stCondLst>
                                  <p:childTnLst>
                                    <p:set>
                                      <p:cBhvr>
                                        <p:cTn id="77" dur="1" fill="hold">
                                          <p:stCondLst>
                                            <p:cond delay="0"/>
                                          </p:stCondLst>
                                        </p:cTn>
                                        <p:tgtEl>
                                          <p:spTgt spid="13"/>
                                        </p:tgtEl>
                                        <p:attrNameLst>
                                          <p:attrName>style.visibility</p:attrName>
                                        </p:attrNameLst>
                                      </p:cBhvr>
                                      <p:to>
                                        <p:strVal val="visible"/>
                                      </p:to>
                                    </p:set>
                                    <p:animEffect transition="in" filter="fade">
                                      <p:cBhvr>
                                        <p:cTn id="78" dur="500"/>
                                        <p:tgtEl>
                                          <p:spTgt spid="13"/>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grpId="0" nodeType="clickEffect">
                                  <p:stCondLst>
                                    <p:cond delay="0"/>
                                  </p:stCondLst>
                                  <p:childTnLst>
                                    <p:set>
                                      <p:cBhvr>
                                        <p:cTn id="82" dur="1" fill="hold">
                                          <p:stCondLst>
                                            <p:cond delay="0"/>
                                          </p:stCondLst>
                                        </p:cTn>
                                        <p:tgtEl>
                                          <p:spTgt spid="7"/>
                                        </p:tgtEl>
                                        <p:attrNameLst>
                                          <p:attrName>style.visibility</p:attrName>
                                        </p:attrNameLst>
                                      </p:cBhvr>
                                      <p:to>
                                        <p:strVal val="visible"/>
                                      </p:to>
                                    </p:set>
                                    <p:animEffect transition="in" filter="fade">
                                      <p:cBhvr>
                                        <p:cTn id="83" dur="500"/>
                                        <p:tgtEl>
                                          <p:spTgt spid="7"/>
                                        </p:tgtEl>
                                      </p:cBhvr>
                                    </p:animEffect>
                                  </p:childTnLst>
                                </p:cTn>
                              </p:par>
                              <p:par>
                                <p:cTn id="84" presetID="10" presetClass="entr" presetSubtype="0" fill="hold" nodeType="withEffect">
                                  <p:stCondLst>
                                    <p:cond delay="0"/>
                                  </p:stCondLst>
                                  <p:childTnLst>
                                    <p:set>
                                      <p:cBhvr>
                                        <p:cTn id="85" dur="1" fill="hold">
                                          <p:stCondLst>
                                            <p:cond delay="0"/>
                                          </p:stCondLst>
                                        </p:cTn>
                                        <p:tgtEl>
                                          <p:spTgt spid="9"/>
                                        </p:tgtEl>
                                        <p:attrNameLst>
                                          <p:attrName>style.visibility</p:attrName>
                                        </p:attrNameLst>
                                      </p:cBhvr>
                                      <p:to>
                                        <p:strVal val="visible"/>
                                      </p:to>
                                    </p:set>
                                    <p:animEffect transition="in" filter="fade">
                                      <p:cBhvr>
                                        <p:cTn id="86" dur="500"/>
                                        <p:tgtEl>
                                          <p:spTgt spid="9"/>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4"/>
                                        </p:tgtEl>
                                        <p:attrNameLst>
                                          <p:attrName>style.visibility</p:attrName>
                                        </p:attrNameLst>
                                      </p:cBhvr>
                                      <p:to>
                                        <p:strVal val="visible"/>
                                      </p:to>
                                    </p:set>
                                    <p:animEffect transition="in" filter="fade">
                                      <p:cBhvr>
                                        <p:cTn id="89" dur="500"/>
                                        <p:tgtEl>
                                          <p:spTgt spid="4"/>
                                        </p:tgtEl>
                                      </p:cBhvr>
                                    </p:animEffect>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grpId="0" nodeType="clickEffect">
                                  <p:stCondLst>
                                    <p:cond delay="0"/>
                                  </p:stCondLst>
                                  <p:childTnLst>
                                    <p:set>
                                      <p:cBhvr>
                                        <p:cTn id="93" dur="1" fill="hold">
                                          <p:stCondLst>
                                            <p:cond delay="0"/>
                                          </p:stCondLst>
                                        </p:cTn>
                                        <p:tgtEl>
                                          <p:spTgt spid="37"/>
                                        </p:tgtEl>
                                        <p:attrNameLst>
                                          <p:attrName>style.visibility</p:attrName>
                                        </p:attrNameLst>
                                      </p:cBhvr>
                                      <p:to>
                                        <p:strVal val="visible"/>
                                      </p:to>
                                    </p:set>
                                    <p:animEffect transition="in" filter="fade">
                                      <p:cBhvr>
                                        <p:cTn id="94" dur="500"/>
                                        <p:tgtEl>
                                          <p:spTgt spid="37"/>
                                        </p:tgtEl>
                                      </p:cBhvr>
                                    </p:animEffect>
                                  </p:childTnLst>
                                </p:cTn>
                              </p:par>
                              <p:par>
                                <p:cTn id="95" presetID="10" presetClass="entr" presetSubtype="0" fill="hold" nodeType="withEffect">
                                  <p:stCondLst>
                                    <p:cond delay="0"/>
                                  </p:stCondLst>
                                  <p:childTnLst>
                                    <p:set>
                                      <p:cBhvr>
                                        <p:cTn id="96" dur="1" fill="hold">
                                          <p:stCondLst>
                                            <p:cond delay="0"/>
                                          </p:stCondLst>
                                        </p:cTn>
                                        <p:tgtEl>
                                          <p:spTgt spid="38"/>
                                        </p:tgtEl>
                                        <p:attrNameLst>
                                          <p:attrName>style.visibility</p:attrName>
                                        </p:attrNameLst>
                                      </p:cBhvr>
                                      <p:to>
                                        <p:strVal val="visible"/>
                                      </p:to>
                                    </p:set>
                                    <p:animEffect transition="in" filter="fade">
                                      <p:cBhvr>
                                        <p:cTn id="97" dur="500"/>
                                        <p:tgtEl>
                                          <p:spTgt spid="38"/>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33"/>
                                        </p:tgtEl>
                                        <p:attrNameLst>
                                          <p:attrName>style.visibility</p:attrName>
                                        </p:attrNameLst>
                                      </p:cBhvr>
                                      <p:to>
                                        <p:strVal val="visible"/>
                                      </p:to>
                                    </p:set>
                                    <p:animEffect transition="in" filter="fade">
                                      <p:cBhvr>
                                        <p:cTn id="100"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18" grpId="0"/>
      <p:bldP spid="23" grpId="0"/>
      <p:bldP spid="26" grpId="0"/>
      <p:bldP spid="27" grpId="0"/>
      <p:bldP spid="28" grpId="0"/>
      <p:bldP spid="4" grpId="0" animBg="1"/>
      <p:bldP spid="33" grpId="0" animBg="1"/>
      <p:bldP spid="5" grpId="0"/>
      <p:bldP spid="7" grpId="0" animBg="1"/>
      <p:bldP spid="37" grpId="0" animBg="1"/>
      <p:bldP spid="13" grpId="0" animBg="1"/>
      <p:bldP spid="3" grpId="0"/>
      <p:bldP spid="39" grpId="0"/>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4908</TotalTime>
  <Words>4877</Words>
  <Application>Microsoft Office PowerPoint</Application>
  <PresentationFormat>Widescreen</PresentationFormat>
  <Paragraphs>696</Paragraphs>
  <Slides>30</Slides>
  <Notes>28</Notes>
  <HiddenSlides>4</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30</vt:i4>
      </vt:variant>
    </vt:vector>
  </HeadingPairs>
  <TitlesOfParts>
    <vt:vector size="37" baseType="lpstr">
      <vt:lpstr>Adobe Gurmukhi</vt:lpstr>
      <vt:lpstr>Arial</vt:lpstr>
      <vt:lpstr>Calibri</vt:lpstr>
      <vt:lpstr>Calibri Light</vt:lpstr>
      <vt:lpstr>Cambria Math</vt:lpstr>
      <vt:lpstr>Tahoma</vt:lpstr>
      <vt:lpstr>Office 主题​​</vt:lpstr>
      <vt:lpstr>PowerPoint Presentation</vt:lpstr>
      <vt:lpstr>Graph SLAM Introduction</vt:lpstr>
      <vt:lpstr>What is Graph? </vt:lpstr>
      <vt:lpstr>SLAM – Simultaneous Localization and Mapping</vt:lpstr>
      <vt:lpstr>SLAM – Simultaneous Localization and Mapping</vt:lpstr>
      <vt:lpstr>Measurement constraint</vt:lpstr>
      <vt:lpstr>Graph SLAM</vt:lpstr>
      <vt:lpstr>Graph SLAM</vt:lpstr>
      <vt:lpstr>SLAM Problem</vt:lpstr>
      <vt:lpstr>Graph SLAM</vt:lpstr>
      <vt:lpstr>Graph Optimization</vt:lpstr>
      <vt:lpstr>PowerPoint Presentation</vt:lpstr>
      <vt:lpstr>Graph SLAM Solution</vt:lpstr>
      <vt:lpstr>A Concrete Example for graph construction </vt:lpstr>
      <vt:lpstr>Example: A linear case</vt:lpstr>
      <vt:lpstr>Linear Case </vt:lpstr>
      <vt:lpstr>Example </vt:lpstr>
      <vt:lpstr>Example </vt:lpstr>
      <vt:lpstr>Example </vt:lpstr>
      <vt:lpstr>Example </vt:lpstr>
      <vt:lpstr>Example</vt:lpstr>
      <vt:lpstr>Example</vt:lpstr>
      <vt:lpstr>Example</vt:lpstr>
      <vt:lpstr>PowerPoint Presentation</vt:lpstr>
      <vt:lpstr>Linear Graph SLAM</vt:lpstr>
      <vt:lpstr>https://github.com/rising-turtle/slam_course</vt:lpstr>
      <vt:lpstr>Graph SLAM Brief history</vt:lpstr>
      <vt:lpstr>How to solve this problem? </vt:lpstr>
      <vt:lpstr>Graph SLAM Problem</vt:lpstr>
      <vt:lpstr>How to solve the problem?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Graph SLAM Introduction</dc:title>
  <dc:creator> </dc:creator>
  <cp:lastModifiedBy>He Zhang</cp:lastModifiedBy>
  <cp:revision>339</cp:revision>
  <dcterms:created xsi:type="dcterms:W3CDTF">2019-02-23T16:51:18Z</dcterms:created>
  <dcterms:modified xsi:type="dcterms:W3CDTF">2021-03-11T17:02:51Z</dcterms:modified>
</cp:coreProperties>
</file>